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66" r:id="rId3"/>
    <p:sldId id="276" r:id="rId4"/>
    <p:sldId id="275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FC8"/>
    <a:srgbClr val="0F2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2" autoAdjust="0"/>
    <p:restoredTop sz="70871" autoAdjust="0"/>
  </p:normalViewPr>
  <p:slideViewPr>
    <p:cSldViewPr snapToGrid="0">
      <p:cViewPr varScale="1">
        <p:scale>
          <a:sx n="65" d="100"/>
          <a:sy n="65" d="100"/>
        </p:scale>
        <p:origin x="1238" y="43"/>
      </p:cViewPr>
      <p:guideLst/>
    </p:cSldViewPr>
  </p:slideViewPr>
  <p:outlineViewPr>
    <p:cViewPr>
      <p:scale>
        <a:sx n="33" d="100"/>
        <a:sy n="33" d="100"/>
      </p:scale>
      <p:origin x="0" y="-210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31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A1C57-2402-47AD-9BDF-4959EAF6427A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670D9-392F-4599-84AD-BBE1C98695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68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670D9-392F-4599-84AD-BBE1C98695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327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4874A-DBF1-C8E0-2CF5-1188A9CAC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734775-0905-3281-C1F3-7EF489B794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915B54-70E6-9208-D5B0-F69402433B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573E0-11B0-EAFB-62FF-E3A28C36E1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670D9-392F-4599-84AD-BBE1C986958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00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E8475-B1AD-E733-AA42-E0ED8CA04E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FF8D2F-E089-306B-BE3D-94498FF348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2F88C8-82BE-B6BC-C17A-09757FAFBF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515FF-B9AD-CAC6-9172-2E5B721149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670D9-392F-4599-84AD-BBE1C986958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4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670D9-392F-4599-84AD-BBE1C986958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0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1B055F-4284-E932-66F2-6CF439965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98D379-D385-D445-50CD-4A4D6C80A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9E9B19-5045-D5D5-62C9-C6979C89AA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168FB-F152-792A-CB0C-AD95B5164A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670D9-392F-4599-84AD-BBE1C986958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9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DDBE-3DF6-E329-92F8-2DFBA7F646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Heading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C4D66-FE78-9D20-68C0-0A11C15E9FE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62664-F22F-B21F-93C7-A8932767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3E249-565E-E6B4-DFDB-D633BE32C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8B4B7-94B7-2071-22EC-FE3C1874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4FBC15E2-E018-9E6F-72F3-3E0C8574E6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298" y="776038"/>
            <a:ext cx="5282317" cy="164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37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2517A-2A64-C9CD-BBA9-ED8B0A5F3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E991E3-0D5B-AF0A-49EF-0B9CBF5DA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D9DF5-0757-8C70-FCA0-AF842F4DA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68F98-5D67-CC73-A8B3-131F1DB43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BBF84-DBB1-026C-6E1F-B72300EB1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288B2-25DA-F364-97FF-D78EC93E167D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2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55D0B5-16CA-9367-2CF8-8185EF133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860EA-A49F-079B-C0B3-E04F2A600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B9ED4-E726-A406-71FD-8DD2C816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4BDDF-6A10-EED0-36C9-71278E385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EB8B1-EE7D-3FB0-4989-48BFC236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7B06E-4774-6A12-050E-72DCBEF7581C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64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677FE-CF5E-B097-A655-13EEACCE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267B7-084C-DB74-A3EC-FF1F96D0D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DDDDD-AFB2-D44D-7482-BEEF07CF3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842BF-9A9B-3B5D-5FFD-E41BDAC5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A3F84-F577-5E7F-DF94-ED3A56F5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AA946B-B075-51B9-A929-41921F30BF0F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1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73CF9-8337-3536-2430-1A3256077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97678-BD15-FBC4-4FAE-0F884DD8B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E186A-F2A0-8727-63E8-F668F238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48DC8-37B9-A228-18EE-600ECAA2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98570-C521-5184-1606-CBBAB58A8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58719F-0751-A4CC-3944-D5B89E3FB5F4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9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2BEA3-1B4B-4DB2-623F-C8549CA9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06FBA-19EA-FB52-2A65-6FF413096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F1987-7EA7-F4D3-2F9E-7872B4385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E2564-4103-28DC-DFBA-9E7E6714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303AB-BC5D-A053-EADA-F66B35D8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B44E21-653F-4004-EC0B-CCDA6891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46E742-6417-EC65-E7D7-8043B4CE3798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1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9C93D-6423-4FB3-489B-98EEF399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E995F-BE80-33E7-ECF9-8CAAF2128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62D96-DBC0-105A-E150-39226DEC2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46138D-EDBC-B985-5BD0-2EC950E0F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EA8E70-215E-C44B-2401-7BEDED967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BA201-BF0F-2DF5-91BE-8344719E0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B782AB-3DEB-DE2F-B63C-F60F0C8C4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393E51-94DF-F953-8886-92F1AF472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27A067-22FA-1CFA-07AB-A89A78C07132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1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7AFF-922F-A80D-AA81-FB0A147A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1F888-7E4C-5028-1F8E-E41D9CF00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71DAF-57AA-3C10-95DB-76A40858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618113-B300-27AF-3B2A-C57A3BBD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A826BF-1456-85D8-7195-BD36DC45CE1F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0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EAC80C-7B47-E788-4CFA-3F89EA7B6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2850B9-E323-69D9-8578-DF10D8DA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A7CEE6-6631-964E-D7ED-5AD39FC67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CF06C4-FF73-E7C7-1712-43C270D1A47C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17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77F3-097A-41E9-06D2-0B222F68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B67AA-BAE0-B258-E70C-5C4E13B64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9074D-A7A0-9B09-1A27-8C7A6FD25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D9B1F-CF7A-9341-D6FA-1C35618F2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AFAEB-0372-1E8D-6B4D-06550774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AAAFE-9A7D-D1F3-5AA3-6267E48F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C92AFE-3990-3363-4888-A19BB72E44EF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62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7DAE-884F-1170-D414-8A7E4832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5BCA9-E100-5DB2-610F-139A82D8A3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794A7-2432-875F-9CCE-BC893FC6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803F9-5DF6-3066-18C6-8EF7C5C3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62312-F450-87D8-4D7C-17DE4D4D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D0F07-65CF-8081-A0EA-2AC6BD6E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7FF326-E555-36A5-B646-7715501B8F2C}"/>
              </a:ext>
            </a:extLst>
          </p:cNvPr>
          <p:cNvSpPr/>
          <p:nvPr userDrawn="1"/>
        </p:nvSpPr>
        <p:spPr>
          <a:xfrm>
            <a:off x="0" y="0"/>
            <a:ext cx="12192000" cy="65314"/>
          </a:xfrm>
          <a:prstGeom prst="rect">
            <a:avLst/>
          </a:prstGeom>
          <a:solidFill>
            <a:srgbClr val="00CFC8"/>
          </a:solidFill>
          <a:ln>
            <a:solidFill>
              <a:srgbClr val="00CF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47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ED6D6-3507-14EF-4B89-5B305B901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A22DB-FF0D-A5B3-9916-EC85F2E46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F7834-6C81-D35E-A1A6-CDC7F0113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B64B94-609A-45CC-99B4-734921248713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2C2A5-0A34-1620-C428-CE2AF7E61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9B2C4-495A-D04D-847D-E7352401F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05E3B8-F3EB-40CE-BA78-6EFC65381BA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85303C-7503-2BB4-C353-2573B0FE7AE2}"/>
              </a:ext>
            </a:extLst>
          </p:cNvPr>
          <p:cNvSpPr/>
          <p:nvPr userDrawn="1"/>
        </p:nvSpPr>
        <p:spPr>
          <a:xfrm>
            <a:off x="0" y="6788830"/>
            <a:ext cx="12192000" cy="65314"/>
          </a:xfrm>
          <a:prstGeom prst="rect">
            <a:avLst/>
          </a:prstGeom>
          <a:solidFill>
            <a:srgbClr val="0F2631"/>
          </a:solidFill>
          <a:ln>
            <a:solidFill>
              <a:srgbClr val="0F26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83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EBC396-D986-3DA1-448C-28712D8CA8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BDC8ECE-D01A-43BC-B7F5-C060CEC288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8937" y="4461639"/>
            <a:ext cx="4467497" cy="1939161"/>
          </a:xfrm>
        </p:spPr>
        <p:txBody>
          <a:bodyPr>
            <a:normAutofit/>
          </a:bodyPr>
          <a:lstStyle/>
          <a:p>
            <a:pPr algn="l"/>
            <a:r>
              <a:rPr lang="en-GB" sz="3200" dirty="0"/>
              <a:t>Johanna Carter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Oasis London conference </a:t>
            </a:r>
          </a:p>
          <a:p>
            <a:pPr algn="l"/>
            <a:r>
              <a:rPr lang="en-GB" dirty="0"/>
              <a:t>30</a:t>
            </a:r>
            <a:r>
              <a:rPr lang="en-GB" baseline="30000" dirty="0"/>
              <a:t>th</a:t>
            </a:r>
            <a:r>
              <a:rPr lang="en-GB" dirty="0"/>
              <a:t> April – 1</a:t>
            </a:r>
            <a:r>
              <a:rPr lang="en-GB" baseline="30000" dirty="0"/>
              <a:t>st</a:t>
            </a:r>
            <a:r>
              <a:rPr lang="en-GB" dirty="0"/>
              <a:t> May 2025</a:t>
            </a:r>
          </a:p>
        </p:txBody>
      </p:sp>
      <p:pic>
        <p:nvPicPr>
          <p:cNvPr id="2" name="Picture 1" descr="A qr code with a logo&#10;&#10;AI-generated content may be incorrect.">
            <a:extLst>
              <a:ext uri="{FF2B5EF4-FFF2-40B4-BE49-F238E27FC236}">
                <a16:creationId xmlns:a16="http://schemas.microsoft.com/office/drawing/2014/main" id="{6842895C-D9C8-A29D-99E4-93D8FA883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017" y="4653229"/>
            <a:ext cx="1839911" cy="183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1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158D42-1127-B96A-9728-CB71811C9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E9D0-C176-C33C-D884-453DAE40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GB" dirty="0"/>
              <a:t>Introducing Cestida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1EA09-1240-AB28-6F27-495E851C0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95440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Designed to simplify the infrastructure needed for cat modelling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95A31D99-52C7-56F3-12F0-D77BBD44C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02" y="2405390"/>
            <a:ext cx="5181600" cy="3380993"/>
          </a:xfrm>
          <a:prstGeom prst="rect">
            <a:avLst/>
          </a:prstGeom>
          <a:noFill/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E71DF5F-E2B1-59AB-3371-8721A3D738F6}"/>
              </a:ext>
            </a:extLst>
          </p:cNvPr>
          <p:cNvSpPr txBox="1">
            <a:spLocks/>
          </p:cNvSpPr>
          <p:nvPr/>
        </p:nvSpPr>
        <p:spPr>
          <a:xfrm>
            <a:off x="399394" y="1690688"/>
            <a:ext cx="586477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  <a:p>
            <a:pPr lvl="1"/>
            <a:r>
              <a:rPr lang="en-GB" dirty="0"/>
              <a:t> Runs in Windows</a:t>
            </a:r>
          </a:p>
          <a:p>
            <a:pPr lvl="1"/>
            <a:r>
              <a:rPr lang="en-GB" dirty="0"/>
              <a:t> Easy to install </a:t>
            </a:r>
          </a:p>
          <a:p>
            <a:pPr lvl="1"/>
            <a:r>
              <a:rPr lang="en-GB" dirty="0"/>
              <a:t> Excel front end</a:t>
            </a:r>
          </a:p>
          <a:p>
            <a:pPr lvl="1"/>
            <a:r>
              <a:rPr lang="en-GB" dirty="0"/>
              <a:t> Oasis standard models</a:t>
            </a:r>
          </a:p>
          <a:p>
            <a:pPr lvl="1"/>
            <a:r>
              <a:rPr lang="en-GB" dirty="0"/>
              <a:t> Fast and lean calc engine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4FE8BB-CC9C-E017-B050-9B00744A7E68}"/>
              </a:ext>
            </a:extLst>
          </p:cNvPr>
          <p:cNvSpPr/>
          <p:nvPr/>
        </p:nvSpPr>
        <p:spPr>
          <a:xfrm>
            <a:off x="6332820" y="2795451"/>
            <a:ext cx="5110244" cy="513806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7DC2B9-2B35-FD94-CC62-203D0C96805B}"/>
              </a:ext>
            </a:extLst>
          </p:cNvPr>
          <p:cNvSpPr txBox="1"/>
          <p:nvPr/>
        </p:nvSpPr>
        <p:spPr>
          <a:xfrm>
            <a:off x="6966857" y="5905076"/>
            <a:ext cx="4476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One front end for all user workflows!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0A63D3-48C5-2199-E4CE-2C671CB1D211}"/>
              </a:ext>
            </a:extLst>
          </p:cNvPr>
          <p:cNvSpPr txBox="1"/>
          <p:nvPr/>
        </p:nvSpPr>
        <p:spPr>
          <a:xfrm>
            <a:off x="7086933" y="4270044"/>
            <a:ext cx="4094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accent3"/>
                </a:solidFill>
              </a:rPr>
              <a:t>Our Excel Ribbon</a:t>
            </a: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5043B3D5-0989-AC26-4E6E-AA7B44B5A0DC}"/>
              </a:ext>
            </a:extLst>
          </p:cNvPr>
          <p:cNvSpPr/>
          <p:nvPr/>
        </p:nvSpPr>
        <p:spPr>
          <a:xfrm>
            <a:off x="8745620" y="3422424"/>
            <a:ext cx="282765" cy="74705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338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45858-6142-1069-13A6-6D80FCCAC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3F5AE-D3C3-410E-1DF6-F65E69D0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IT-friendly features</a:t>
            </a:r>
          </a:p>
        </p:txBody>
      </p:sp>
      <p:pic>
        <p:nvPicPr>
          <p:cNvPr id="1026" name="Picture 2" descr="cloud-native apps, data analytics ...">
            <a:extLst>
              <a:ext uri="{FF2B5EF4-FFF2-40B4-BE49-F238E27FC236}">
                <a16:creationId xmlns:a16="http://schemas.microsoft.com/office/drawing/2014/main" id="{C7456738-84DB-B156-4E0B-A7016D3C3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700" y="2058249"/>
            <a:ext cx="1296552" cy="74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crosoft Excel - Wikipedia">
            <a:extLst>
              <a:ext uri="{FF2B5EF4-FFF2-40B4-BE49-F238E27FC236}">
                <a16:creationId xmlns:a16="http://schemas.microsoft.com/office/drawing/2014/main" id="{27E41B70-B942-9F81-AE7E-1DF480D24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43" y="3525794"/>
            <a:ext cx="796855" cy="742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QLite vs MS SQL Server - Key ...">
            <a:extLst>
              <a:ext uri="{FF2B5EF4-FFF2-40B4-BE49-F238E27FC236}">
                <a16:creationId xmlns:a16="http://schemas.microsoft.com/office/drawing/2014/main" id="{DFE18956-BEE2-F5E3-F45A-F9BDB8446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83" y="4789931"/>
            <a:ext cx="1147762" cy="114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Open Database Connectivity (ODBC ...">
            <a:extLst>
              <a:ext uri="{FF2B5EF4-FFF2-40B4-BE49-F238E27FC236}">
                <a16:creationId xmlns:a16="http://schemas.microsoft.com/office/drawing/2014/main" id="{114C0EF1-6529-E65B-706E-5B7C84F36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466" y="4578640"/>
            <a:ext cx="2613988" cy="138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Microsoft Active Directory to cloud ...">
            <a:extLst>
              <a:ext uri="{FF2B5EF4-FFF2-40B4-BE49-F238E27FC236}">
                <a16:creationId xmlns:a16="http://schemas.microsoft.com/office/drawing/2014/main" id="{6491616E-9C01-4A3C-9243-3F06F8D3E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757" y="3333939"/>
            <a:ext cx="1806437" cy="112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Evolution of Microsoft Windows through ...">
            <a:extLst>
              <a:ext uri="{FF2B5EF4-FFF2-40B4-BE49-F238E27FC236}">
                <a16:creationId xmlns:a16="http://schemas.microsoft.com/office/drawing/2014/main" id="{671BF72A-FEC2-A5F7-F662-D788521A8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48" y="1865418"/>
            <a:ext cx="948097" cy="83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44A58B-CA4C-81AA-6643-D8B7736096DB}"/>
              </a:ext>
            </a:extLst>
          </p:cNvPr>
          <p:cNvSpPr txBox="1"/>
          <p:nvPr/>
        </p:nvSpPr>
        <p:spPr>
          <a:xfrm>
            <a:off x="2164429" y="1911452"/>
            <a:ext cx="2249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Windows Servers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EB0EC2-2215-9861-2551-37C178E215AD}"/>
              </a:ext>
            </a:extLst>
          </p:cNvPr>
          <p:cNvSpPr txBox="1"/>
          <p:nvPr/>
        </p:nvSpPr>
        <p:spPr>
          <a:xfrm>
            <a:off x="2164429" y="3615126"/>
            <a:ext cx="2249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User front 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FC8804-D1D6-317E-B1D9-451CB7B2F76D}"/>
              </a:ext>
            </a:extLst>
          </p:cNvPr>
          <p:cNvSpPr txBox="1"/>
          <p:nvPr/>
        </p:nvSpPr>
        <p:spPr>
          <a:xfrm>
            <a:off x="2164429" y="5039495"/>
            <a:ext cx="2249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Data store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E5D557-EF29-FA5D-B007-06E1618B35B0}"/>
              </a:ext>
            </a:extLst>
          </p:cNvPr>
          <p:cNvSpPr txBox="1"/>
          <p:nvPr/>
        </p:nvSpPr>
        <p:spPr>
          <a:xfrm>
            <a:off x="8131750" y="4936983"/>
            <a:ext cx="261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Easy integrations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BEE0FE-6629-3C95-8916-38E3AC0B9113}"/>
              </a:ext>
            </a:extLst>
          </p:cNvPr>
          <p:cNvSpPr txBox="1"/>
          <p:nvPr/>
        </p:nvSpPr>
        <p:spPr>
          <a:xfrm>
            <a:off x="8131750" y="3615125"/>
            <a:ext cx="2249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User security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0AFE39-97FC-08AF-90FC-E82BEB4CF43C}"/>
              </a:ext>
            </a:extLst>
          </p:cNvPr>
          <p:cNvSpPr txBox="1"/>
          <p:nvPr/>
        </p:nvSpPr>
        <p:spPr>
          <a:xfrm>
            <a:off x="8131750" y="1956290"/>
            <a:ext cx="2249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Cloud compatible</a:t>
            </a:r>
          </a:p>
        </p:txBody>
      </p:sp>
    </p:spTree>
    <p:extLst>
      <p:ext uri="{BB962C8B-B14F-4D97-AF65-F5344CB8AC3E}">
        <p14:creationId xmlns:p14="http://schemas.microsoft.com/office/powerpoint/2010/main" val="318378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07C6D-1CDE-4862-2F7B-46A3A7622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7C39DFD9-4E3E-A279-08E3-3789D2A8F5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348" y="4487321"/>
            <a:ext cx="5067300" cy="15049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3F7B0B-3280-5FF7-59C3-760480D0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 provider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0ED64-F56D-E401-4DA4-E513BB557B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Wizard for importing models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68EFD-BCEC-4B4B-0BD5-256BF5CD27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Automated model deployment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oogle Shape;173;p18">
            <a:extLst>
              <a:ext uri="{FF2B5EF4-FFF2-40B4-BE49-F238E27FC236}">
                <a16:creationId xmlns:a16="http://schemas.microsoft.com/office/drawing/2014/main" id="{6AE064FF-BF67-70A8-7617-0BD2E98F763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8200" y="2842671"/>
            <a:ext cx="5111473" cy="314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205;p20">
            <a:extLst>
              <a:ext uri="{FF2B5EF4-FFF2-40B4-BE49-F238E27FC236}">
                <a16:creationId xmlns:a16="http://schemas.microsoft.com/office/drawing/2014/main" id="{B921C708-0DD8-F5E4-AD3B-9C4D1249DCDD}"/>
              </a:ext>
            </a:extLst>
          </p:cNvPr>
          <p:cNvSpPr txBox="1"/>
          <p:nvPr/>
        </p:nvSpPr>
        <p:spPr>
          <a:xfrm>
            <a:off x="9956940" y="3068290"/>
            <a:ext cx="111732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Publish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2"/>
                </a:solidFill>
                <a:latin typeface="Verdana"/>
                <a:ea typeface="Verdana"/>
                <a:sym typeface="Verdana"/>
              </a:rPr>
              <a:t>model</a:t>
            </a:r>
            <a:endParaRPr dirty="0"/>
          </a:p>
        </p:txBody>
      </p:sp>
      <p:sp>
        <p:nvSpPr>
          <p:cNvPr id="11" name="Google Shape;206;p20">
            <a:extLst>
              <a:ext uri="{FF2B5EF4-FFF2-40B4-BE49-F238E27FC236}">
                <a16:creationId xmlns:a16="http://schemas.microsoft.com/office/drawing/2014/main" id="{3C583AF4-AABF-2A98-BC86-1F0239371EF5}"/>
              </a:ext>
            </a:extLst>
          </p:cNvPr>
          <p:cNvSpPr txBox="1"/>
          <p:nvPr/>
        </p:nvSpPr>
        <p:spPr>
          <a:xfrm>
            <a:off x="7535885" y="3068290"/>
            <a:ext cx="111732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Install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mo</a:t>
            </a:r>
            <a:r>
              <a:rPr lang="en-US" sz="1400" b="1" i="0" u="none" strike="noStrike" cap="none" dirty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del</a:t>
            </a:r>
            <a:endParaRPr dirty="0"/>
          </a:p>
        </p:txBody>
      </p:sp>
      <p:pic>
        <p:nvPicPr>
          <p:cNvPr id="23" name="Graphic 22" descr="Magic Wand Auto with solid fill">
            <a:extLst>
              <a:ext uri="{FF2B5EF4-FFF2-40B4-BE49-F238E27FC236}">
                <a16:creationId xmlns:a16="http://schemas.microsoft.com/office/drawing/2014/main" id="{5B1B48C5-8989-1B21-458A-413272D332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15119" y="2313910"/>
            <a:ext cx="1508760" cy="1508760"/>
          </a:xfrm>
          <a:prstGeom prst="rect">
            <a:avLst/>
          </a:prstGeom>
        </p:spPr>
      </p:pic>
      <p:pic>
        <p:nvPicPr>
          <p:cNvPr id="38" name="Graphic 37" descr="Download from cloud with solid fill">
            <a:extLst>
              <a:ext uri="{FF2B5EF4-FFF2-40B4-BE49-F238E27FC236}">
                <a16:creationId xmlns:a16="http://schemas.microsoft.com/office/drawing/2014/main" id="{A338C835-3C60-B814-B724-3D22527D129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85760" y="3555575"/>
            <a:ext cx="914400" cy="914400"/>
          </a:xfrm>
          <a:prstGeom prst="rect">
            <a:avLst/>
          </a:prstGeom>
        </p:spPr>
      </p:pic>
      <p:pic>
        <p:nvPicPr>
          <p:cNvPr id="40" name="Graphic 39" descr="Upload with solid fill">
            <a:extLst>
              <a:ext uri="{FF2B5EF4-FFF2-40B4-BE49-F238E27FC236}">
                <a16:creationId xmlns:a16="http://schemas.microsoft.com/office/drawing/2014/main" id="{E323C2DF-C4A0-EE9E-2837-5D445AF932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058400" y="359147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68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97466-C5CB-2FCA-010F-FDE8C07EB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qr code with a logo&#10;&#10;AI-generated content may be incorrect.">
            <a:extLst>
              <a:ext uri="{FF2B5EF4-FFF2-40B4-BE49-F238E27FC236}">
                <a16:creationId xmlns:a16="http://schemas.microsoft.com/office/drawing/2014/main" id="{77C3DD4B-F59F-396D-F227-9B7D40B789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017" y="4653229"/>
            <a:ext cx="1839911" cy="183991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A33B0DA-5693-821E-1D30-A7E8F8FAF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6972" y="2785700"/>
            <a:ext cx="9144000" cy="1839911"/>
          </a:xfrm>
        </p:spPr>
        <p:txBody>
          <a:bodyPr>
            <a:normAutofit/>
          </a:bodyPr>
          <a:lstStyle/>
          <a:p>
            <a:r>
              <a:rPr lang="en-GB" dirty="0"/>
              <a:t>Simple software to lower the costs of cat modelling</a:t>
            </a:r>
          </a:p>
        </p:txBody>
      </p:sp>
    </p:spTree>
    <p:extLst>
      <p:ext uri="{BB962C8B-B14F-4D97-AF65-F5344CB8AC3E}">
        <p14:creationId xmlns:p14="http://schemas.microsoft.com/office/powerpoint/2010/main" val="3022294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1.9|5.3|7.3|3"/>
</p:tagLst>
</file>

<file path=ppt/theme/theme1.xml><?xml version="1.0" encoding="utf-8"?>
<a:theme xmlns:a="http://schemas.openxmlformats.org/drawingml/2006/main" name="Office Theme">
  <a:themeElements>
    <a:clrScheme name="Cestida">
      <a:dk1>
        <a:srgbClr val="03080A"/>
      </a:dk1>
      <a:lt1>
        <a:srgbClr val="FFFFFF"/>
      </a:lt1>
      <a:dk2>
        <a:srgbClr val="0F2631"/>
      </a:dk2>
      <a:lt2>
        <a:srgbClr val="E8E8E8"/>
      </a:lt2>
      <a:accent1>
        <a:srgbClr val="00CFC8"/>
      </a:accent1>
      <a:accent2>
        <a:srgbClr val="1B4458"/>
      </a:accent2>
      <a:accent3>
        <a:srgbClr val="00CFC8"/>
      </a:accent3>
      <a:accent4>
        <a:srgbClr val="FFFFFF"/>
      </a:accent4>
      <a:accent5>
        <a:srgbClr val="FFFFFF"/>
      </a:accent5>
      <a:accent6>
        <a:srgbClr val="FFFFFF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B063DA3-E9BE-410D-B9AF-EE5557A26B18}" vid="{3DE68B8B-4A8A-46D6-BD91-717C6A32EF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Cestida</Template>
  <TotalTime>830</TotalTime>
  <Words>99</Words>
  <Application>Microsoft Office PowerPoint</Application>
  <PresentationFormat>Widescreen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Verdana</vt:lpstr>
      <vt:lpstr>Office Theme</vt:lpstr>
      <vt:lpstr>PowerPoint Presentation</vt:lpstr>
      <vt:lpstr>Introducing Cestida platform</vt:lpstr>
      <vt:lpstr>IT-friendly features</vt:lpstr>
      <vt:lpstr>Model provider features</vt:lpstr>
      <vt:lpstr>Simple software to lower the costs of cat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Johanna Carter (LMF)</dc:creator>
  <cp:lastModifiedBy>Johanna Carter (LMF)</cp:lastModifiedBy>
  <cp:revision>21</cp:revision>
  <dcterms:created xsi:type="dcterms:W3CDTF">2025-01-06T10:55:19Z</dcterms:created>
  <dcterms:modified xsi:type="dcterms:W3CDTF">2025-04-24T10:14:29Z</dcterms:modified>
</cp:coreProperties>
</file>