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3873" r:id="rId6"/>
    <p:sldId id="259" r:id="rId7"/>
    <p:sldId id="3877" r:id="rId8"/>
    <p:sldId id="3879" r:id="rId9"/>
    <p:sldId id="3880" r:id="rId10"/>
    <p:sldId id="3883" r:id="rId11"/>
    <p:sldId id="3881" r:id="rId12"/>
    <p:sldId id="3882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1120ED-094A-4B83-B0FA-2204BB781A31}">
          <p14:sldIdLst>
            <p14:sldId id="256"/>
            <p14:sldId id="3873"/>
            <p14:sldId id="259"/>
            <p14:sldId id="3877"/>
            <p14:sldId id="3879"/>
            <p14:sldId id="3880"/>
            <p14:sldId id="3883"/>
            <p14:sldId id="3881"/>
            <p14:sldId id="3882"/>
          </p14:sldIdLst>
        </p14:section>
        <p14:section name="Appendix" id="{B34C4CC7-DF63-4E85-AE39-CE3C0CBD9A3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E9F001-2231-BD43-623C-CC4062336001}" name="Jessica Roberts" initials="JR" userId="S::jessica.roberts@renew-risk.com::c49f9ad8-9fad-4ef8-b6b0-dc6a67d9c900" providerId="AD"/>
  <p188:author id="{FBFF1749-088A-64C9-BB36-363333FFE5F0}" name="Jessica Roberts" initials="" userId="S::Jessica.Roberts@renew-risk.com::c49f9ad8-9fad-4ef8-b6b0-dc6a67d9c900" providerId="AD"/>
  <p188:author id="{20257D83-3784-8E67-A252-DB8D8333BB50}" name="Ingrid Charvet" initials="" userId="S::Ingrid.Charvet@renew-risk.com::bc0f935b-2b41-4cf8-bf44-b4006221454a" providerId="AD"/>
  <p188:author id="{182DF886-A38B-B472-F977-57E074F958A6}" name="Raphael Bidinger" initials="RB" userId="S::Raphael.Bidinger@renew-risk.com::39a29b76-e46b-4a64-aae3-3c8a8d563b8c" providerId="AD"/>
  <p188:author id="{6CC14BD6-0A40-8A89-4EEF-E23EF5DFC2F6}" name="George Deskos" initials="GD" userId="S::george.deskos@renew-risk.com::b6346fff-033a-416c-b40c-5cf9e816b3d0" providerId="AD"/>
  <p188:author id="{AC9BA6F3-33A3-46E4-E64A-32A8477C21DE}" name="Ingrid Charvet" initials="IC" userId="S::ingrid.charvet@renew-risk.com::bc0f935b-2b41-4cf8-bf44-b400622145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AEA"/>
    <a:srgbClr val="8BD3D8"/>
    <a:srgbClr val="F8FDFE"/>
    <a:srgbClr val="F4F9FB"/>
    <a:srgbClr val="F7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B2F93-CAAA-C61C-D7ED-1F45CC182883}" v="4" dt="2026-04-27T19:49:52.701"/>
    <p1510:client id="{E07E41B5-AA43-8349-9996-1EECFAAA4BD7}" v="12" dt="2026-04-27T19:59:36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5"/>
    <p:restoredTop sz="75150"/>
  </p:normalViewPr>
  <p:slideViewPr>
    <p:cSldViewPr snapToGrid="0">
      <p:cViewPr varScale="1">
        <p:scale>
          <a:sx n="85" d="100"/>
          <a:sy n="85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3AFE-5728-4C75-9ED3-58D0906F5FB9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9064B-130C-452D-85DD-48396727B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3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9064B-130C-452D-85DD-48396727B2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77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570E7-05DC-09E9-01E3-617930B7B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589613-25AA-CCBC-28A6-8C711E35A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1EBE5-7E89-BA6D-E6ED-E18FB4CBC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 Existing onshore property models weren't designed for marine assets    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 Three gaps: (1) hazard is onshore-only, (2) vulnerability is generic/proxy-based, (3) exposure is aggregated to single points                                              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 Consequence: material mis-pricing — losses can be 60-90% off (foreshadow the case study)                                                                                   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 Key message: Proxy approaches systematically misrepresent offshore wind risk      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2CC98-122B-ABE6-235C-5E1BF78C7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9064B-130C-452D-85DD-48396727B2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3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---                    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Slide 3 — What Makes a Custom Model "Custom"? (1.5 min)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"Asset-first, physics-based, EO-driven"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Three pillars (reuse from webinar slides 7 + 10):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1. Asset-level exposure — individual turbines, cables, substations, panel-strings (not single-point aggregations)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2. Purpose-built vulnerability — 100s of fragility curves from Monte Carlo + expert elicitation, not proxy property curves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3. Calibrated hazard — site-specific wind + wave (offshore) or hail/SCS (solar) using EO data (ERA5, Sentinel, PRIMAVERA)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---    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9064B-130C-452D-85DD-48396727B2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F0D54-719B-370D-2B9A-2228E0AF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557CFC-4F43-16EC-A31E-EE4F2B684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5B8EA-5C1C-F0E1-3B86-16A65DEE8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"You all know Oasis — so I won't explain what it is. What I want to highlight is why it's the right architecture for renewable-energy CAT models specifically.                                                                                                                                      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assets are fundamentally different from property. A wind farm isn't a building at a postcode  — it's 88 turbines,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kilometres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cable, substations onshore and offshore. OED lets us represent that without flattening it. The kernel handles component-level vulnerability natively— we don't have to force offshore wind into a schema designed for commercial property.                                                                                                                           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multi-peril capability is critical. Offshore, you have co-occurring wind and wave on the same event. Oasis runs that in one pass with different fragility functions per asset class.                                                                                                            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for our clients — the insurers — the transparency is the point. They can trace every loss from intensity measure through to ground-up and insured loss. That's what gets you through Lloyd's model validation.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 — and this is why we're here — the framework scales. The same architecture running our offshore wind model is now being extended to European onshore wind and solar hail. One codebase, new perils, same open standard."        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F8CA7-F112-762E-0274-7A7D0AE38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9064B-130C-452D-85DD-48396727B2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8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94D46-FD44-E88C-6295-A95DF3875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2EFC11-EA31-D5A6-C37D-DA9223263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F3365-2DB9-CC55-74A2-7E236B974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"Let me show you what this means in practice.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 real submission lands on an underwriter's desk: 1 GW North Sea wind farm. The exposure data is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messy — limited, inconsistent, tight turnaround. Sound familiar?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Approach A is what most of the market does today. You take the whole farm, collapse it to a single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lat-lon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shift it onshore because your model doesn't have offshore hazard, apply a generic property vulnerability curve, and get a number out. It's pragmatic. It's fast. And it's wrong — but we'll get to that.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 B is what we built. Same submission, but we disaggregate: 88 individual turbines at their true offshore coordinates, 2 export cables, 2 offshore substations, 2 onshore substations. Each one gets its own vulnerability function. The hazard includes both wind AND wave — because offshore, the ocean matters. Every component has distinct failure modes and distinct repair costs.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 asset. Same premium question. Two completely different views of risk.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what happens when you run them both?"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F8C1C-D1FB-D5D4-0405-3DC4EE662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F0015-0A3F-4A9A-8EE6-CD8252F131CB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5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DA499-6A61-BB8C-D64D-8BDEA5CAB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C9E7E8-7079-86F0-62A1-15E4A5B5B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EFA0FC-B918-46C9-855B-BC9FC3E89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"Here's what comes out.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 left: Average Annual Loss. On the right: tail risk — the 1-in-250 year loss that drives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your capital.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proxy approach gives you a number that's roughly 60% lower on AAL. Sixty percent. That's not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rounding error — that's a fundamentally different view of whether this asset is profitable to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insure.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 tail, it's worse. The proxy underestimates the 1-in-250 by about 90%. So your PML, your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aggregate — everything built on that tail number — is wrong by almost an order of magnitude.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Now, why? Three things compound: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First, you've lost the wave hazard entirely. Offshore, wave loading can dominate structural damage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— the proxy simply doesn't see it.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▎ Second, you've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vulnerability. A turbine, a cable, and a substation fail in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completely different ways at different intensities. One generic curve can't represent all three.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▎ Third, by aggregating to a single point, you've destroyed the spatial correlation structure. In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reality, a storm hits different parts of the farm at different intensities. One point means the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whole farm either survives or doesn't — binary, not graduated.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▎ The practical consequence? If you're pricing on Approach A, you're either leaving money on the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table or building up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unrecognised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accumulation in your book. Neither is a good outcome."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AF7DF-2FBA-0B4F-F756-166B33541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F0015-0A3F-4A9A-8EE6-CD8252F131CB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85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4DD2F-4FBA-F5B2-0CB6-E8562633F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25FC61-41DC-27D6-2C87-EE8E4CE06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CC77A9-7EA7-6FAF-1619-87A7C8135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 European hail occurrences: 11,808 in 2024 (up 104% from 2022/23)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 Same custom-model philosophy applied to: onshore wind (windstorm), solar (hail/SCS)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 Same architecture: asset-level exposure from Sentinel-2, physics-based vulnerability,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EO-calibrated hazard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 Pilot with Convex, Aviva, Beazley underway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- Market opportunity: ~€120M European renewable-energy CAT analytics (growing at 7% CAGR)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0EA06-1B30-6A50-6DE6-694E1B5F6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F0015-0A3F-4A9A-8EE6-CD8252F131CB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68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F7A55-B1D0-5FBB-0837-DBAB332C9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F91E9-7A4A-3438-B747-7E96E3C32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0E2C4-E90F-6523-50FA-2563F513B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"Four things I'd like you to take away.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One — proxy error isn't random. It's systematic and it goes in both directions. You can't hedge it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by being conservative.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Two — every layer matters. Fixing the hazard but keeping a proxy vulnerability still gives you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wrong answer. You need the full stack.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Three — this isn't academic. Custom models change what underwriters actually do — how they price,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where they see accumulation, how they structure reinsurance.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four — Oasis is what makes this possible at scale. Same framework, component-level resolution,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open standard, multiple perils. We're proving it on offshore wind and extending it to onshore.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                                                                                   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            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525E7-EDFB-6C89-33EA-C8B67F89C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9064B-130C-452D-85DD-48396727B2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42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F57E40-3CD6-E535-5B3A-8B5D1E722EAF}"/>
              </a:ext>
            </a:extLst>
          </p:cNvPr>
          <p:cNvSpPr/>
          <p:nvPr/>
        </p:nvSpPr>
        <p:spPr>
          <a:xfrm>
            <a:off x="0" y="2923953"/>
            <a:ext cx="11068493" cy="3519963"/>
          </a:xfrm>
          <a:prstGeom prst="rect">
            <a:avLst/>
          </a:prstGeom>
          <a:solidFill>
            <a:srgbClr val="F2FAFA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916" y="3333306"/>
            <a:ext cx="10988494" cy="2701256"/>
          </a:xfrm>
        </p:spPr>
        <p:txBody>
          <a:bodyPr>
            <a:noAutofit/>
          </a:bodyPr>
          <a:lstStyle/>
          <a:p>
            <a:pPr algn="l"/>
            <a:r>
              <a:rPr lang="en-GB" sz="4800" dirty="0"/>
              <a:t>Why Renewable Energy Assets Need Custom Cat Models</a:t>
            </a:r>
            <a:br>
              <a:rPr lang="en-GB" sz="4800" dirty="0"/>
            </a:br>
            <a:br>
              <a:rPr lang="en-GB" sz="4800" dirty="0"/>
            </a:br>
            <a:r>
              <a:rPr lang="en-GB" sz="2800" dirty="0"/>
              <a:t>George </a:t>
            </a:r>
            <a:r>
              <a:rPr lang="en-GB" sz="2800" dirty="0" err="1"/>
              <a:t>Deskos</a:t>
            </a:r>
            <a:r>
              <a:rPr lang="en-GB" sz="2800" dirty="0"/>
              <a:t>, Head of Wind Energy, Renew Risk</a:t>
            </a:r>
            <a:br>
              <a:rPr lang="en-GB" sz="2800" dirty="0"/>
            </a:br>
            <a:r>
              <a:rPr lang="en-GB" sz="2800" dirty="0"/>
              <a:t>Oasis Conference, London 2026</a:t>
            </a:r>
            <a:endParaRPr lang="en-GB" sz="2000" dirty="0"/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D3D3E2B-6512-2678-D2B6-3C2B9448F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30" y="207864"/>
            <a:ext cx="3562470" cy="6823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6F053C-3A76-5BBE-5907-42074D8620D0}"/>
              </a:ext>
            </a:extLst>
          </p:cNvPr>
          <p:cNvSpPr/>
          <p:nvPr/>
        </p:nvSpPr>
        <p:spPr>
          <a:xfrm>
            <a:off x="11302410" y="2923953"/>
            <a:ext cx="426818" cy="3507210"/>
          </a:xfrm>
          <a:prstGeom prst="rect">
            <a:avLst/>
          </a:prstGeom>
          <a:solidFill>
            <a:srgbClr val="F2FAFA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D8FB8-F1D5-05F0-E915-AF499E535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0" y="1142691"/>
            <a:ext cx="3189849" cy="9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4CBEF-869C-870F-1B10-FAE5263C3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ACC5FC71-2A47-7C40-B25B-BF2B646A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29" y="188939"/>
            <a:ext cx="11485483" cy="1272401"/>
          </a:xfrm>
        </p:spPr>
        <p:txBody>
          <a:bodyPr/>
          <a:lstStyle/>
          <a:p>
            <a:r>
              <a:rPr lang="en-US" dirty="0"/>
              <a:t>The need for a custom model in offshore wind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AB9B1D-C7A1-BEF1-59FC-8FFFC9B91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29" y="1726777"/>
            <a:ext cx="8170493" cy="4692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Existing onshore property models weren’t designed for marine assets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401F12-0497-3423-C450-D4F88FBBC5C6}"/>
              </a:ext>
            </a:extLst>
          </p:cNvPr>
          <p:cNvSpPr/>
          <p:nvPr/>
        </p:nvSpPr>
        <p:spPr>
          <a:xfrm>
            <a:off x="516729" y="2904003"/>
            <a:ext cx="5999914" cy="780785"/>
          </a:xfrm>
          <a:prstGeom prst="rect">
            <a:avLst/>
          </a:prstGeom>
          <a:solidFill>
            <a:srgbClr val="8BD3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Hazard is onshore-only: no waves/wind-wave interaction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E0AF4D-3C82-63B0-634D-3B6BD1C44354}"/>
              </a:ext>
            </a:extLst>
          </p:cNvPr>
          <p:cNvSpPr/>
          <p:nvPr/>
        </p:nvSpPr>
        <p:spPr>
          <a:xfrm>
            <a:off x="516727" y="3934768"/>
            <a:ext cx="5999915" cy="780785"/>
          </a:xfrm>
          <a:prstGeom prst="rect">
            <a:avLst/>
          </a:prstGeom>
          <a:solidFill>
            <a:srgbClr val="8BD3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Vulnerability is generic/proxy-based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51649B-EE8E-3398-4088-05557E577495}"/>
              </a:ext>
            </a:extLst>
          </p:cNvPr>
          <p:cNvSpPr/>
          <p:nvPr/>
        </p:nvSpPr>
        <p:spPr>
          <a:xfrm>
            <a:off x="516727" y="4958954"/>
            <a:ext cx="5999916" cy="780786"/>
          </a:xfrm>
          <a:prstGeom prst="rect">
            <a:avLst/>
          </a:prstGeom>
          <a:solidFill>
            <a:srgbClr val="8BD3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Exposure is aggregated to single 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8A7BA-307B-CEB1-B11A-CD47AE04E3E7}"/>
              </a:ext>
            </a:extLst>
          </p:cNvPr>
          <p:cNvSpPr txBox="1"/>
          <p:nvPr/>
        </p:nvSpPr>
        <p:spPr>
          <a:xfrm>
            <a:off x="2465361" y="2463802"/>
            <a:ext cx="2102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Three main gaps</a:t>
            </a:r>
            <a:endParaRPr lang="en-US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7D7FD8-28C3-502C-C3A7-E5C7C77F3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541" y="2904003"/>
            <a:ext cx="4519524" cy="2835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E98696-5FB6-F038-BB40-EEECCE60B58E}"/>
              </a:ext>
            </a:extLst>
          </p:cNvPr>
          <p:cNvSpPr txBox="1"/>
          <p:nvPr/>
        </p:nvSpPr>
        <p:spPr>
          <a:xfrm>
            <a:off x="6902823" y="5741469"/>
            <a:ext cx="61004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Photo from Dennis Schroeder, National Renewable Energy Laboratory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7BED5F-FB7D-64DC-C21F-64FCB086CAE0}"/>
              </a:ext>
            </a:extLst>
          </p:cNvPr>
          <p:cNvSpPr/>
          <p:nvPr/>
        </p:nvSpPr>
        <p:spPr>
          <a:xfrm>
            <a:off x="516730" y="1214958"/>
            <a:ext cx="11675270" cy="256031"/>
          </a:xfrm>
          <a:prstGeom prst="rect">
            <a:avLst/>
          </a:prstGeom>
          <a:solidFill>
            <a:srgbClr val="98D9D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8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2D3A62-E954-7785-E7FC-F1E19B0EBB0C}"/>
              </a:ext>
            </a:extLst>
          </p:cNvPr>
          <p:cNvSpPr/>
          <p:nvPr/>
        </p:nvSpPr>
        <p:spPr>
          <a:xfrm>
            <a:off x="516730" y="1214958"/>
            <a:ext cx="11675270" cy="256031"/>
          </a:xfrm>
          <a:prstGeom prst="rect">
            <a:avLst/>
          </a:prstGeom>
          <a:solidFill>
            <a:srgbClr val="98D9D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27BD4A8-22ED-CB13-E7BD-46CD401B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30" y="171350"/>
            <a:ext cx="10837070" cy="1325563"/>
          </a:xfrm>
        </p:spPr>
        <p:txBody>
          <a:bodyPr/>
          <a:lstStyle/>
          <a:p>
            <a:r>
              <a:rPr lang="en-US" dirty="0"/>
              <a:t>What makes a custom model “custom”?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1A98CA-7D3D-37EC-0306-94734F0F0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315" y="6225472"/>
            <a:ext cx="10189370" cy="353760"/>
          </a:xfrm>
          <a:solidFill>
            <a:srgbClr val="B7EAEA"/>
          </a:solidFill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000" dirty="0"/>
              <a:t>Custom models allow us to capture </a:t>
            </a:r>
            <a:r>
              <a:rPr lang="en-US" sz="2000" u="sng" dirty="0"/>
              <a:t>distinct failure modes</a:t>
            </a:r>
            <a:r>
              <a:rPr lang="en-US" sz="2000" dirty="0"/>
              <a:t>, repair logistics, and cost structures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67DC5F-2538-2246-DE83-E145CC1FF6BB}"/>
              </a:ext>
            </a:extLst>
          </p:cNvPr>
          <p:cNvGrpSpPr/>
          <p:nvPr/>
        </p:nvGrpSpPr>
        <p:grpSpPr>
          <a:xfrm>
            <a:off x="8226437" y="3664249"/>
            <a:ext cx="3478886" cy="2111605"/>
            <a:chOff x="906557" y="3657839"/>
            <a:chExt cx="4231033" cy="26536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A2DA16-B764-B81E-3801-BA358230E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557" y="3657839"/>
              <a:ext cx="4231033" cy="26536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CB8BFD-45F3-67CC-03A2-95B99AA12130}"/>
                </a:ext>
              </a:extLst>
            </p:cNvPr>
            <p:cNvSpPr/>
            <p:nvPr/>
          </p:nvSpPr>
          <p:spPr>
            <a:xfrm>
              <a:off x="4314889" y="4500642"/>
              <a:ext cx="736045" cy="174616"/>
            </a:xfrm>
            <a:prstGeom prst="rect">
              <a:avLst/>
            </a:prstGeom>
            <a:solidFill>
              <a:srgbClr val="EFF6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D712BAF-4B57-3EAE-E3FA-BAFC2223C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0" y="3472225"/>
            <a:ext cx="2721722" cy="25088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3163C0-B7D3-C1F8-D9FD-BEA7DD12E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26" y="3472225"/>
            <a:ext cx="4460178" cy="250885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362BC05-31CD-CD59-83C6-61E44A85E7F5}"/>
              </a:ext>
            </a:extLst>
          </p:cNvPr>
          <p:cNvSpPr/>
          <p:nvPr/>
        </p:nvSpPr>
        <p:spPr>
          <a:xfrm>
            <a:off x="516730" y="1725565"/>
            <a:ext cx="3478886" cy="1492323"/>
          </a:xfrm>
          <a:prstGeom prst="roundRect">
            <a:avLst/>
          </a:prstGeom>
          <a:solidFill>
            <a:srgbClr val="8BD3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Asset-level exposure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Wind turbine systems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Substations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1D4CBFD-A2BD-C9D3-950D-A5258C490BFE}"/>
              </a:ext>
            </a:extLst>
          </p:cNvPr>
          <p:cNvSpPr/>
          <p:nvPr/>
        </p:nvSpPr>
        <p:spPr>
          <a:xfrm>
            <a:off x="4467132" y="1723553"/>
            <a:ext cx="3478886" cy="1491078"/>
          </a:xfrm>
          <a:prstGeom prst="roundRect">
            <a:avLst/>
          </a:prstGeom>
          <a:solidFill>
            <a:srgbClr val="8BD3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Purpose-built vulnerability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Analytical fragility curves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Expert elicitation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proxy property curves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606449-61A7-5DF8-0747-D54937D6AB3A}"/>
              </a:ext>
            </a:extLst>
          </p:cNvPr>
          <p:cNvSpPr/>
          <p:nvPr/>
        </p:nvSpPr>
        <p:spPr>
          <a:xfrm>
            <a:off x="8417535" y="1723553"/>
            <a:ext cx="3478886" cy="1491078"/>
          </a:xfrm>
          <a:prstGeom prst="roundRect">
            <a:avLst/>
          </a:prstGeom>
          <a:solidFill>
            <a:srgbClr val="8BD3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Calibrated hazard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Site-specific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High-resolution data</a:t>
            </a:r>
          </a:p>
        </p:txBody>
      </p:sp>
    </p:spTree>
    <p:extLst>
      <p:ext uri="{BB962C8B-B14F-4D97-AF65-F5344CB8AC3E}">
        <p14:creationId xmlns:p14="http://schemas.microsoft.com/office/powerpoint/2010/main" val="146590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64AE9-3AFF-509F-67FA-355C735A6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7F677B2-71ED-0366-B9AD-60DC379CD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25587"/>
              </p:ext>
            </p:extLst>
          </p:nvPr>
        </p:nvGraphicFramePr>
        <p:xfrm>
          <a:off x="516730" y="2809061"/>
          <a:ext cx="11279757" cy="36015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279757">
                  <a:extLst>
                    <a:ext uri="{9D8B030D-6E8A-4147-A177-3AD203B41FA5}">
                      <a16:colId xmlns:a16="http://schemas.microsoft.com/office/drawing/2014/main" val="70578542"/>
                    </a:ext>
                  </a:extLst>
                </a:gridCol>
              </a:tblGrid>
              <a:tr h="3438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Building custom models on open architecture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B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22707"/>
                  </a:ext>
                </a:extLst>
              </a:tr>
              <a:tr h="601679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Component-level modelling by design: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e.g., OED gives us the schema to represent sub-asset detail  without custom hacks.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20005"/>
                  </a:ext>
                </a:extLst>
              </a:tr>
              <a:tr h="85954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Multi-peril, multi-asset in one run: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 + wave + surge on the same event set, applied to different vulnerability functions per asset class, all within a single model execution. No need to bolt together separate tools.               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04859"/>
                  </a:ext>
                </a:extLst>
              </a:tr>
              <a:tr h="786596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Transparency that insurers require: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logic is auditable. Clients can inspect the ground-up loss calculation, trace from hazard intensity through vulnerability to financial loss.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121036"/>
                  </a:ext>
                </a:extLst>
              </a:tr>
              <a:tr h="949607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Extensibility — same framework, new perils: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same Oasis architecture that runs our offshore wind model now extends to onshore solar (hail/SCS). One framework, multiple custom models, no rebuild. 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14551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2B8C412-06AD-B7E7-A3F5-3058F906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61" y="1627620"/>
            <a:ext cx="6032208" cy="10248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F8BDCC-C809-27B5-C48D-DA6D708BC9E5}"/>
              </a:ext>
            </a:extLst>
          </p:cNvPr>
          <p:cNvSpPr/>
          <p:nvPr/>
        </p:nvSpPr>
        <p:spPr>
          <a:xfrm>
            <a:off x="516730" y="1214958"/>
            <a:ext cx="11675270" cy="256031"/>
          </a:xfrm>
          <a:prstGeom prst="rect">
            <a:avLst/>
          </a:prstGeom>
          <a:solidFill>
            <a:srgbClr val="98D9D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7EDCC3C-ABFA-4DEA-922C-4F6DA8CB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30" y="171350"/>
            <a:ext cx="10837070" cy="1325563"/>
          </a:xfrm>
        </p:spPr>
        <p:txBody>
          <a:bodyPr/>
          <a:lstStyle/>
          <a:p>
            <a:r>
              <a:rPr lang="en-US" dirty="0"/>
              <a:t>The Oasis Framework advantage</a:t>
            </a:r>
          </a:p>
        </p:txBody>
      </p:sp>
    </p:spTree>
    <p:extLst>
      <p:ext uri="{BB962C8B-B14F-4D97-AF65-F5344CB8AC3E}">
        <p14:creationId xmlns:p14="http://schemas.microsoft.com/office/powerpoint/2010/main" val="101063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A1639-837D-435B-B599-63C46ACC4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AA2D0-4816-2218-AE40-77F2A1D90EE6}"/>
              </a:ext>
            </a:extLst>
          </p:cNvPr>
          <p:cNvSpPr/>
          <p:nvPr/>
        </p:nvSpPr>
        <p:spPr>
          <a:xfrm>
            <a:off x="516730" y="1214958"/>
            <a:ext cx="11675270" cy="256031"/>
          </a:xfrm>
          <a:prstGeom prst="rect">
            <a:avLst/>
          </a:prstGeom>
          <a:solidFill>
            <a:srgbClr val="98D9D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35DE0-EE18-E4C2-45B2-1595D347E01F}"/>
              </a:ext>
            </a:extLst>
          </p:cNvPr>
          <p:cNvSpPr txBox="1"/>
          <p:nvPr/>
        </p:nvSpPr>
        <p:spPr>
          <a:xfrm>
            <a:off x="8327659" y="81285"/>
            <a:ext cx="3762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600" b="1" dirty="0"/>
              <a:t>1GW North Sea windfarm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600" dirty="0"/>
              <a:t>Limited &amp; inconsistent exposure data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600" dirty="0"/>
              <a:t>Tight turnaround time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600" dirty="0"/>
              <a:t>Need for pricing &amp; aggregation 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4DBD7B-3B35-EC86-3998-79177F98D709}"/>
              </a:ext>
            </a:extLst>
          </p:cNvPr>
          <p:cNvSpPr txBox="1"/>
          <p:nvPr/>
        </p:nvSpPr>
        <p:spPr>
          <a:xfrm>
            <a:off x="2746411" y="6312405"/>
            <a:ext cx="128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Same risk</a:t>
            </a:r>
            <a:endParaRPr lang="en-GB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55F2FB-FA0E-00E4-3E4D-38FC3A79F289}"/>
              </a:ext>
            </a:extLst>
          </p:cNvPr>
          <p:cNvSpPr txBox="1"/>
          <p:nvPr/>
        </p:nvSpPr>
        <p:spPr>
          <a:xfrm>
            <a:off x="8156348" y="6312405"/>
            <a:ext cx="237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Different risk views</a:t>
            </a:r>
            <a:endParaRPr lang="en-GB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F8C4B2-C3CB-1535-68C5-7E96E6727093}"/>
              </a:ext>
            </a:extLst>
          </p:cNvPr>
          <p:cNvSpPr txBox="1"/>
          <p:nvPr/>
        </p:nvSpPr>
        <p:spPr>
          <a:xfrm>
            <a:off x="4547951" y="6316265"/>
            <a:ext cx="309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Different modelling choices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33B462B-A476-58B0-2100-210988638E15}"/>
              </a:ext>
            </a:extLst>
          </p:cNvPr>
          <p:cNvSpPr/>
          <p:nvPr/>
        </p:nvSpPr>
        <p:spPr>
          <a:xfrm>
            <a:off x="4144481" y="6423465"/>
            <a:ext cx="294639" cy="14721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3EF6D23-8250-2A4B-7671-3A00E3745CC8}"/>
              </a:ext>
            </a:extLst>
          </p:cNvPr>
          <p:cNvSpPr/>
          <p:nvPr/>
        </p:nvSpPr>
        <p:spPr>
          <a:xfrm>
            <a:off x="7752879" y="6423465"/>
            <a:ext cx="294639" cy="14721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0B209E8-7213-79F0-D496-AF624B2001C8}"/>
              </a:ext>
            </a:extLst>
          </p:cNvPr>
          <p:cNvSpPr txBox="1">
            <a:spLocks/>
          </p:cNvSpPr>
          <p:nvPr/>
        </p:nvSpPr>
        <p:spPr>
          <a:xfrm>
            <a:off x="516730" y="184229"/>
            <a:ext cx="10837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Case study set-up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0D8B4A-72EB-8D1B-6646-47E554F680B9}"/>
              </a:ext>
            </a:extLst>
          </p:cNvPr>
          <p:cNvGrpSpPr/>
          <p:nvPr/>
        </p:nvGrpSpPr>
        <p:grpSpPr>
          <a:xfrm>
            <a:off x="6361551" y="1517495"/>
            <a:ext cx="5313718" cy="4706180"/>
            <a:chOff x="6762308" y="1542100"/>
            <a:chExt cx="4746597" cy="5024552"/>
          </a:xfrm>
        </p:grpSpPr>
        <p:pic>
          <p:nvPicPr>
            <p:cNvPr id="7" name="Picture 6" descr="The diagram illustrates an offshore turbine connected to an offshore substation, linked to an onshore substation, and further connected to an infield cable and an export cable.&#10;&#10;AI-generated content may be incorrect.">
              <a:extLst>
                <a:ext uri="{FF2B5EF4-FFF2-40B4-BE49-F238E27FC236}">
                  <a16:creationId xmlns:a16="http://schemas.microsoft.com/office/drawing/2014/main" id="{924BB7A9-5EA0-8C46-D45B-39AA5F884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2308" y="1542100"/>
              <a:ext cx="4746597" cy="502455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43F7A9-FDCB-D794-E143-CA6F80077B5A}"/>
                </a:ext>
              </a:extLst>
            </p:cNvPr>
            <p:cNvSpPr txBox="1"/>
            <p:nvPr/>
          </p:nvSpPr>
          <p:spPr>
            <a:xfrm>
              <a:off x="9416308" y="5609416"/>
              <a:ext cx="1565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b="1" dirty="0"/>
                <a:t>Approach 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FFAA9C-0D99-808E-9D69-95BB0DA23F90}"/>
                </a:ext>
              </a:extLst>
            </p:cNvPr>
            <p:cNvSpPr txBox="1"/>
            <p:nvPr/>
          </p:nvSpPr>
          <p:spPr>
            <a:xfrm>
              <a:off x="6825577" y="3155927"/>
              <a:ext cx="231002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en-US" sz="1400" dirty="0"/>
                <a:t>Disaggregated exposure</a:t>
              </a:r>
            </a:p>
            <a:p>
              <a:pPr marL="742950" lvl="1" indent="-285750" fontAlgn="ctr">
                <a:buFont typeface="Courier New" panose="02070309020205020404" pitchFamily="49" charset="0"/>
                <a:buChar char="o"/>
              </a:pPr>
              <a:r>
                <a:rPr lang="en-US" sz="1400" dirty="0"/>
                <a:t>88 turbines</a:t>
              </a:r>
            </a:p>
            <a:p>
              <a:pPr marL="742950" lvl="1" indent="-285750" fontAlgn="ctr">
                <a:buFont typeface="Courier New" panose="02070309020205020404" pitchFamily="49" charset="0"/>
                <a:buChar char="o"/>
              </a:pPr>
              <a:r>
                <a:rPr lang="en-US" sz="1400" dirty="0"/>
                <a:t>2 export cables</a:t>
              </a:r>
            </a:p>
            <a:p>
              <a:pPr marL="742950" lvl="1" indent="-285750" fontAlgn="ctr">
                <a:buFont typeface="Courier New" panose="02070309020205020404" pitchFamily="49" charset="0"/>
                <a:buChar char="o"/>
              </a:pPr>
              <a:r>
                <a:rPr lang="en-US" sz="1400" dirty="0"/>
                <a:t>2 offshore / onshore SS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r>
                <a:rPr lang="en-US" sz="1400" dirty="0"/>
                <a:t>True locations (offshore &amp; onshore)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endParaRPr lang="en-US" sz="1400" dirty="0"/>
            </a:p>
            <a:p>
              <a:pPr marL="285750" indent="-285750" fontAlgn="ctr">
                <a:buFont typeface="Wingdings" panose="05000000000000000000" pitchFamily="2" charset="2"/>
                <a:buChar char="Ø"/>
              </a:pPr>
              <a:r>
                <a:rPr lang="en-US" sz="1600" dirty="0"/>
                <a:t>Renew Risk </a:t>
              </a:r>
              <a:r>
                <a:rPr lang="en-US" sz="1600" b="1" dirty="0"/>
                <a:t>IED</a:t>
              </a:r>
            </a:p>
          </p:txBody>
        </p:sp>
      </p:grpSp>
      <p:pic>
        <p:nvPicPr>
          <p:cNvPr id="13" name="Picture 12" descr="The image depicts a coastal layout featuring a turbine, an offshore substation, an onshore substation, and cables designated for onsite (Infield) and export (O, Export) purposes.&#10;&#10;AI-generated content may be incorrect.">
            <a:extLst>
              <a:ext uri="{FF2B5EF4-FFF2-40B4-BE49-F238E27FC236}">
                <a16:creationId xmlns:a16="http://schemas.microsoft.com/office/drawing/2014/main" id="{44008D8C-0870-48DA-DB3E-B2B73B4AB1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019"/>
          <a:stretch>
            <a:fillRect/>
          </a:stretch>
        </p:blipFill>
        <p:spPr>
          <a:xfrm>
            <a:off x="782282" y="1500588"/>
            <a:ext cx="5313718" cy="47061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33D5E8-2EAC-BE4F-58F7-00BC7888949A}"/>
              </a:ext>
            </a:extLst>
          </p:cNvPr>
          <p:cNvSpPr txBox="1"/>
          <p:nvPr/>
        </p:nvSpPr>
        <p:spPr>
          <a:xfrm>
            <a:off x="3792836" y="5458376"/>
            <a:ext cx="138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Approach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35BFD2-44BF-95DC-9D4C-D35512C9B2E0}"/>
              </a:ext>
            </a:extLst>
          </p:cNvPr>
          <p:cNvSpPr txBox="1"/>
          <p:nvPr/>
        </p:nvSpPr>
        <p:spPr>
          <a:xfrm>
            <a:off x="782282" y="3096891"/>
            <a:ext cx="4088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400" dirty="0"/>
              <a:t>Aggregate all exposure components to single location (turbine)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400" dirty="0"/>
              <a:t>Move onshore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400" dirty="0"/>
              <a:t>Ignore turbine layout &amp; spread</a:t>
            </a:r>
          </a:p>
        </p:txBody>
      </p:sp>
    </p:spTree>
    <p:extLst>
      <p:ext uri="{BB962C8B-B14F-4D97-AF65-F5344CB8AC3E}">
        <p14:creationId xmlns:p14="http://schemas.microsoft.com/office/powerpoint/2010/main" val="106571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153DC-2C70-5CF2-21BC-97BAE280C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B348F1-99EF-CB67-3C78-0432F2892BCF}"/>
              </a:ext>
            </a:extLst>
          </p:cNvPr>
          <p:cNvSpPr/>
          <p:nvPr/>
        </p:nvSpPr>
        <p:spPr>
          <a:xfrm>
            <a:off x="4808923" y="4460559"/>
            <a:ext cx="6544877" cy="3624147"/>
          </a:xfrm>
          <a:prstGeom prst="rect">
            <a:avLst/>
          </a:prstGeom>
          <a:solidFill>
            <a:srgbClr val="98D9D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595EB7-0A0A-BBC0-ECFF-EE06F6BF5496}"/>
              </a:ext>
            </a:extLst>
          </p:cNvPr>
          <p:cNvSpPr txBox="1"/>
          <p:nvPr/>
        </p:nvSpPr>
        <p:spPr>
          <a:xfrm>
            <a:off x="4880885" y="4461879"/>
            <a:ext cx="6472916" cy="2189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400" b="1" dirty="0"/>
              <a:t>Purpose built (Renew Risk model and exposure):</a:t>
            </a:r>
          </a:p>
          <a:p>
            <a:pPr>
              <a:lnSpc>
                <a:spcPct val="200000"/>
              </a:lnSpc>
            </a:pPr>
            <a:r>
              <a:rPr lang="en-GB" sz="1400" dirty="0"/>
              <a:t>💰</a:t>
            </a:r>
            <a:r>
              <a:rPr lang="en-US" sz="1400" dirty="0"/>
              <a:t> </a:t>
            </a:r>
            <a:r>
              <a:rPr lang="en-GB" sz="1400" i="1" dirty="0"/>
              <a:t>Pricing</a:t>
            </a:r>
            <a:r>
              <a:rPr lang="en-GB" sz="1400" dirty="0"/>
              <a:t> – Better view of losses for more accurate premiums </a:t>
            </a:r>
          </a:p>
          <a:p>
            <a:pPr>
              <a:lnSpc>
                <a:spcPct val="200000"/>
              </a:lnSpc>
            </a:pPr>
            <a:r>
              <a:rPr lang="en-GB" sz="1400" dirty="0"/>
              <a:t>📊</a:t>
            </a:r>
            <a:r>
              <a:rPr lang="en-US" sz="1400" dirty="0"/>
              <a:t> </a:t>
            </a:r>
            <a:r>
              <a:rPr lang="en-GB" sz="1400" i="1" dirty="0"/>
              <a:t>Portfolio aggregation </a:t>
            </a:r>
            <a:r>
              <a:rPr lang="en-GB" sz="1400" dirty="0"/>
              <a:t>– Clearer picture of where risk is concentrated </a:t>
            </a:r>
          </a:p>
          <a:p>
            <a:pPr>
              <a:lnSpc>
                <a:spcPct val="200000"/>
              </a:lnSpc>
            </a:pPr>
            <a:r>
              <a:rPr lang="en-GB" sz="1400" dirty="0"/>
              <a:t>🛡️</a:t>
            </a:r>
            <a:r>
              <a:rPr lang="en-US" sz="1400" dirty="0"/>
              <a:t> </a:t>
            </a:r>
            <a:r>
              <a:rPr lang="en-GB" sz="1400" i="1" dirty="0"/>
              <a:t>Reinsurance</a:t>
            </a:r>
            <a:r>
              <a:rPr lang="en-GB" sz="1400" dirty="0"/>
              <a:t> – Enables more precise coverage and terms </a:t>
            </a:r>
          </a:p>
          <a:p>
            <a:pPr>
              <a:lnSpc>
                <a:spcPct val="200000"/>
              </a:lnSpc>
            </a:pPr>
            <a:r>
              <a:rPr lang="en-GB" sz="1400" dirty="0"/>
              <a:t>✅</a:t>
            </a:r>
            <a:r>
              <a:rPr lang="en-US" sz="1400" dirty="0"/>
              <a:t> </a:t>
            </a:r>
            <a:r>
              <a:rPr lang="en-GB" sz="1400" i="1" dirty="0"/>
              <a:t>Decision-making</a:t>
            </a:r>
            <a:r>
              <a:rPr lang="en-GB" sz="1400" dirty="0"/>
              <a:t> – More confidence in risk assessment and capital </a:t>
            </a:r>
            <a:endParaRPr lang="en-US" sz="1200" dirty="0">
              <a:highlight>
                <a:srgbClr val="FFFF00"/>
              </a:highlight>
            </a:endParaRPr>
          </a:p>
        </p:txBody>
      </p:sp>
      <p:pic>
        <p:nvPicPr>
          <p:cNvPr id="37" name="Picture 36" descr="The image is a graph showing two approaches (B and A) plotted against the number of return periods, with the values for return periods being 1, 10, and 100.&#10;&#10;AI-generated content may be incorrect.">
            <a:extLst>
              <a:ext uri="{FF2B5EF4-FFF2-40B4-BE49-F238E27FC236}">
                <a16:creationId xmlns:a16="http://schemas.microsoft.com/office/drawing/2014/main" id="{14820D14-9454-8AAA-BCD9-E2EB40F01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790" y="1484271"/>
            <a:ext cx="2319894" cy="1745241"/>
          </a:xfrm>
          <a:prstGeom prst="rect">
            <a:avLst/>
          </a:prstGeom>
        </p:spPr>
      </p:pic>
      <p:pic>
        <p:nvPicPr>
          <p:cNvPr id="40" name="Picture 39" descr="The diagram illustrates a comparison between two approaches, Approach A and Approach B, likely in terms of some metric or performance.&#10;&#10;AI-generated content may be incorrect.">
            <a:extLst>
              <a:ext uri="{FF2B5EF4-FFF2-40B4-BE49-F238E27FC236}">
                <a16:creationId xmlns:a16="http://schemas.microsoft.com/office/drawing/2014/main" id="{7B743551-5E05-3CA3-A28A-C545F1EDC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0" y="1506780"/>
            <a:ext cx="4056687" cy="263421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960F8E-B7E2-5F1E-C310-8B219F8DD961}"/>
              </a:ext>
            </a:extLst>
          </p:cNvPr>
          <p:cNvSpPr txBox="1"/>
          <p:nvPr/>
        </p:nvSpPr>
        <p:spPr>
          <a:xfrm>
            <a:off x="838200" y="2600761"/>
            <a:ext cx="1717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400" dirty="0">
                <a:highlight>
                  <a:srgbClr val="FFFF00"/>
                </a:highlight>
              </a:rPr>
              <a:t>Proxy </a:t>
            </a:r>
            <a:r>
              <a:rPr lang="en-US" sz="1400" b="1" dirty="0">
                <a:highlight>
                  <a:srgbClr val="FFFF00"/>
                </a:highlight>
              </a:rPr>
              <a:t>~60% lower</a:t>
            </a:r>
          </a:p>
        </p:txBody>
      </p:sp>
      <p:pic>
        <p:nvPicPr>
          <p:cNvPr id="44" name="Picture 43" descr="The diagram illustrates a comparison between two approaches, A and B, with Approach A having a higher value (1in250 OEP) than Approach B.&#10;&#10;AI-generated content may be incorrect.">
            <a:extLst>
              <a:ext uri="{FF2B5EF4-FFF2-40B4-BE49-F238E27FC236}">
                <a16:creationId xmlns:a16="http://schemas.microsoft.com/office/drawing/2014/main" id="{3514606C-2CAE-2A89-5531-51CF76EBA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494" y="1525580"/>
            <a:ext cx="4056687" cy="263352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7A14049-C135-6992-04CF-66E1F4C025B7}"/>
              </a:ext>
            </a:extLst>
          </p:cNvPr>
          <p:cNvSpPr txBox="1"/>
          <p:nvPr/>
        </p:nvSpPr>
        <p:spPr>
          <a:xfrm>
            <a:off x="5153549" y="3144827"/>
            <a:ext cx="160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400">
                <a:highlight>
                  <a:srgbClr val="FFFF00"/>
                </a:highlight>
              </a:rPr>
              <a:t>Proxy ~</a:t>
            </a:r>
            <a:r>
              <a:rPr lang="en-US" sz="1400" b="1">
                <a:highlight>
                  <a:srgbClr val="FFFF00"/>
                </a:highlight>
              </a:rPr>
              <a:t>90% lower</a:t>
            </a:r>
          </a:p>
        </p:txBody>
      </p:sp>
      <p:pic>
        <p:nvPicPr>
          <p:cNvPr id="46" name="Picture 45" descr="The image displays a bar chart comparing different construction types: All-Aluminum (AAL), Turbine, Infield Cable, Offshore SS (Submarine Cable), and Onshore SS.&#10;&#10;AI-generated content may be incorrect.">
            <a:extLst>
              <a:ext uri="{FF2B5EF4-FFF2-40B4-BE49-F238E27FC236}">
                <a16:creationId xmlns:a16="http://schemas.microsoft.com/office/drawing/2014/main" id="{D340EAA0-296D-B962-82DF-D75E07052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30" y="4185170"/>
            <a:ext cx="4050528" cy="2503496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5FCA2FE-D8AE-3B7E-8BD6-0EF99E25E032}"/>
              </a:ext>
            </a:extLst>
          </p:cNvPr>
          <p:cNvSpPr txBox="1">
            <a:spLocks/>
          </p:cNvSpPr>
          <p:nvPr/>
        </p:nvSpPr>
        <p:spPr>
          <a:xfrm>
            <a:off x="516730" y="169334"/>
            <a:ext cx="10837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Same asset, different </a:t>
            </a:r>
            <a:r>
              <a:rPr lang="en-GB" b="1" dirty="0"/>
              <a:t>outcomes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3EE984-F084-1047-3D65-D98C51AB3BE1}"/>
              </a:ext>
            </a:extLst>
          </p:cNvPr>
          <p:cNvSpPr/>
          <p:nvPr/>
        </p:nvSpPr>
        <p:spPr>
          <a:xfrm>
            <a:off x="516730" y="1214958"/>
            <a:ext cx="11675270" cy="256031"/>
          </a:xfrm>
          <a:prstGeom prst="rect">
            <a:avLst/>
          </a:prstGeom>
          <a:solidFill>
            <a:srgbClr val="98D9D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0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58D97-4347-6D27-A0B6-0DF14F0C1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olar panel on a field&#10;&#10;AI-generated content may be incorrect.">
            <a:extLst>
              <a:ext uri="{FF2B5EF4-FFF2-40B4-BE49-F238E27FC236}">
                <a16:creationId xmlns:a16="http://schemas.microsoft.com/office/drawing/2014/main" id="{F4362BE7-4BA3-F8EA-DCC7-D5BD08DC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6665"/>
          <a:stretch>
            <a:fillRect/>
          </a:stretch>
        </p:blipFill>
        <p:spPr>
          <a:xfrm>
            <a:off x="513729" y="1797607"/>
            <a:ext cx="5506211" cy="3081497"/>
          </a:xfrm>
          <a:prstGeom prst="rect">
            <a:avLst/>
          </a:prstGeom>
        </p:spPr>
      </p:pic>
      <p:pic>
        <p:nvPicPr>
          <p:cNvPr id="3" name="Picture 2" descr="A graph of different lines&#10;&#10;AI-generated content may be incorrect.">
            <a:extLst>
              <a:ext uri="{FF2B5EF4-FFF2-40B4-BE49-F238E27FC236}">
                <a16:creationId xmlns:a16="http://schemas.microsoft.com/office/drawing/2014/main" id="{62522DB6-753F-6D18-BE8C-3E8C85096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062" y="1680377"/>
            <a:ext cx="5664699" cy="3497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099B3-4DC7-A4CB-ABA1-DF6BEA4EC854}"/>
              </a:ext>
            </a:extLst>
          </p:cNvPr>
          <p:cNvSpPr txBox="1"/>
          <p:nvPr/>
        </p:nvSpPr>
        <p:spPr>
          <a:xfrm>
            <a:off x="513728" y="5318761"/>
            <a:ext cx="10687671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b="1" dirty="0"/>
              <a:t>Same custom-model philosophy applied to: </a:t>
            </a:r>
            <a:r>
              <a:rPr lang="en-US" sz="1800" dirty="0"/>
              <a:t>onshore solar (hail/SCS)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US" b="1" dirty="0"/>
              <a:t>Same architecture: </a:t>
            </a:r>
            <a:r>
              <a:rPr lang="en-US" dirty="0"/>
              <a:t>asset-level exposure, bottom-up physics-based vulnerability, site-specific calibrated hazard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800" b="1" dirty="0"/>
              <a:t>M</a:t>
            </a:r>
            <a:r>
              <a:rPr lang="en-US" b="1" dirty="0"/>
              <a:t>arket opportunity: </a:t>
            </a:r>
            <a:r>
              <a:rPr lang="en-US" dirty="0"/>
              <a:t>~€120M European renewable-energy cat analytics (growing at 7% CAGR)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274DA-DF9F-540A-CB43-C17FAAFCAEC9}"/>
              </a:ext>
            </a:extLst>
          </p:cNvPr>
          <p:cNvSpPr/>
          <p:nvPr/>
        </p:nvSpPr>
        <p:spPr>
          <a:xfrm>
            <a:off x="516730" y="1214958"/>
            <a:ext cx="11675270" cy="256031"/>
          </a:xfrm>
          <a:prstGeom prst="rect">
            <a:avLst/>
          </a:prstGeom>
          <a:solidFill>
            <a:srgbClr val="98D9D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4B6777A-F196-7938-CB7E-0ED58C3E5948}"/>
              </a:ext>
            </a:extLst>
          </p:cNvPr>
          <p:cNvSpPr txBox="1">
            <a:spLocks/>
          </p:cNvSpPr>
          <p:nvPr/>
        </p:nvSpPr>
        <p:spPr>
          <a:xfrm>
            <a:off x="516730" y="169334"/>
            <a:ext cx="10837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Extending custom models to </a:t>
            </a:r>
            <a:r>
              <a:rPr lang="en-GB" b="1" dirty="0"/>
              <a:t>onshore solar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489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C4349-8230-DD00-1B6E-FA5CFCB94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EFD25-844D-25C1-F6F5-1D29B22A5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30" y="1840266"/>
            <a:ext cx="10481468" cy="42308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/>
              <a:t>Proxy approaches systematically misrepresent offshore wind losses: </a:t>
            </a:r>
            <a:r>
              <a:rPr lang="en-US" sz="1800" dirty="0"/>
              <a:t>Depending on assumptions, losses can be 60-90% lower or 40-50% higher. The error isn’t conservative, its unpredictable!</a:t>
            </a:r>
            <a:endParaRPr lang="en-US" sz="1800" b="1" dirty="0"/>
          </a:p>
          <a:p>
            <a:pPr>
              <a:lnSpc>
                <a:spcPct val="110000"/>
              </a:lnSpc>
            </a:pPr>
            <a:r>
              <a:rPr lang="en-US" sz="1800" b="1" dirty="0"/>
              <a:t>Every layer of a custom model matters: </a:t>
            </a:r>
            <a:r>
              <a:rPr lang="en-US" sz="1800" dirty="0"/>
              <a:t>Exposure granularity, offshore hazard (wind + wave), asset-specific vulnerability, and realistic repair costs each independently change outcomes.</a:t>
            </a:r>
            <a:endParaRPr lang="en-US" sz="1800" b="1" dirty="0"/>
          </a:p>
          <a:p>
            <a:pPr>
              <a:lnSpc>
                <a:spcPct val="110000"/>
              </a:lnSpc>
            </a:pPr>
            <a:r>
              <a:rPr lang="en-US" sz="1800" b="1" dirty="0"/>
              <a:t>Custom modelling enables better decisions: </a:t>
            </a:r>
            <a:r>
              <a:rPr lang="en-US" sz="1800" dirty="0"/>
              <a:t>More accurate pricing, clearer aggregation views, more precise reinsurance terms, and greater confidence in capital allocation.</a:t>
            </a:r>
            <a:endParaRPr lang="en-US" sz="1800" b="1" dirty="0"/>
          </a:p>
          <a:p>
            <a:pPr>
              <a:lnSpc>
                <a:spcPct val="110000"/>
              </a:lnSpc>
            </a:pPr>
            <a:r>
              <a:rPr lang="en-US" sz="1800" b="1" dirty="0"/>
              <a:t>Integration with Oasis Loss Modelling Framework: </a:t>
            </a:r>
            <a:r>
              <a:rPr lang="en-US" sz="1800" dirty="0"/>
              <a:t>Native tools integration, standard OED inputs.</a:t>
            </a:r>
            <a:endParaRPr lang="en-US" sz="1800" b="1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BE08E1-7C9B-0016-1770-6A0B5804D806}"/>
              </a:ext>
            </a:extLst>
          </p:cNvPr>
          <p:cNvSpPr txBox="1">
            <a:spLocks/>
          </p:cNvSpPr>
          <p:nvPr/>
        </p:nvSpPr>
        <p:spPr>
          <a:xfrm>
            <a:off x="516730" y="145426"/>
            <a:ext cx="10837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F0302020204030204"/>
                <a:ea typeface="+mj-ea"/>
                <a:cs typeface="+mj-cs"/>
              </a:rPr>
              <a:t>Conclusions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0F0302020204030204"/>
              <a:ea typeface="+mj-ea"/>
              <a:cs typeface="+mj-cs"/>
            </a:endParaRPr>
          </a:p>
        </p:txBody>
      </p:sp>
      <p:pic>
        <p:nvPicPr>
          <p:cNvPr id="2052" name="Picture 4" descr="How weather-decision support improves safety and reduces risk | Wind  Systems Magazine">
            <a:extLst>
              <a:ext uri="{FF2B5EF4-FFF2-40B4-BE49-F238E27FC236}">
                <a16:creationId xmlns:a16="http://schemas.microsoft.com/office/drawing/2014/main" id="{D5EA8849-1B09-E7D3-3BD5-10F37AD6F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9" b="6340"/>
          <a:stretch>
            <a:fillRect/>
          </a:stretch>
        </p:blipFill>
        <p:spPr bwMode="auto">
          <a:xfrm>
            <a:off x="-231992" y="5478011"/>
            <a:ext cx="3672198" cy="184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E45C7D-71E4-A7BA-CB8F-C4AB5E7A4D47}"/>
              </a:ext>
            </a:extLst>
          </p:cNvPr>
          <p:cNvSpPr/>
          <p:nvPr/>
        </p:nvSpPr>
        <p:spPr>
          <a:xfrm>
            <a:off x="3440206" y="5478513"/>
            <a:ext cx="8751794" cy="2095099"/>
          </a:xfrm>
          <a:prstGeom prst="rect">
            <a:avLst/>
          </a:prstGeom>
          <a:solidFill>
            <a:srgbClr val="98D9D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3FC1EF-A4DC-CC6D-8BFD-14EB078F7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06" y="5472304"/>
            <a:ext cx="3839135" cy="2157593"/>
          </a:xfrm>
          <a:prstGeom prst="rect">
            <a:avLst/>
          </a:prstGeom>
        </p:spPr>
      </p:pic>
      <p:pic>
        <p:nvPicPr>
          <p:cNvPr id="3074" name="Picture 2" descr="Concerns mount over Vineyard Wind turbine failure - The New ...">
            <a:extLst>
              <a:ext uri="{FF2B5EF4-FFF2-40B4-BE49-F238E27FC236}">
                <a16:creationId xmlns:a16="http://schemas.microsoft.com/office/drawing/2014/main" id="{DA491D27-5BD5-498D-4102-DCA23DAB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83" y="5472304"/>
            <a:ext cx="3236390" cy="2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53C42E-22FC-1AD8-D470-70380752775F}"/>
              </a:ext>
            </a:extLst>
          </p:cNvPr>
          <p:cNvSpPr/>
          <p:nvPr/>
        </p:nvSpPr>
        <p:spPr>
          <a:xfrm>
            <a:off x="516730" y="1214958"/>
            <a:ext cx="11675270" cy="256031"/>
          </a:xfrm>
          <a:prstGeom prst="rect">
            <a:avLst/>
          </a:prstGeom>
          <a:solidFill>
            <a:srgbClr val="98D9D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6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1611D-FAA2-453C-FE05-B0EAE19B0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DE7106-8DEE-06A6-BDA7-3A584D7EF64C}"/>
              </a:ext>
            </a:extLst>
          </p:cNvPr>
          <p:cNvSpPr/>
          <p:nvPr/>
        </p:nvSpPr>
        <p:spPr>
          <a:xfrm>
            <a:off x="5659150" y="3314174"/>
            <a:ext cx="5466036" cy="3116989"/>
          </a:xfrm>
          <a:prstGeom prst="rect">
            <a:avLst/>
          </a:prstGeom>
          <a:solidFill>
            <a:srgbClr val="F2FAFA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4604E6-B175-4124-3E50-76DDB3AC6604}"/>
              </a:ext>
            </a:extLst>
          </p:cNvPr>
          <p:cNvSpPr/>
          <p:nvPr/>
        </p:nvSpPr>
        <p:spPr>
          <a:xfrm>
            <a:off x="1" y="3324559"/>
            <a:ext cx="5466036" cy="3116989"/>
          </a:xfrm>
          <a:prstGeom prst="rect">
            <a:avLst/>
          </a:prstGeom>
          <a:solidFill>
            <a:srgbClr val="F2FAFA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90719-6653-8776-F8B0-22D4E9C86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782" y="3685245"/>
            <a:ext cx="4950924" cy="2387600"/>
          </a:xfrm>
        </p:spPr>
        <p:txBody>
          <a:bodyPr anchor="ctr">
            <a:normAutofit/>
          </a:bodyPr>
          <a:lstStyle/>
          <a:p>
            <a:r>
              <a:rPr lang="en-GB"/>
              <a:t>Questions?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3ACA674-E75C-A0D2-B351-F54D18EB3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30" y="207864"/>
            <a:ext cx="3562470" cy="6823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4D3ACB-C7F2-E527-6AAC-3C9954D4B1CE}"/>
              </a:ext>
            </a:extLst>
          </p:cNvPr>
          <p:cNvSpPr/>
          <p:nvPr/>
        </p:nvSpPr>
        <p:spPr>
          <a:xfrm>
            <a:off x="11318300" y="3326927"/>
            <a:ext cx="410927" cy="3104236"/>
          </a:xfrm>
          <a:prstGeom prst="rect">
            <a:avLst/>
          </a:prstGeom>
          <a:solidFill>
            <a:srgbClr val="F2FAFA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F3E3F9-61B3-9F5F-82A3-D38925C59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0" y="1142691"/>
            <a:ext cx="3189849" cy="9646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72C364-8C86-738C-84EE-9414DB8643C9}"/>
              </a:ext>
            </a:extLst>
          </p:cNvPr>
          <p:cNvSpPr txBox="1">
            <a:spLocks/>
          </p:cNvSpPr>
          <p:nvPr/>
        </p:nvSpPr>
        <p:spPr>
          <a:xfrm>
            <a:off x="7202020" y="5053211"/>
            <a:ext cx="3777517" cy="130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F0302020204030204"/>
                <a:ea typeface="+mj-ea"/>
                <a:cs typeface="+mj-cs"/>
              </a:rPr>
              <a:t>Sign up to our newsletter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218AB8-2848-AA69-19D2-9EC7EE3E5373}"/>
              </a:ext>
            </a:extLst>
          </p:cNvPr>
          <p:cNvSpPr txBox="1">
            <a:spLocks/>
          </p:cNvSpPr>
          <p:nvPr/>
        </p:nvSpPr>
        <p:spPr>
          <a:xfrm>
            <a:off x="7202020" y="3574393"/>
            <a:ext cx="3870581" cy="130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F0302020204030204"/>
                <a:ea typeface="+mj-ea"/>
                <a:cs typeface="+mj-cs"/>
              </a:rPr>
              <a:t>Get in touch </a:t>
            </a:r>
            <a:b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F0302020204030204"/>
                <a:ea typeface="+mj-ea"/>
                <a:cs typeface="+mj-cs"/>
              </a:rPr>
            </a:b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0F0302020204030204"/>
                <a:ea typeface="+mj-ea"/>
                <a:cs typeface="+mj-cs"/>
              </a:rPr>
              <a:t>info@renew-risk.com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4FB53-9B5F-DA01-A9A3-32F54CED2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7"/>
          <a:stretch>
            <a:fillRect/>
          </a:stretch>
        </p:blipFill>
        <p:spPr>
          <a:xfrm>
            <a:off x="5668357" y="3574393"/>
            <a:ext cx="1286256" cy="14084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1AB2AE-6BBB-14F9-3894-528A9947C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4"/>
          <a:stretch>
            <a:fillRect/>
          </a:stretch>
        </p:blipFill>
        <p:spPr>
          <a:xfrm>
            <a:off x="5885710" y="4980280"/>
            <a:ext cx="1432671" cy="14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3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EA35F2EBFB246945AE5461EA1ADA8" ma:contentTypeVersion="15" ma:contentTypeDescription="Create a new document." ma:contentTypeScope="" ma:versionID="02f8bf21ea602fb030d1aa6378e2cfcd">
  <xsd:schema xmlns:xsd="http://www.w3.org/2001/XMLSchema" xmlns:xs="http://www.w3.org/2001/XMLSchema" xmlns:p="http://schemas.microsoft.com/office/2006/metadata/properties" xmlns:ns2="2ee7ad98-28ab-436f-a4cf-b4391c356176" xmlns:ns3="18ed133c-5bdb-4d63-9ca9-00f3879a4b9a" targetNamespace="http://schemas.microsoft.com/office/2006/metadata/properties" ma:root="true" ma:fieldsID="52746ae38fc474c6ef4d1f7b1d3b9ab8" ns2:_="" ns3:_="">
    <xsd:import namespace="2ee7ad98-28ab-436f-a4cf-b4391c356176"/>
    <xsd:import namespace="18ed133c-5bdb-4d63-9ca9-00f3879a4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7ad98-28ab-436f-a4cf-b4391c3561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d1f0e0f-b7bc-48bd-b309-3d4d3b88d5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d133c-5bdb-4d63-9ca9-00f3879a4b9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40ce579-7188-4e35-9f23-66e8de6864a9}" ma:internalName="TaxCatchAll" ma:showField="CatchAllData" ma:web="18ed133c-5bdb-4d63-9ca9-00f3879a4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ed133c-5bdb-4d63-9ca9-00f3879a4b9a" xsi:nil="true"/>
    <lcf76f155ced4ddcb4097134ff3c332f xmlns="2ee7ad98-28ab-436f-a4cf-b4391c3561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40669E-4EE5-49A1-809A-68A6950415C3}">
  <ds:schemaRefs>
    <ds:schemaRef ds:uri="18ed133c-5bdb-4d63-9ca9-00f3879a4b9a"/>
    <ds:schemaRef ds:uri="2ee7ad98-28ab-436f-a4cf-b4391c3561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7919A6-3745-4CCA-8975-34E84A7CEB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2A24EB-5745-4415-8024-F93616DED5BC}">
  <ds:schemaRefs>
    <ds:schemaRef ds:uri="http://schemas.microsoft.com/office/2006/documentManagement/types"/>
    <ds:schemaRef ds:uri="http://www.w3.org/XML/1998/namespace"/>
    <ds:schemaRef ds:uri="http://purl.org/dc/terms/"/>
    <ds:schemaRef ds:uri="18ed133c-5bdb-4d63-9ca9-00f3879a4b9a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ee7ad98-28ab-436f-a4cf-b4391c35617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3857</TotalTime>
  <Words>1683</Words>
  <Application>Microsoft Macintosh PowerPoint</Application>
  <PresentationFormat>Widescreen</PresentationFormat>
  <Paragraphs>156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Courier New</vt:lpstr>
      <vt:lpstr>Wingdings</vt:lpstr>
      <vt:lpstr>office theme</vt:lpstr>
      <vt:lpstr>Why Renewable Energy Assets Need Custom Cat Models  George Deskos, Head of Wind Energy, Renew Risk Oasis Conference, London 2026</vt:lpstr>
      <vt:lpstr>The need for a custom model in offshore wind</vt:lpstr>
      <vt:lpstr>What makes a custom model “custom”?</vt:lpstr>
      <vt:lpstr>The Oasis Framework advantage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Jessica Roberts</cp:lastModifiedBy>
  <cp:revision>20</cp:revision>
  <dcterms:created xsi:type="dcterms:W3CDTF">2026-02-27T16:47:02Z</dcterms:created>
  <dcterms:modified xsi:type="dcterms:W3CDTF">2026-05-01T17:06:53Z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0x010100EF4EA35F2EBFB246945AE5461EA1ADA8</vt:lpwstr>
  </property>
  <property fmtid="{D5CDD505-2E9C-101B-9397-08002B2CF9AE}" pid="3" name="MediaServiceImageTags">
    <vt:lpwstr/>
  </property>
</Properties>
</file>