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4"/>
  </p:sldMasterIdLst>
  <p:notesMasterIdLst>
    <p:notesMasterId r:id="rId13"/>
  </p:notesMasterIdLst>
  <p:sldIdLst>
    <p:sldId id="289" r:id="rId5"/>
    <p:sldId id="290" r:id="rId6"/>
    <p:sldId id="293" r:id="rId7"/>
    <p:sldId id="291" r:id="rId8"/>
    <p:sldId id="294" r:id="rId9"/>
    <p:sldId id="288" r:id="rId10"/>
    <p:sldId id="292" r:id="rId11"/>
    <p:sldId id="275" r:id="rId1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Main deck to begin here" id="{E1A1B388-FC83-1C40-BC20-DE3D8F855589}">
          <p14:sldIdLst>
            <p14:sldId id="289"/>
            <p14:sldId id="290"/>
            <p14:sldId id="293"/>
            <p14:sldId id="291"/>
            <p14:sldId id="294"/>
            <p14:sldId id="288"/>
            <p14:sldId id="292"/>
          </p14:sldIdLst>
        </p14:section>
        <p14:section name="Call to Action - Please use this slide on every presentation" id="{1FB2FE03-8C83-D946-B7C4-9DAFF58AED43}">
          <p14:sldIdLst>
            <p14:sldId id="2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B86739-4E67-6108-67C5-6D50278EA6A7}" name="Stephen Dinsdale" initials="SD" userId="S::stephen.dinsdale@jbarisk.com::5910d6bb-5a45-4dae-8734-95ae823a0473" providerId="AD"/>
  <p188:author id="{579071C8-E2C6-BFBD-92E5-CEDA78E17901}" name="Karen Whittingham" initials="KW" userId="S::karen.whittingham@jbarisk.com::5408839d-25c4-433c-8624-5dd818ccfd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skia Marshall" initials="SM" lastIdx="5" clrIdx="0"/>
  <p:cmAuthor id="2" name="Naomi Booth" initials="NB" lastIdx="1" clrIdx="1">
    <p:extLst>
      <p:ext uri="{19B8F6BF-5375-455C-9EA6-DF929625EA0E}">
        <p15:presenceInfo xmlns:p15="http://schemas.microsoft.com/office/powerpoint/2012/main" userId="S-1-5-21-1220945662-1425521274-839522115-47618" providerId="AD"/>
      </p:ext>
    </p:extLst>
  </p:cmAuthor>
  <p:cmAuthor id="3" name="Nikki Chambers" initials="NC" lastIdx="8" clrIdx="2">
    <p:extLst>
      <p:ext uri="{19B8F6BF-5375-455C-9EA6-DF929625EA0E}">
        <p15:presenceInfo xmlns:p15="http://schemas.microsoft.com/office/powerpoint/2012/main" userId="5996c26a-96fd-4863-8898-1555b420fc3c" providerId="Windows Live"/>
      </p:ext>
    </p:extLst>
  </p:cmAuthor>
  <p:cmAuthor id="4" name="Collette McKenny" initials="CM" lastIdx="5" clrIdx="3">
    <p:extLst>
      <p:ext uri="{19B8F6BF-5375-455C-9EA6-DF929625EA0E}">
        <p15:presenceInfo xmlns:p15="http://schemas.microsoft.com/office/powerpoint/2012/main" userId="S::collette.mckenny@jbarisk.com::94af1341-d8b6-4d66-ba61-f638e7795349" providerId="AD"/>
      </p:ext>
    </p:extLst>
  </p:cmAuthor>
  <p:cmAuthor id="5" name="Erik Hoeppner" initials="EH" lastIdx="4" clrIdx="4">
    <p:extLst>
      <p:ext uri="{19B8F6BF-5375-455C-9EA6-DF929625EA0E}">
        <p15:presenceInfo xmlns:p15="http://schemas.microsoft.com/office/powerpoint/2012/main" userId="S-1-5-21-1220945662-1425521274-839522115-26465" providerId="AD"/>
      </p:ext>
    </p:extLst>
  </p:cmAuthor>
  <p:cmAuthor id="6" name="Stephen Dinsdale" initials="SD" lastIdx="2" clrIdx="5">
    <p:extLst>
      <p:ext uri="{19B8F6BF-5375-455C-9EA6-DF929625EA0E}">
        <p15:presenceInfo xmlns:p15="http://schemas.microsoft.com/office/powerpoint/2012/main" userId="S::stephen.dinsdale@jbarisk.com::5910d6bb-5a45-4dae-8734-95ae823a04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687"/>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2" autoAdjust="0"/>
    <p:restoredTop sz="74334" autoAdjust="0"/>
  </p:normalViewPr>
  <p:slideViewPr>
    <p:cSldViewPr snapToGrid="0" snapToObjects="1">
      <p:cViewPr varScale="1">
        <p:scale>
          <a:sx n="103" d="100"/>
          <a:sy n="103" d="100"/>
        </p:scale>
        <p:origin x="3666"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3FFEA-88D3-A84A-A67B-1C077998E707}"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2FF29-7081-3446-A87A-3E88F753C93A}" type="slidenum">
              <a:rPr lang="en-US" smtClean="0"/>
              <a:t>‹#›</a:t>
            </a:fld>
            <a:endParaRPr lang="en-US"/>
          </a:p>
        </p:txBody>
      </p:sp>
    </p:spTree>
    <p:extLst>
      <p:ext uri="{BB962C8B-B14F-4D97-AF65-F5344CB8AC3E}">
        <p14:creationId xmlns:p14="http://schemas.microsoft.com/office/powerpoint/2010/main" val="8376018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 </a:t>
            </a:r>
          </a:p>
          <a:p>
            <a:endParaRPr lang="en-GB" dirty="0"/>
          </a:p>
          <a:p>
            <a:r>
              <a:rPr lang="en-GB" dirty="0"/>
              <a:t>Ambitious – 3 examples of Oasis Model Customisations with 3 different projects in 10 mins – so pretty high level</a:t>
            </a:r>
          </a:p>
          <a:p>
            <a:endParaRPr lang="en-GB" dirty="0"/>
          </a:p>
          <a:p>
            <a:r>
              <a:rPr lang="en-GB" dirty="0"/>
              <a:t>For each – </a:t>
            </a:r>
          </a:p>
          <a:p>
            <a:endParaRPr lang="en-GB" dirty="0"/>
          </a:p>
          <a:p>
            <a:r>
              <a:rPr lang="en-GB" dirty="0"/>
              <a:t>- Describe the project – so what’s the client ask  </a:t>
            </a:r>
          </a:p>
          <a:p>
            <a:endParaRPr lang="en-GB" dirty="0"/>
          </a:p>
          <a:p>
            <a:r>
              <a:rPr lang="en-GB" dirty="0"/>
              <a:t>- What do we need – from a modeller’s perspective what’s the change or new thing that’s required</a:t>
            </a:r>
          </a:p>
          <a:p>
            <a:endParaRPr lang="en-GB" dirty="0"/>
          </a:p>
          <a:p>
            <a:r>
              <a:rPr lang="en-GB" dirty="0"/>
              <a:t>- How we achieved the customisation in Oasis – tried to keep that in simple language so we can all follow it</a:t>
            </a:r>
          </a:p>
          <a:p>
            <a:endParaRPr lang="en-GB" dirty="0"/>
          </a:p>
          <a:p>
            <a:r>
              <a:rPr lang="en-GB" dirty="0"/>
              <a:t>- And what were the client outcomes, what were they able to do</a:t>
            </a:r>
          </a:p>
        </p:txBody>
      </p:sp>
      <p:sp>
        <p:nvSpPr>
          <p:cNvPr id="4" name="Slide Number Placeholder 3"/>
          <p:cNvSpPr>
            <a:spLocks noGrp="1"/>
          </p:cNvSpPr>
          <p:nvPr>
            <p:ph type="sldNum" sz="quarter" idx="5"/>
          </p:nvPr>
        </p:nvSpPr>
        <p:spPr/>
        <p:txBody>
          <a:bodyPr/>
          <a:lstStyle/>
          <a:p>
            <a:fld id="{B472FF29-7081-3446-A87A-3E88F753C93A}" type="slidenum">
              <a:rPr lang="en-US" smtClean="0"/>
              <a:t>1</a:t>
            </a:fld>
            <a:endParaRPr lang="en-US"/>
          </a:p>
        </p:txBody>
      </p:sp>
    </p:spTree>
    <p:extLst>
      <p:ext uri="{BB962C8B-B14F-4D97-AF65-F5344CB8AC3E}">
        <p14:creationId xmlns:p14="http://schemas.microsoft.com/office/powerpoint/2010/main" val="280194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A648C-BF5C-6701-F5A5-49DF6A008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74DE6-B520-F77E-E6E8-9EFD6DCB3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8BD07-5635-F165-1726-B4BE417B53E2}"/>
              </a:ext>
            </a:extLst>
          </p:cNvPr>
          <p:cNvSpPr>
            <a:spLocks noGrp="1"/>
          </p:cNvSpPr>
          <p:nvPr>
            <p:ph type="body" idx="1"/>
          </p:nvPr>
        </p:nvSpPr>
        <p:spPr/>
        <p:txBody>
          <a:bodyPr/>
          <a:lstStyle/>
          <a:p>
            <a:r>
              <a:rPr lang="en-GB" b="1" dirty="0"/>
              <a:t>2025 Flood Re came to us - </a:t>
            </a:r>
          </a:p>
          <a:p>
            <a:endParaRPr lang="en-GB" b="1" dirty="0"/>
          </a:p>
          <a:p>
            <a:r>
              <a:rPr lang="en-GB" b="1" dirty="0"/>
              <a:t>What does the client want? </a:t>
            </a:r>
          </a:p>
          <a:p>
            <a:endParaRPr lang="en-GB" dirty="0"/>
          </a:p>
          <a:p>
            <a:r>
              <a:rPr lang="en-GB" dirty="0"/>
              <a:t>They want to understand </a:t>
            </a:r>
            <a:r>
              <a:rPr lang="en-GB" b="1" dirty="0"/>
              <a:t>which homes are most suitable for PFR measures, what they might cost and if implemented</a:t>
            </a:r>
            <a:r>
              <a:rPr lang="en-GB" dirty="0"/>
              <a:t>, what would be the potential benefit or </a:t>
            </a:r>
            <a:r>
              <a:rPr lang="en-GB" b="1" dirty="0"/>
              <a:t>change in flood risk</a:t>
            </a:r>
            <a:r>
              <a:rPr lang="en-GB" dirty="0"/>
              <a:t>, per property and nationally under a range of uptake scenario?</a:t>
            </a:r>
          </a:p>
          <a:p>
            <a:endParaRPr lang="en-GB" dirty="0"/>
          </a:p>
          <a:p>
            <a:r>
              <a:rPr lang="en-GB" dirty="0"/>
              <a:t>Not sure what Property Flood Resilience means? – here some examples – traditionally we’re thinking what’s on the left, yes barriers but we’ve moved on now to less aesthetically intrusive products, watertight doors, airbrick covers, sump pumps etc. </a:t>
            </a:r>
          </a:p>
          <a:p>
            <a:endParaRPr lang="en-GB" dirty="0"/>
          </a:p>
          <a:p>
            <a:r>
              <a:rPr lang="en-GB" dirty="0"/>
              <a:t>Our JBA Consulting colleagues work widely in this area, so we understand which intervention measures work for different types of homes and what those measures cost.  </a:t>
            </a:r>
          </a:p>
          <a:p>
            <a:endParaRPr lang="en-GB" dirty="0"/>
          </a:p>
          <a:p>
            <a:endParaRPr lang="en-GB" dirty="0"/>
          </a:p>
          <a:p>
            <a:r>
              <a:rPr lang="en-GB" dirty="0"/>
              <a:t>In terms of the model </a:t>
            </a:r>
            <a:r>
              <a:rPr lang="en-GB" b="1" dirty="0"/>
              <a:t>What do we need?</a:t>
            </a:r>
          </a:p>
          <a:p>
            <a:endParaRPr lang="en-GB" b="1" dirty="0"/>
          </a:p>
          <a:p>
            <a:r>
              <a:rPr lang="en-GB" b="0" dirty="0"/>
              <a:t>Set of Bespoke Vulnerability curves, varied by property type, and reflect a range of different PFR measures fitted. </a:t>
            </a:r>
            <a:endParaRPr lang="en-GB" b="1" dirty="0"/>
          </a:p>
          <a:p>
            <a:endParaRPr lang="en-GB" b="0" dirty="0"/>
          </a:p>
        </p:txBody>
      </p:sp>
      <p:sp>
        <p:nvSpPr>
          <p:cNvPr id="4" name="Slide Number Placeholder 3">
            <a:extLst>
              <a:ext uri="{FF2B5EF4-FFF2-40B4-BE49-F238E27FC236}">
                <a16:creationId xmlns:a16="http://schemas.microsoft.com/office/drawing/2014/main" id="{78A0D35E-CC1C-4730-027E-6CC33B68BBCB}"/>
              </a:ext>
            </a:extLst>
          </p:cNvPr>
          <p:cNvSpPr>
            <a:spLocks noGrp="1"/>
          </p:cNvSpPr>
          <p:nvPr>
            <p:ph type="sldNum" sz="quarter" idx="5"/>
          </p:nvPr>
        </p:nvSpPr>
        <p:spPr/>
        <p:txBody>
          <a:bodyPr/>
          <a:lstStyle/>
          <a:p>
            <a:fld id="{B472FF29-7081-3446-A87A-3E88F753C93A}" type="slidenum">
              <a:rPr lang="en-US" smtClean="0"/>
              <a:t>2</a:t>
            </a:fld>
            <a:endParaRPr lang="en-US"/>
          </a:p>
        </p:txBody>
      </p:sp>
    </p:spTree>
    <p:extLst>
      <p:ext uri="{BB962C8B-B14F-4D97-AF65-F5344CB8AC3E}">
        <p14:creationId xmlns:p14="http://schemas.microsoft.com/office/powerpoint/2010/main" val="296110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8CC8-620E-E72E-E976-5A26199E6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A4EEC-B3AF-83D0-2B23-A45116203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1A68F-0876-60A3-55B8-B2651AAF512B}"/>
              </a:ext>
            </a:extLst>
          </p:cNvPr>
          <p:cNvSpPr>
            <a:spLocks noGrp="1"/>
          </p:cNvSpPr>
          <p:nvPr>
            <p:ph type="body" idx="1"/>
          </p:nvPr>
        </p:nvSpPr>
        <p:spPr/>
        <p:txBody>
          <a:bodyPr/>
          <a:lstStyle/>
          <a:p>
            <a:r>
              <a:rPr lang="en-GB" b="1" dirty="0"/>
              <a:t>In terms of Oasis Customisation – how did we achieve this?</a:t>
            </a:r>
          </a:p>
          <a:p>
            <a:endParaRPr lang="en-GB" b="1" dirty="0"/>
          </a:p>
          <a:p>
            <a:pPr marL="171450" indent="-171450">
              <a:buFontTx/>
              <a:buChar char="-"/>
            </a:pPr>
            <a:r>
              <a:rPr lang="en-GB" b="1" dirty="0"/>
              <a:t>Adapt – excel or with some simple scripting</a:t>
            </a:r>
          </a:p>
          <a:p>
            <a:pPr marL="171450" indent="-171450">
              <a:buFontTx/>
              <a:buChar char="-"/>
            </a:pPr>
            <a:endParaRPr lang="en-GB" b="1" dirty="0"/>
          </a:p>
          <a:p>
            <a:pPr marL="171450" indent="-171450">
              <a:buFontTx/>
              <a:buChar char="-"/>
            </a:pPr>
            <a:r>
              <a:rPr lang="en-GB" b="1" dirty="0"/>
              <a:t>Adjusted to reflect PFR options by property type</a:t>
            </a:r>
          </a:p>
          <a:p>
            <a:pPr marL="171450" indent="-171450">
              <a:buFontTx/>
              <a:buChar char="-"/>
            </a:pPr>
            <a:endParaRPr lang="en-GB" b="1" dirty="0"/>
          </a:p>
          <a:p>
            <a:pPr marL="171450" indent="-171450">
              <a:buFontTx/>
              <a:buChar char="-"/>
            </a:pPr>
            <a:r>
              <a:rPr lang="en-GB" b="1" dirty="0"/>
              <a:t>Set of vulnerability curves are then uploaded within the Model Exchange UI</a:t>
            </a:r>
          </a:p>
          <a:p>
            <a:pPr marL="171450" indent="-171450">
              <a:buFontTx/>
              <a:buChar char="-"/>
            </a:pPr>
            <a:endParaRPr lang="en-GB" b="1" dirty="0"/>
          </a:p>
          <a:p>
            <a:pPr marL="171450" indent="-171450">
              <a:buFontTx/>
              <a:buChar char="-"/>
            </a:pPr>
            <a:r>
              <a:rPr lang="en-GB" b="1" dirty="0"/>
              <a:t>Rerun the analysis</a:t>
            </a:r>
          </a:p>
          <a:p>
            <a:endParaRPr lang="en-GB" b="1" dirty="0"/>
          </a:p>
          <a:p>
            <a:endParaRPr lang="en-GB" b="1" dirty="0"/>
          </a:p>
          <a:p>
            <a:endParaRPr lang="en-GB" b="1" dirty="0"/>
          </a:p>
          <a:p>
            <a:r>
              <a:rPr lang="en-GB" b="1" dirty="0"/>
              <a:t>Outcomes:</a:t>
            </a:r>
          </a:p>
          <a:p>
            <a:endParaRPr lang="en-GB" b="0" dirty="0"/>
          </a:p>
          <a:p>
            <a:r>
              <a:rPr lang="en-GB" b="0" dirty="0"/>
              <a:t>Losses for every property across the UK, without PFR </a:t>
            </a:r>
          </a:p>
          <a:p>
            <a:endParaRPr lang="en-GB" b="0" dirty="0"/>
          </a:p>
          <a:p>
            <a:r>
              <a:rPr lang="en-GB" b="0" dirty="0"/>
              <a:t>Then with PFR under a range of uptake scenarios which we could then consider against cost and determine return on investment. </a:t>
            </a:r>
          </a:p>
          <a:p>
            <a:endParaRPr lang="en-GB" b="0" dirty="0"/>
          </a:p>
          <a:p>
            <a:endParaRPr lang="en-GB" dirty="0"/>
          </a:p>
        </p:txBody>
      </p:sp>
      <p:sp>
        <p:nvSpPr>
          <p:cNvPr id="4" name="Slide Number Placeholder 3">
            <a:extLst>
              <a:ext uri="{FF2B5EF4-FFF2-40B4-BE49-F238E27FC236}">
                <a16:creationId xmlns:a16="http://schemas.microsoft.com/office/drawing/2014/main" id="{7DE3EA05-F169-83AD-1D63-00FF175547F6}"/>
              </a:ext>
            </a:extLst>
          </p:cNvPr>
          <p:cNvSpPr>
            <a:spLocks noGrp="1"/>
          </p:cNvSpPr>
          <p:nvPr>
            <p:ph type="sldNum" sz="quarter" idx="5"/>
          </p:nvPr>
        </p:nvSpPr>
        <p:spPr/>
        <p:txBody>
          <a:bodyPr/>
          <a:lstStyle/>
          <a:p>
            <a:fld id="{B472FF29-7081-3446-A87A-3E88F753C93A}" type="slidenum">
              <a:rPr lang="en-US" smtClean="0"/>
              <a:t>3</a:t>
            </a:fld>
            <a:endParaRPr lang="en-US"/>
          </a:p>
        </p:txBody>
      </p:sp>
    </p:spTree>
    <p:extLst>
      <p:ext uri="{BB962C8B-B14F-4D97-AF65-F5344CB8AC3E}">
        <p14:creationId xmlns:p14="http://schemas.microsoft.com/office/powerpoint/2010/main" val="226363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3F1F-CEC8-EE5C-2A93-E4C34CC97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EA870-8896-1DA1-0337-20412D973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E55BF-ACF0-AB8D-C366-431E5EC28AF4}"/>
              </a:ext>
            </a:extLst>
          </p:cNvPr>
          <p:cNvSpPr>
            <a:spLocks noGrp="1"/>
          </p:cNvSpPr>
          <p:nvPr>
            <p:ph type="body" idx="1"/>
          </p:nvPr>
        </p:nvSpPr>
        <p:spPr/>
        <p:txBody>
          <a:bodyPr/>
          <a:lstStyle/>
          <a:p>
            <a:pPr marL="0" marR="0">
              <a:buNone/>
            </a:pPr>
            <a:r>
              <a:rPr lang="en-GB" sz="900" b="1" dirty="0">
                <a:solidFill>
                  <a:schemeClr val="bg1"/>
                </a:solidFill>
                <a:effectLst/>
                <a:latin typeface="Aptos" panose="020B0004020202020204" pitchFamily="34" charset="0"/>
              </a:rPr>
              <a:t>Why did the client need it? </a:t>
            </a:r>
          </a:p>
          <a:p>
            <a:pPr marL="0" marR="0">
              <a:buNone/>
            </a:pPr>
            <a:endParaRPr lang="en-GB" sz="90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bg1"/>
                </a:solidFill>
                <a:effectLst/>
                <a:latin typeface="Aptos" panose="020B0004020202020204" pitchFamily="34" charset="0"/>
              </a:rPr>
              <a:t>As part of BNP Paribas’ – R</a:t>
            </a:r>
            <a:r>
              <a:rPr lang="en-GB" sz="900" dirty="0">
                <a:solidFill>
                  <a:schemeClr val="bg1"/>
                </a:solidFill>
              </a:rPr>
              <a:t>isk management framework they are keen to assess their </a:t>
            </a:r>
            <a:r>
              <a:rPr lang="en-GB" sz="900" dirty="0">
                <a:solidFill>
                  <a:schemeClr val="bg1"/>
                </a:solidFill>
                <a:effectLst/>
                <a:latin typeface="Aptos" panose="020B0004020202020204" pitchFamily="34" charset="0"/>
              </a:rPr>
              <a:t>exposure to flood risk for a particular climate change scenario the </a:t>
            </a:r>
            <a:r>
              <a:rPr lang="en-GB" sz="900" b="1" dirty="0">
                <a:solidFill>
                  <a:schemeClr val="bg1"/>
                </a:solidFill>
                <a:effectLst/>
                <a:latin typeface="Aptos" panose="020B0004020202020204" pitchFamily="34" charset="0"/>
              </a:rPr>
              <a:t>SSP5-8.5 for 2085 time horizon. </a:t>
            </a:r>
          </a:p>
          <a:p>
            <a:pPr marL="0" marR="0">
              <a:buNone/>
            </a:pPr>
            <a:endParaRPr lang="en-GB" sz="90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bg1"/>
                </a:solidFill>
                <a:effectLst/>
                <a:latin typeface="Aptos" panose="020B0004020202020204" pitchFamily="34" charset="0"/>
              </a:rPr>
              <a:t>We have a range of CC scenarios within our models – including a RCP8.5 but not this particular warming and time horizon based– image on the right here is an illustration of this extreme scenario with projected changes to river flows top and rainfall bottom. </a:t>
            </a:r>
          </a:p>
          <a:p>
            <a:pPr marL="0" marR="0">
              <a:buNone/>
            </a:pPr>
            <a:endParaRPr lang="en-GB" sz="900" dirty="0">
              <a:solidFill>
                <a:schemeClr val="bg1"/>
              </a:solidFill>
              <a:effectLst/>
              <a:latin typeface="Aptos" panose="020B0004020202020204" pitchFamily="34" charset="0"/>
            </a:endParaRPr>
          </a:p>
          <a:p>
            <a:pPr marL="0" marR="0">
              <a:buNone/>
            </a:pPr>
            <a:endParaRPr lang="en-GB" sz="900" dirty="0">
              <a:solidFill>
                <a:schemeClr val="bg1"/>
              </a:solidFill>
              <a:effectLst/>
              <a:latin typeface="Aptos" panose="020B0004020202020204" pitchFamily="34" charset="0"/>
            </a:endParaRPr>
          </a:p>
          <a:p>
            <a:pPr marL="0" marR="0">
              <a:buNone/>
            </a:pPr>
            <a:r>
              <a:rPr lang="en-GB" sz="900" b="1" dirty="0">
                <a:solidFill>
                  <a:schemeClr val="bg1"/>
                </a:solidFill>
                <a:effectLst/>
                <a:latin typeface="Aptos" panose="020B0004020202020204" pitchFamily="34" charset="0"/>
              </a:rPr>
              <a:t>So from the modellers perspective </a:t>
            </a:r>
            <a:r>
              <a:rPr lang="en-GB" sz="900" dirty="0">
                <a:solidFill>
                  <a:schemeClr val="bg1"/>
                </a:solidFill>
                <a:effectLst/>
                <a:latin typeface="Aptos" panose="020B0004020202020204" pitchFamily="34" charset="0"/>
              </a:rPr>
              <a:t>we needed to develop an event set for this scenario, add it to the model and make it available to the client. </a:t>
            </a:r>
          </a:p>
          <a:p>
            <a:pPr marL="0" marR="0">
              <a:buNone/>
            </a:pPr>
            <a:endParaRPr lang="en-GB" sz="900" dirty="0">
              <a:solidFill>
                <a:schemeClr val="bg1"/>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3E40D7A-28F4-6DC0-46CD-4AB96AA54C3D}"/>
              </a:ext>
            </a:extLst>
          </p:cNvPr>
          <p:cNvSpPr>
            <a:spLocks noGrp="1"/>
          </p:cNvSpPr>
          <p:nvPr>
            <p:ph type="sldNum" sz="quarter" idx="5"/>
          </p:nvPr>
        </p:nvSpPr>
        <p:spPr/>
        <p:txBody>
          <a:bodyPr/>
          <a:lstStyle/>
          <a:p>
            <a:fld id="{B472FF29-7081-3446-A87A-3E88F753C93A}" type="slidenum">
              <a:rPr lang="en-US" smtClean="0"/>
              <a:t>4</a:t>
            </a:fld>
            <a:endParaRPr lang="en-US"/>
          </a:p>
        </p:txBody>
      </p:sp>
    </p:spTree>
    <p:extLst>
      <p:ext uri="{BB962C8B-B14F-4D97-AF65-F5344CB8AC3E}">
        <p14:creationId xmlns:p14="http://schemas.microsoft.com/office/powerpoint/2010/main" val="403722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ED34-7DF3-0BBC-CC47-A170744B9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021C5-1E9C-E66B-9826-37AAB683A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7A0FB-8BEA-B6DA-442F-0B723450BE57}"/>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In terms of Oasis Customisation – how did we achieve this?</a:t>
            </a:r>
          </a:p>
          <a:p>
            <a:pPr marL="0" marR="0">
              <a:buNone/>
            </a:pPr>
            <a:endParaRPr lang="en-US" dirty="0"/>
          </a:p>
          <a:p>
            <a:pPr marL="0" marR="0">
              <a:buNone/>
            </a:pPr>
            <a:r>
              <a:rPr lang="en-US" dirty="0"/>
              <a:t>We developed a new stochastic event set based on this particular CC scenario</a:t>
            </a:r>
          </a:p>
          <a:p>
            <a:pPr marL="0" marR="0">
              <a:buNone/>
            </a:pPr>
            <a:endParaRPr lang="en-US" dirty="0"/>
          </a:p>
          <a:p>
            <a:pPr marL="0" marR="0">
              <a:buNone/>
            </a:pPr>
            <a:r>
              <a:rPr lang="en-US" dirty="0"/>
              <a:t>Make available as an “Additional Asset” </a:t>
            </a:r>
          </a:p>
          <a:p>
            <a:pPr marL="0" marR="0">
              <a:buNone/>
            </a:pPr>
            <a:endParaRPr lang="en-US" dirty="0"/>
          </a:p>
          <a:p>
            <a:pPr marL="0" marR="0">
              <a:buNone/>
            </a:pPr>
            <a:r>
              <a:rPr lang="en-US" dirty="0"/>
              <a:t>Oasis has this concept of an Additional Asset - the way I see it is as a data file[s] which can be added to the model and used in the analysis, without changing the “Approved” core model components. </a:t>
            </a:r>
          </a:p>
          <a:p>
            <a:pPr marL="0" marR="0">
              <a:buNone/>
            </a:pPr>
            <a:endParaRPr lang="en-US" sz="900" dirty="0">
              <a:solidFill>
                <a:schemeClr val="bg1"/>
              </a:solidFill>
              <a:effectLst/>
              <a:latin typeface="Aptos" panose="020B0004020202020204" pitchFamily="34" charset="0"/>
            </a:endParaRPr>
          </a:p>
          <a:p>
            <a:pPr marL="0" marR="0">
              <a:buNone/>
            </a:pPr>
            <a:r>
              <a:rPr lang="en-US" sz="900" dirty="0">
                <a:solidFill>
                  <a:schemeClr val="bg1"/>
                </a:solidFill>
                <a:effectLst/>
                <a:latin typeface="Aptos" panose="020B0004020202020204" pitchFamily="34" charset="0"/>
              </a:rPr>
              <a:t>Create the Asset – in this case the new event set, that gets added to the model’s additional assets folder, update the model settings so the new data is available in the drop down lists in the UI. </a:t>
            </a:r>
          </a:p>
          <a:p>
            <a:pPr marL="0" marR="0">
              <a:buNone/>
            </a:pPr>
            <a:endParaRPr lang="en-US" sz="900" dirty="0">
              <a:solidFill>
                <a:schemeClr val="bg1"/>
              </a:solidFill>
              <a:effectLst/>
              <a:latin typeface="Aptos" panose="020B0004020202020204" pitchFamily="34" charset="0"/>
            </a:endParaRPr>
          </a:p>
          <a:p>
            <a:pPr marL="0" marR="0">
              <a:buNone/>
            </a:pPr>
            <a:r>
              <a:rPr lang="en-US" sz="900" dirty="0">
                <a:solidFill>
                  <a:schemeClr val="bg1"/>
                </a:solidFill>
                <a:effectLst/>
                <a:latin typeface="Aptos" panose="020B0004020202020204" pitchFamily="34" charset="0"/>
              </a:rPr>
              <a:t>And indicate whether you want this to go to all clients or specific clients. </a:t>
            </a:r>
          </a:p>
          <a:p>
            <a:pPr marL="0" marR="0">
              <a:buNone/>
            </a:pPr>
            <a:endParaRPr lang="en-US" sz="900" dirty="0">
              <a:solidFill>
                <a:schemeClr val="bg1"/>
              </a:solidFill>
              <a:effectLst/>
              <a:latin typeface="Aptos" panose="020B0004020202020204" pitchFamily="34" charset="0"/>
            </a:endParaRPr>
          </a:p>
          <a:p>
            <a:pPr marL="0" marR="0">
              <a:buNone/>
            </a:pPr>
            <a:endParaRPr lang="en-US" sz="900" dirty="0">
              <a:solidFill>
                <a:schemeClr val="bg1"/>
              </a:solidFill>
              <a:effectLst/>
              <a:latin typeface="Aptos" panose="020B0004020202020204" pitchFamily="34" charset="0"/>
            </a:endParaRPr>
          </a:p>
          <a:p>
            <a:pPr marL="0" marR="0">
              <a:buNone/>
            </a:pPr>
            <a:r>
              <a:rPr lang="en-US" sz="900" dirty="0">
                <a:solidFill>
                  <a:schemeClr val="bg1"/>
                </a:solidFill>
                <a:effectLst/>
                <a:latin typeface="Aptos" panose="020B0004020202020204" pitchFamily="34" charset="0"/>
              </a:rPr>
              <a:t>Run the </a:t>
            </a:r>
            <a:r>
              <a:rPr lang="en-US" sz="900" dirty="0" err="1">
                <a:solidFill>
                  <a:schemeClr val="bg1"/>
                </a:solidFill>
                <a:effectLst/>
                <a:latin typeface="Aptos" panose="020B0004020202020204" pitchFamily="34" charset="0"/>
              </a:rPr>
              <a:t>UATests</a:t>
            </a:r>
            <a:r>
              <a:rPr lang="en-US" sz="900" dirty="0">
                <a:solidFill>
                  <a:schemeClr val="bg1"/>
                </a:solidFill>
                <a:effectLst/>
                <a:latin typeface="Aptos" panose="020B0004020202020204" pitchFamily="34" charset="0"/>
              </a:rPr>
              <a:t> – make sure you’ve not broken anything, ask Model Exchange to push to the client side, that takes about a day, and new assets is available in the UI for analysis. </a:t>
            </a:r>
          </a:p>
          <a:p>
            <a:pPr marL="0" marR="0">
              <a:buNone/>
            </a:pPr>
            <a:endParaRPr lang="en-US" sz="900" dirty="0">
              <a:solidFill>
                <a:schemeClr val="bg1"/>
              </a:solidFill>
              <a:effectLst/>
              <a:latin typeface="Aptos" panose="020B0004020202020204" pitchFamily="34" charset="0"/>
            </a:endParaRPr>
          </a:p>
          <a:p>
            <a:pPr marL="0" marR="0">
              <a:buNone/>
            </a:pPr>
            <a:r>
              <a:rPr lang="en-US" sz="900" b="1" dirty="0">
                <a:solidFill>
                  <a:schemeClr val="bg1"/>
                </a:solidFill>
                <a:effectLst/>
                <a:latin typeface="Aptos" panose="020B0004020202020204" pitchFamily="34" charset="0"/>
              </a:rPr>
              <a:t>Outcomes</a:t>
            </a:r>
            <a:r>
              <a:rPr lang="en-US" sz="900" dirty="0">
                <a:solidFill>
                  <a:schemeClr val="bg1"/>
                </a:solidFill>
                <a:effectLst/>
                <a:latin typeface="Aptos" panose="020B0004020202020204" pitchFamily="34" charset="0"/>
              </a:rPr>
              <a:t> – new CC scenario is available for portfolio analysis – this gives the bank what they need. </a:t>
            </a:r>
          </a:p>
          <a:p>
            <a:pPr marL="0" marR="0">
              <a:buNone/>
            </a:pPr>
            <a:endParaRPr lang="en-US" sz="900" dirty="0">
              <a:solidFill>
                <a:schemeClr val="bg1"/>
              </a:solidFill>
              <a:effectLst/>
              <a:latin typeface="Aptos" panose="020B0004020202020204" pitchFamily="34" charset="0"/>
            </a:endParaRPr>
          </a:p>
          <a:p>
            <a:pPr marL="0" marR="0">
              <a:buNone/>
            </a:pPr>
            <a:endParaRPr lang="en-GB" sz="900" dirty="0">
              <a:solidFill>
                <a:schemeClr val="bg1"/>
              </a:solidFill>
              <a:effectLst/>
              <a:latin typeface="Aptos" panose="020B0004020202020204" pitchFamily="34" charset="0"/>
            </a:endParaRPr>
          </a:p>
          <a:p>
            <a:endParaRPr lang="en-GB" dirty="0"/>
          </a:p>
        </p:txBody>
      </p:sp>
      <p:sp>
        <p:nvSpPr>
          <p:cNvPr id="4" name="Slide Number Placeholder 3">
            <a:extLst>
              <a:ext uri="{FF2B5EF4-FFF2-40B4-BE49-F238E27FC236}">
                <a16:creationId xmlns:a16="http://schemas.microsoft.com/office/drawing/2014/main" id="{6BC5EEF2-ECF0-C693-1471-8D19E2B876E7}"/>
              </a:ext>
            </a:extLst>
          </p:cNvPr>
          <p:cNvSpPr>
            <a:spLocks noGrp="1"/>
          </p:cNvSpPr>
          <p:nvPr>
            <p:ph type="sldNum" sz="quarter" idx="5"/>
          </p:nvPr>
        </p:nvSpPr>
        <p:spPr/>
        <p:txBody>
          <a:bodyPr/>
          <a:lstStyle/>
          <a:p>
            <a:fld id="{B472FF29-7081-3446-A87A-3E88F753C93A}" type="slidenum">
              <a:rPr lang="en-US" smtClean="0"/>
              <a:t>5</a:t>
            </a:fld>
            <a:endParaRPr lang="en-US"/>
          </a:p>
        </p:txBody>
      </p:sp>
    </p:spTree>
    <p:extLst>
      <p:ext uri="{BB962C8B-B14F-4D97-AF65-F5344CB8AC3E}">
        <p14:creationId xmlns:p14="http://schemas.microsoft.com/office/powerpoint/2010/main" val="302130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A2075-61B9-E76C-03E6-1B064F42F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4AB27-79F1-4513-D08E-AF1499D81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B3FBC-3B47-5533-CED6-91860FF1962A}"/>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What does the client want?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Howden’s Risk and Resilience team are collaborating with JBA, UC Berkeley and </a:t>
            </a:r>
            <a:r>
              <a:rPr lang="en-GB" sz="900" kern="1200" dirty="0" err="1">
                <a:solidFill>
                  <a:schemeClr val="tx1"/>
                </a:solidFill>
                <a:effectLst/>
                <a:latin typeface="+mn-lt"/>
                <a:ea typeface="+mn-ea"/>
                <a:cs typeface="+mn-cs"/>
              </a:rPr>
              <a:t>Ecolinks</a:t>
            </a:r>
            <a:r>
              <a:rPr lang="en-GB" sz="900" kern="1200" dirty="0">
                <a:solidFill>
                  <a:schemeClr val="tx1"/>
                </a:solidFill>
                <a:effectLst/>
                <a:latin typeface="+mn-lt"/>
                <a:ea typeface="+mn-ea"/>
                <a:cs typeface="+mn-cs"/>
              </a:rPr>
              <a:t> to understand the societal and economic benefits of the change in flood risk from nature-based flood solutions.” </a:t>
            </a: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bg1"/>
                </a:solidFill>
                <a:effectLst/>
                <a:latin typeface="Aptos" panose="020B0004020202020204" pitchFamily="34" charset="0"/>
              </a:rPr>
              <a:t>What are NBS - </a:t>
            </a:r>
            <a:r>
              <a:rPr lang="en-US" sz="900" b="0" i="0" kern="1200" dirty="0">
                <a:solidFill>
                  <a:schemeClr val="tx1"/>
                </a:solidFill>
                <a:effectLst/>
                <a:latin typeface="+mn-lt"/>
                <a:ea typeface="+mn-ea"/>
                <a:cs typeface="+mn-cs"/>
              </a:rPr>
              <a:t>techniques that aim to work with natural hydrological and geomorphological processes, manage the sources and pathways of ﬂood waters to reduce flooding.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Effectively in the headwaters they slow rainfall becoming runoff – leaky dams, reforestation of the catchment, Downstream its about making space for water, restoring the floodplain by removing embankments, creating wetlands.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Think of them as an alternative to hard engineering, flood walls, barriers etc. </a:t>
            </a:r>
            <a:endParaRPr lang="en-GB" sz="90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bg1"/>
                </a:solidFill>
                <a:effectLst/>
                <a:latin typeface="Aptos" panose="020B0004020202020204" pitchFamily="34" charset="0"/>
              </a:rPr>
              <a:t>Again in terms of what do we need?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bg1"/>
                </a:solidFill>
                <a:effectLst/>
                <a:latin typeface="Aptos" panose="020B0004020202020204" pitchFamily="34" charset="0"/>
              </a:rPr>
              <a:t>Develop bespoke hydraulically modelled flood maps pre and post NBS, get those into the probabilistic model so we can quantify change in risk.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a:extLst>
              <a:ext uri="{FF2B5EF4-FFF2-40B4-BE49-F238E27FC236}">
                <a16:creationId xmlns:a16="http://schemas.microsoft.com/office/drawing/2014/main" id="{D17B17D9-622C-0D1D-4443-8025FF237A72}"/>
              </a:ext>
            </a:extLst>
          </p:cNvPr>
          <p:cNvSpPr>
            <a:spLocks noGrp="1"/>
          </p:cNvSpPr>
          <p:nvPr>
            <p:ph type="sldNum" sz="quarter" idx="5"/>
          </p:nvPr>
        </p:nvSpPr>
        <p:spPr/>
        <p:txBody>
          <a:bodyPr/>
          <a:lstStyle/>
          <a:p>
            <a:fld id="{B472FF29-7081-3446-A87A-3E88F753C93A}" type="slidenum">
              <a:rPr lang="en-US" smtClean="0"/>
              <a:t>6</a:t>
            </a:fld>
            <a:endParaRPr lang="en-US"/>
          </a:p>
        </p:txBody>
      </p:sp>
    </p:spTree>
    <p:extLst>
      <p:ext uri="{BB962C8B-B14F-4D97-AF65-F5344CB8AC3E}">
        <p14:creationId xmlns:p14="http://schemas.microsoft.com/office/powerpoint/2010/main" val="286248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DE20-4AB7-FBA1-8605-94DB6CFF3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D3F6D-2007-5E56-E29A-8E67ED670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7D016-C4C7-BC3A-EF52-26F3CA313A64}"/>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In terms of Oasis Customisation – how did we achieve this?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t>Within our interpretation of Oasis – Flood hazard maps exist within the model in their unadulterated form – 5m raster depth grid,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t>There’s no pre build or summarising, they are accessed at runtime.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dirty="0">
                <a:solidFill>
                  <a:schemeClr val="bg1"/>
                </a:solidFill>
                <a:effectLst/>
                <a:latin typeface="Aptos" panose="020B0004020202020204" pitchFamily="34" charset="0"/>
              </a:rPr>
              <a:t>So we can create a custom set of maps, this case pre and post NBS, add those maps to the model folders and alter the configuration to simply point to a different folder, rerun the analysis.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And Finally o</a:t>
            </a:r>
            <a:r>
              <a:rPr lang="en-GB" sz="900" b="1" dirty="0">
                <a:solidFill>
                  <a:schemeClr val="bg1"/>
                </a:solidFill>
                <a:effectLst/>
                <a:latin typeface="Aptos" panose="020B0004020202020204" pitchFamily="34" charset="0"/>
              </a:rPr>
              <a:t>utcomes,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dirty="0">
                <a:solidFill>
                  <a:schemeClr val="bg1"/>
                </a:solidFill>
                <a:effectLst/>
                <a:latin typeface="Aptos" panose="020B0004020202020204" pitchFamily="34" charset="0"/>
              </a:rPr>
              <a:t>We can run probabilistic analysis on our pre and post NBS scenarios, quantify the change in loss.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0" dirty="0">
              <a:solidFill>
                <a:schemeClr val="bg1"/>
              </a:solidFill>
              <a:effectLst/>
              <a:latin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a:extLst>
              <a:ext uri="{FF2B5EF4-FFF2-40B4-BE49-F238E27FC236}">
                <a16:creationId xmlns:a16="http://schemas.microsoft.com/office/drawing/2014/main" id="{3389F409-7491-5C63-B6CB-C313A5403805}"/>
              </a:ext>
            </a:extLst>
          </p:cNvPr>
          <p:cNvSpPr>
            <a:spLocks noGrp="1"/>
          </p:cNvSpPr>
          <p:nvPr>
            <p:ph type="sldNum" sz="quarter" idx="5"/>
          </p:nvPr>
        </p:nvSpPr>
        <p:spPr/>
        <p:txBody>
          <a:bodyPr/>
          <a:lstStyle/>
          <a:p>
            <a:fld id="{B472FF29-7081-3446-A87A-3E88F753C93A}" type="slidenum">
              <a:rPr lang="en-US" smtClean="0"/>
              <a:t>7</a:t>
            </a:fld>
            <a:endParaRPr lang="en-US"/>
          </a:p>
        </p:txBody>
      </p:sp>
    </p:spTree>
    <p:extLst>
      <p:ext uri="{BB962C8B-B14F-4D97-AF65-F5344CB8AC3E}">
        <p14:creationId xmlns:p14="http://schemas.microsoft.com/office/powerpoint/2010/main" val="280476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examples, 3 different model components, 3 happy clients – </a:t>
            </a:r>
          </a:p>
          <a:p>
            <a:endParaRPr lang="en-US" dirty="0"/>
          </a:p>
          <a:p>
            <a:r>
              <a:rPr lang="en-US" dirty="0"/>
              <a:t>hopefully you can see that with a bit of vision, </a:t>
            </a:r>
          </a:p>
          <a:p>
            <a:endParaRPr lang="en-US" dirty="0"/>
          </a:p>
          <a:p>
            <a:r>
              <a:rPr lang="en-US" dirty="0"/>
              <a:t>bit of behind-the-scenes knowhow, </a:t>
            </a:r>
          </a:p>
          <a:p>
            <a:endParaRPr lang="en-US" dirty="0"/>
          </a:p>
          <a:p>
            <a:r>
              <a:rPr lang="en-US" dirty="0"/>
              <a:t>the oasis formats are open and models easy to customize. </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Further reading there – you can click the links when the slides are sent round later.</a:t>
            </a:r>
          </a:p>
          <a:p>
            <a:endParaRPr lang="en-US" dirty="0"/>
          </a:p>
        </p:txBody>
      </p:sp>
      <p:sp>
        <p:nvSpPr>
          <p:cNvPr id="4" name="Slide Number Placeholder 3"/>
          <p:cNvSpPr>
            <a:spLocks noGrp="1"/>
          </p:cNvSpPr>
          <p:nvPr>
            <p:ph type="sldNum" sz="quarter" idx="5"/>
          </p:nvPr>
        </p:nvSpPr>
        <p:spPr/>
        <p:txBody>
          <a:bodyPr/>
          <a:lstStyle/>
          <a:p>
            <a:fld id="{B472FF29-7081-3446-A87A-3E88F753C93A}" type="slidenum">
              <a:rPr lang="en-US" smtClean="0"/>
              <a:t>8</a:t>
            </a:fld>
            <a:endParaRPr lang="en-US"/>
          </a:p>
        </p:txBody>
      </p:sp>
    </p:spTree>
    <p:extLst>
      <p:ext uri="{BB962C8B-B14F-4D97-AF65-F5344CB8AC3E}">
        <p14:creationId xmlns:p14="http://schemas.microsoft.com/office/powerpoint/2010/main" val="963220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help@jbarisk.com" TargetMode="External"/><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hyperlink" Target="http://www.jbarisk.com/" TargetMode="External"/><Relationship Id="rId5" Type="http://schemas.openxmlformats.org/officeDocument/2006/relationships/image" Target="../media/image11.png"/><Relationship Id="rId4" Type="http://schemas.openxmlformats.org/officeDocument/2006/relationships/hyperlink" Target="https://www.linkedin.com/company/jba-risk-management/"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MAIN">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9144000" cy="5152701"/>
          </a:xfrm>
          <a:prstGeom prst="rect">
            <a:avLst/>
          </a:prstGeom>
        </p:spPr>
      </p:pic>
      <p:sp>
        <p:nvSpPr>
          <p:cNvPr id="11" name="Title"/>
          <p:cNvSpPr>
            <a:spLocks noGrp="1"/>
          </p:cNvSpPr>
          <p:nvPr>
            <p:ph type="title" hasCustomPrompt="1"/>
          </p:nvPr>
        </p:nvSpPr>
        <p:spPr>
          <a:xfrm>
            <a:off x="159858" y="483047"/>
            <a:ext cx="8806546" cy="3022319"/>
          </a:xfrm>
        </p:spPr>
        <p:txBody>
          <a:bodyPr anchor="b">
            <a:normAutofit/>
          </a:bodyPr>
          <a:lstStyle>
            <a:lvl1pPr algn="l">
              <a:lnSpc>
                <a:spcPct val="80000"/>
              </a:lnSpc>
              <a:defRPr sz="6000" cap="all" baseline="0">
                <a:solidFill>
                  <a:schemeClr val="bg1"/>
                </a:solidFill>
              </a:defRPr>
            </a:lvl1pPr>
          </a:lstStyle>
          <a:p>
            <a:r>
              <a:rPr lang="en-US"/>
              <a:t>Click to add title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70091" y="3454492"/>
            <a:ext cx="613783" cy="101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65BF330-E1CC-3BAF-E40B-3115AEF44FE8}"/>
              </a:ext>
            </a:extLst>
          </p:cNvPr>
          <p:cNvSpPr>
            <a:spLocks noGrp="1"/>
          </p:cNvSpPr>
          <p:nvPr>
            <p:ph sz="quarter" idx="10" hasCustomPrompt="1"/>
          </p:nvPr>
        </p:nvSpPr>
        <p:spPr>
          <a:xfrm>
            <a:off x="162291" y="4398838"/>
            <a:ext cx="8810376" cy="635068"/>
          </a:xfrm>
        </p:spPr>
        <p:txBody>
          <a:bodyPr/>
          <a:lstStyle>
            <a:lvl1pPr>
              <a:lnSpc>
                <a:spcPct val="90000"/>
              </a:lnSpc>
              <a:spcAft>
                <a:spcPts val="300"/>
              </a:spcAft>
              <a:defRPr sz="1400" i="1">
                <a:solidFill>
                  <a:schemeClr val="bg1"/>
                </a:solidFill>
              </a:defRPr>
            </a:lvl1pPr>
          </a:lstStyle>
          <a:p>
            <a:pPr lvl="0"/>
            <a:r>
              <a:rPr lang="en-GB"/>
              <a:t>Click to add any additional content, including names / info / logos </a:t>
            </a:r>
            <a:endParaRPr lang="en-US"/>
          </a:p>
        </p:txBody>
      </p:sp>
      <p:sp>
        <p:nvSpPr>
          <p:cNvPr id="12" name="Text Placeholder 11">
            <a:extLst>
              <a:ext uri="{FF2B5EF4-FFF2-40B4-BE49-F238E27FC236}">
                <a16:creationId xmlns:a16="http://schemas.microsoft.com/office/drawing/2014/main" id="{70C4269E-CA65-E7AD-6C2E-16650A73256C}"/>
              </a:ext>
            </a:extLst>
          </p:cNvPr>
          <p:cNvSpPr>
            <a:spLocks noGrp="1"/>
          </p:cNvSpPr>
          <p:nvPr>
            <p:ph type="body" sz="quarter" idx="11" hasCustomPrompt="1"/>
          </p:nvPr>
        </p:nvSpPr>
        <p:spPr>
          <a:xfrm>
            <a:off x="175671" y="109595"/>
            <a:ext cx="7567546" cy="463550"/>
          </a:xfrm>
        </p:spPr>
        <p:txBody>
          <a:bodyPr/>
          <a:lstStyle>
            <a:lvl1pPr>
              <a:defRPr sz="1200">
                <a:solidFill>
                  <a:schemeClr val="bg1"/>
                </a:solidFill>
                <a:latin typeface="+mj-lt"/>
              </a:defRPr>
            </a:lvl1pPr>
          </a:lstStyle>
          <a:p>
            <a:pPr lvl="0"/>
            <a:r>
              <a:rPr lang="en-GB"/>
              <a:t>Date here if required (or any other relevant info)</a:t>
            </a:r>
            <a:endParaRPr lang="en-US"/>
          </a:p>
        </p:txBody>
      </p:sp>
      <p:sp>
        <p:nvSpPr>
          <p:cNvPr id="6" name="Subtitle">
            <a:extLst>
              <a:ext uri="{FF2B5EF4-FFF2-40B4-BE49-F238E27FC236}">
                <a16:creationId xmlns:a16="http://schemas.microsoft.com/office/drawing/2014/main" id="{6F1525F8-62D4-3182-68C4-5897E239F66D}"/>
              </a:ext>
            </a:extLst>
          </p:cNvPr>
          <p:cNvSpPr>
            <a:spLocks noGrp="1"/>
          </p:cNvSpPr>
          <p:nvPr>
            <p:ph type="subTitle" idx="1" hasCustomPrompt="1"/>
          </p:nvPr>
        </p:nvSpPr>
        <p:spPr>
          <a:xfrm>
            <a:off x="166121" y="3631339"/>
            <a:ext cx="8806546" cy="641526"/>
          </a:xfrm>
          <a:prstGeom prst="rect">
            <a:avLst/>
          </a:prstGeom>
        </p:spPr>
        <p:txBody>
          <a:bodyPr anchor="t"/>
          <a:lstStyle>
            <a:lvl1pPr marL="0" marR="0" indent="0" algn="l" defTabSz="685800" rtl="0" eaLnBrk="1" fontAlgn="auto" latinLnBrk="0" hangingPunct="1">
              <a:lnSpc>
                <a:spcPct val="100000"/>
              </a:lnSpc>
              <a:spcBef>
                <a:spcPts val="0"/>
              </a:spcBef>
              <a:spcAft>
                <a:spcPts val="600"/>
              </a:spcAft>
              <a:buClr>
                <a:schemeClr val="tx2"/>
              </a:buClr>
              <a:buSzTx/>
              <a:buFont typeface="Arial" panose="020B0604020202020204" pitchFamily="34" charset="0"/>
              <a:buNone/>
              <a:tabLst/>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Insert author name, subtitle, info </a:t>
            </a:r>
            <a:r>
              <a:rPr lang="en-US" err="1"/>
              <a:t>etc</a:t>
            </a:r>
            <a:endParaRPr lang="en-US"/>
          </a:p>
        </p:txBody>
      </p:sp>
      <p:sp>
        <p:nvSpPr>
          <p:cNvPr id="4" name="Rectangle 3">
            <a:extLst>
              <a:ext uri="{FF2B5EF4-FFF2-40B4-BE49-F238E27FC236}">
                <a16:creationId xmlns:a16="http://schemas.microsoft.com/office/drawing/2014/main" id="{F5B9F456-2C4B-FCBC-BB96-FE2916E09B71}"/>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614AEC-46D7-6D38-2A20-587AD83DBC7B}"/>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14" name="Picture 13">
            <a:extLst>
              <a:ext uri="{FF2B5EF4-FFF2-40B4-BE49-F238E27FC236}">
                <a16:creationId xmlns:a16="http://schemas.microsoft.com/office/drawing/2014/main" id="{F1065244-0D42-4ED3-B3A8-C9DCC1538F92}"/>
              </a:ext>
            </a:extLst>
          </p:cNvPr>
          <p:cNvPicPr>
            <a:picLocks noChangeAspect="1"/>
          </p:cNvPicPr>
          <p:nvPr userDrawn="1"/>
        </p:nvPicPr>
        <p:blipFill>
          <a:blip r:embed="rId3"/>
          <a:srcRect/>
          <a:stretch/>
        </p:blipFill>
        <p:spPr>
          <a:xfrm>
            <a:off x="7817327" y="173522"/>
            <a:ext cx="1173435" cy="4075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CLEAN 3 COLUMN">
    <p:spTree>
      <p:nvGrpSpPr>
        <p:cNvPr id="1" name=""/>
        <p:cNvGrpSpPr/>
        <p:nvPr/>
      </p:nvGrpSpPr>
      <p:grpSpPr>
        <a:xfrm>
          <a:off x="0" y="0"/>
          <a:ext cx="0" cy="0"/>
          <a:chOff x="0" y="0"/>
          <a:chExt cx="0" cy="0"/>
        </a:xfrm>
      </p:grpSpPr>
      <p:sp>
        <p:nvSpPr>
          <p:cNvPr id="11" name="Text Placeholder"/>
          <p:cNvSpPr>
            <a:spLocks noGrp="1"/>
          </p:cNvSpPr>
          <p:nvPr>
            <p:ph idx="1"/>
          </p:nvPr>
        </p:nvSpPr>
        <p:spPr>
          <a:xfrm>
            <a:off x="159093" y="1054752"/>
            <a:ext cx="2860004" cy="3972770"/>
          </a:xfrm>
          <a:prstGeom prst="rect">
            <a:avLst/>
          </a:prstGeom>
        </p:spPr>
        <p:txBody>
          <a:bodyPr vert="horz" lIns="91440" tIns="45720" rIns="91440" bIns="4572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a:extLst>
              <a:ext uri="{FF2B5EF4-FFF2-40B4-BE49-F238E27FC236}">
                <a16:creationId xmlns:a16="http://schemas.microsoft.com/office/drawing/2014/main" id="{A3B188B8-0C3D-F020-1F03-AB488AFCA2C3}"/>
              </a:ext>
            </a:extLst>
          </p:cNvPr>
          <p:cNvSpPr>
            <a:spLocks noGrp="1"/>
          </p:cNvSpPr>
          <p:nvPr>
            <p:ph idx="10"/>
          </p:nvPr>
        </p:nvSpPr>
        <p:spPr>
          <a:xfrm>
            <a:off x="3150601" y="1054752"/>
            <a:ext cx="2860004" cy="3972770"/>
          </a:xfrm>
          <a:prstGeom prst="rect">
            <a:avLst/>
          </a:prstGeom>
        </p:spPr>
        <p:txBody>
          <a:bodyPr vert="horz" lIns="91440" tIns="45720" rIns="91440" bIns="4572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a:extLst>
              <a:ext uri="{FF2B5EF4-FFF2-40B4-BE49-F238E27FC236}">
                <a16:creationId xmlns:a16="http://schemas.microsoft.com/office/drawing/2014/main" id="{F5B65269-97C6-0382-0FD3-A16FE0A30A86}"/>
              </a:ext>
            </a:extLst>
          </p:cNvPr>
          <p:cNvSpPr>
            <a:spLocks noGrp="1"/>
          </p:cNvSpPr>
          <p:nvPr>
            <p:ph idx="11"/>
          </p:nvPr>
        </p:nvSpPr>
        <p:spPr>
          <a:xfrm>
            <a:off x="6134224" y="1054752"/>
            <a:ext cx="2860004" cy="3972770"/>
          </a:xfrm>
          <a:prstGeom prst="rect">
            <a:avLst/>
          </a:prstGeom>
        </p:spPr>
        <p:txBody>
          <a:bodyPr vert="horz" lIns="91440" tIns="45720" rIns="91440" bIns="4572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3C142129-59C2-4707-3866-FA50ACFE219D}"/>
              </a:ext>
            </a:extLst>
          </p:cNvPr>
          <p:cNvSpPr>
            <a:spLocks noGrp="1"/>
          </p:cNvSpPr>
          <p:nvPr>
            <p:ph type="title" hasCustomPrompt="1"/>
          </p:nvPr>
        </p:nvSpPr>
        <p:spPr>
          <a:xfrm>
            <a:off x="153237" y="45156"/>
            <a:ext cx="7501443" cy="1009596"/>
          </a:xfrm>
        </p:spPr>
        <p:txBody>
          <a:bodyPr>
            <a:normAutofit/>
          </a:bodyPr>
          <a:lstStyle>
            <a:lvl1pPr>
              <a:lnSpc>
                <a:spcPct val="80000"/>
              </a:lnSpc>
              <a:defRPr sz="3200" cap="all" baseline="0">
                <a:solidFill>
                  <a:schemeClr val="tx1"/>
                </a:solidFill>
              </a:defRPr>
            </a:lvl1pPr>
          </a:lstStyle>
          <a:p>
            <a:r>
              <a:rPr lang="en-US"/>
              <a:t>Click to add title</a:t>
            </a:r>
          </a:p>
        </p:txBody>
      </p:sp>
      <p:sp>
        <p:nvSpPr>
          <p:cNvPr id="5" name="Rectangle 4">
            <a:extLst>
              <a:ext uri="{FF2B5EF4-FFF2-40B4-BE49-F238E27FC236}">
                <a16:creationId xmlns:a16="http://schemas.microsoft.com/office/drawing/2014/main" id="{E2347E28-DE6E-EE93-7AFD-B9B2A69C55D6}"/>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EC9020-C7B5-BEA9-6E08-A61D6A65212A}"/>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tx2"/>
                </a:solidFill>
                <a:latin typeface="+mn-lt"/>
              </a:rPr>
              <a:t>Confidential</a:t>
            </a:r>
            <a:endParaRPr lang="en-US" sz="700" i="1">
              <a:solidFill>
                <a:schemeClr val="tx2"/>
              </a:solidFill>
              <a:latin typeface="+mn-lt"/>
            </a:endParaRPr>
          </a:p>
        </p:txBody>
      </p:sp>
      <p:pic>
        <p:nvPicPr>
          <p:cNvPr id="12" name="Picture 11" descr="A yellow text on a black background&#10;&#10;Description automatically generated">
            <a:extLst>
              <a:ext uri="{FF2B5EF4-FFF2-40B4-BE49-F238E27FC236}">
                <a16:creationId xmlns:a16="http://schemas.microsoft.com/office/drawing/2014/main" id="{C0BE04A6-6225-87A3-D603-177188502590}"/>
              </a:ext>
            </a:extLst>
          </p:cNvPr>
          <p:cNvPicPr>
            <a:picLocks noChangeAspect="1"/>
          </p:cNvPicPr>
          <p:nvPr userDrawn="1"/>
        </p:nvPicPr>
        <p:blipFill>
          <a:blip r:embed="rId2"/>
          <a:stretch>
            <a:fillRect/>
          </a:stretch>
        </p:blipFill>
        <p:spPr>
          <a:xfrm>
            <a:off x="7817327" y="173522"/>
            <a:ext cx="1173436" cy="407523"/>
          </a:xfrm>
          <a:prstGeom prst="rect">
            <a:avLst/>
          </a:prstGeom>
        </p:spPr>
      </p:pic>
    </p:spTree>
    <p:extLst>
      <p:ext uri="{BB962C8B-B14F-4D97-AF65-F5344CB8AC3E}">
        <p14:creationId xmlns:p14="http://schemas.microsoft.com/office/powerpoint/2010/main" val="423409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9144000" cy="5152701"/>
          </a:xfrm>
          <a:prstGeom prst="rect">
            <a:avLst/>
          </a:prstGeom>
        </p:spPr>
      </p:pic>
      <p:sp>
        <p:nvSpPr>
          <p:cNvPr id="11" name="Title"/>
          <p:cNvSpPr>
            <a:spLocks noGrp="1"/>
          </p:cNvSpPr>
          <p:nvPr>
            <p:ph type="title"/>
          </p:nvPr>
        </p:nvSpPr>
        <p:spPr>
          <a:xfrm>
            <a:off x="153647" y="926915"/>
            <a:ext cx="8828060" cy="3111818"/>
          </a:xfrm>
        </p:spPr>
        <p:txBody>
          <a:bodyPr anchor="b">
            <a:normAutofit/>
          </a:bodyPr>
          <a:lstStyle>
            <a:lvl1pPr algn="l">
              <a:lnSpc>
                <a:spcPct val="80000"/>
              </a:lnSpc>
              <a:defRPr sz="6000" cap="all"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63880" y="4047900"/>
            <a:ext cx="613783" cy="101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B4ECB4F-456C-ECAE-CCB7-D268D225FA2F}"/>
              </a:ext>
            </a:extLst>
          </p:cNvPr>
          <p:cNvSpPr>
            <a:spLocks noGrp="1"/>
          </p:cNvSpPr>
          <p:nvPr>
            <p:ph type="body" sz="quarter" idx="10" hasCustomPrompt="1"/>
          </p:nvPr>
        </p:nvSpPr>
        <p:spPr>
          <a:xfrm>
            <a:off x="153646" y="4256035"/>
            <a:ext cx="8828061" cy="780913"/>
          </a:xfrm>
        </p:spPr>
        <p:txBody>
          <a:bodyPr/>
          <a:lstStyle>
            <a:lvl1pPr>
              <a:defRPr>
                <a:solidFill>
                  <a:schemeClr val="bg1"/>
                </a:solidFill>
              </a:defRPr>
            </a:lvl1pPr>
          </a:lstStyle>
          <a:p>
            <a:r>
              <a:rPr lang="en-US"/>
              <a:t>Insert author name, subtitle, info </a:t>
            </a:r>
            <a:r>
              <a:rPr lang="en-US" err="1"/>
              <a:t>etc</a:t>
            </a:r>
            <a:endParaRPr lang="en-US"/>
          </a:p>
        </p:txBody>
      </p:sp>
      <p:sp>
        <p:nvSpPr>
          <p:cNvPr id="2" name="Rectangle 1">
            <a:extLst>
              <a:ext uri="{FF2B5EF4-FFF2-40B4-BE49-F238E27FC236}">
                <a16:creationId xmlns:a16="http://schemas.microsoft.com/office/drawing/2014/main" id="{F72D7E76-4572-EDA9-21E4-9B5BB8173771}"/>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47DC9F-7947-0609-CD1C-30AF4821C9BB}"/>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9DB77CC9-9B09-9D90-D7B5-B06EA611C572}"/>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424651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BURGUNDY">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9143999" cy="5152701"/>
          </a:xfrm>
          <a:prstGeom prst="rect">
            <a:avLst/>
          </a:prstGeom>
        </p:spPr>
      </p:pic>
      <p:sp>
        <p:nvSpPr>
          <p:cNvPr id="11" name="Title"/>
          <p:cNvSpPr>
            <a:spLocks noGrp="1"/>
          </p:cNvSpPr>
          <p:nvPr>
            <p:ph type="title"/>
          </p:nvPr>
        </p:nvSpPr>
        <p:spPr>
          <a:xfrm>
            <a:off x="153647" y="926915"/>
            <a:ext cx="8828060" cy="3111818"/>
          </a:xfrm>
        </p:spPr>
        <p:txBody>
          <a:bodyPr anchor="b">
            <a:normAutofit/>
          </a:bodyPr>
          <a:lstStyle>
            <a:lvl1pPr algn="l">
              <a:lnSpc>
                <a:spcPct val="80000"/>
              </a:lnSpc>
              <a:defRPr sz="6000" cap="all"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63880" y="4047900"/>
            <a:ext cx="613783" cy="101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B4ECB4F-456C-ECAE-CCB7-D268D225FA2F}"/>
              </a:ext>
            </a:extLst>
          </p:cNvPr>
          <p:cNvSpPr>
            <a:spLocks noGrp="1"/>
          </p:cNvSpPr>
          <p:nvPr>
            <p:ph type="body" sz="quarter" idx="10" hasCustomPrompt="1"/>
          </p:nvPr>
        </p:nvSpPr>
        <p:spPr>
          <a:xfrm>
            <a:off x="153646" y="4256035"/>
            <a:ext cx="8828061" cy="780913"/>
          </a:xfrm>
        </p:spPr>
        <p:txBody>
          <a:bodyPr/>
          <a:lstStyle>
            <a:lvl1pPr>
              <a:defRPr>
                <a:solidFill>
                  <a:schemeClr val="bg1"/>
                </a:solidFill>
              </a:defRPr>
            </a:lvl1pPr>
          </a:lstStyle>
          <a:p>
            <a:r>
              <a:rPr lang="en-US"/>
              <a:t>Insert author name, subtitle, info </a:t>
            </a:r>
            <a:r>
              <a:rPr lang="en-US" err="1"/>
              <a:t>etc</a:t>
            </a:r>
            <a:endParaRPr lang="en-US"/>
          </a:p>
        </p:txBody>
      </p:sp>
      <p:sp>
        <p:nvSpPr>
          <p:cNvPr id="10" name="Rectangle 9">
            <a:extLst>
              <a:ext uri="{FF2B5EF4-FFF2-40B4-BE49-F238E27FC236}">
                <a16:creationId xmlns:a16="http://schemas.microsoft.com/office/drawing/2014/main" id="{437E4706-D55B-60A1-3A51-32D05DEB8320}"/>
              </a:ext>
            </a:extLst>
          </p:cNvPr>
          <p:cNvSpPr/>
          <p:nvPr userDrawn="1"/>
        </p:nvSpPr>
        <p:spPr>
          <a:xfrm flipV="1">
            <a:off x="8287478" y="866638"/>
            <a:ext cx="108000" cy="32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3F4322-10A9-849B-8929-7B61049BACDA}"/>
              </a:ext>
            </a:extLst>
          </p:cNvPr>
          <p:cNvSpPr txBox="1"/>
          <p:nvPr userDrawn="1"/>
        </p:nvSpPr>
        <p:spPr>
          <a:xfrm>
            <a:off x="8192136" y="649764"/>
            <a:ext cx="798217" cy="244682"/>
          </a:xfrm>
          <a:prstGeom prst="rect">
            <a:avLst/>
          </a:prstGeom>
          <a:noFill/>
        </p:spPr>
        <p:txBody>
          <a:bodyPr wrap="square" rtlCol="0">
            <a:spAutoFit/>
          </a:bodyPr>
          <a:lstStyle/>
          <a:p>
            <a:pPr>
              <a:lnSpc>
                <a:spcPct val="90000"/>
              </a:lnSpc>
            </a:pPr>
            <a:r>
              <a:rPr lang="en-US" sz="600">
                <a:solidFill>
                  <a:schemeClr val="tx2"/>
                </a:solidFill>
                <a:latin typeface="+mj-lt"/>
              </a:rPr>
              <a:t>SLIDE </a:t>
            </a:r>
            <a:fld id="{4CA4D188-E467-F546-9005-9B34B2B236AC}" type="slidenum">
              <a:rPr lang="en-US" sz="600" smtClean="0">
                <a:solidFill>
                  <a:schemeClr val="tx2"/>
                </a:solidFill>
                <a:latin typeface="+mj-lt"/>
              </a:rPr>
              <a:pPr>
                <a:lnSpc>
                  <a:spcPct val="90000"/>
                </a:lnSpc>
              </a:pPr>
              <a:t>‹#›</a:t>
            </a:fld>
            <a:endParaRPr lang="en-US" sz="600">
              <a:solidFill>
                <a:schemeClr val="tx2"/>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13" name="Picture 12">
            <a:extLst>
              <a:ext uri="{FF2B5EF4-FFF2-40B4-BE49-F238E27FC236}">
                <a16:creationId xmlns:a16="http://schemas.microsoft.com/office/drawing/2014/main" id="{85BCEE45-652C-109A-3A53-CFC40F51DC6E}"/>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243452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9143999" cy="5152701"/>
          </a:xfrm>
          <a:prstGeom prst="rect">
            <a:avLst/>
          </a:prstGeom>
        </p:spPr>
      </p:pic>
      <p:sp>
        <p:nvSpPr>
          <p:cNvPr id="11" name="Title"/>
          <p:cNvSpPr>
            <a:spLocks noGrp="1"/>
          </p:cNvSpPr>
          <p:nvPr>
            <p:ph type="title"/>
          </p:nvPr>
        </p:nvSpPr>
        <p:spPr>
          <a:xfrm>
            <a:off x="153647" y="926915"/>
            <a:ext cx="8828060" cy="3111818"/>
          </a:xfrm>
        </p:spPr>
        <p:txBody>
          <a:bodyPr anchor="b">
            <a:normAutofit/>
          </a:bodyPr>
          <a:lstStyle>
            <a:lvl1pPr algn="l">
              <a:lnSpc>
                <a:spcPct val="80000"/>
              </a:lnSpc>
              <a:defRPr sz="6000" cap="all"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63880" y="4047900"/>
            <a:ext cx="613783" cy="101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B4ECB4F-456C-ECAE-CCB7-D268D225FA2F}"/>
              </a:ext>
            </a:extLst>
          </p:cNvPr>
          <p:cNvSpPr>
            <a:spLocks noGrp="1"/>
          </p:cNvSpPr>
          <p:nvPr>
            <p:ph type="body" sz="quarter" idx="10" hasCustomPrompt="1"/>
          </p:nvPr>
        </p:nvSpPr>
        <p:spPr>
          <a:xfrm>
            <a:off x="153646" y="4256035"/>
            <a:ext cx="8828061" cy="780913"/>
          </a:xfrm>
        </p:spPr>
        <p:txBody>
          <a:bodyPr/>
          <a:lstStyle>
            <a:lvl1pPr>
              <a:defRPr>
                <a:solidFill>
                  <a:schemeClr val="bg1"/>
                </a:solidFill>
              </a:defRPr>
            </a:lvl1pPr>
          </a:lstStyle>
          <a:p>
            <a:r>
              <a:rPr lang="en-US"/>
              <a:t>Insert author name, subtitle, info </a:t>
            </a:r>
            <a:r>
              <a:rPr lang="en-US" err="1"/>
              <a:t>etc</a:t>
            </a:r>
            <a:endParaRPr lang="en-US"/>
          </a:p>
        </p:txBody>
      </p:sp>
      <p:sp>
        <p:nvSpPr>
          <p:cNvPr id="2" name="Rectangle 1">
            <a:extLst>
              <a:ext uri="{FF2B5EF4-FFF2-40B4-BE49-F238E27FC236}">
                <a16:creationId xmlns:a16="http://schemas.microsoft.com/office/drawing/2014/main" id="{2A02A145-0A5B-E211-C06A-D9BA7B5C164C}"/>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CED01B0-BDEC-8293-8FDB-4C3E0120B4E3}"/>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35813E5C-8250-45BE-DC34-44E4E9A7945E}"/>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345655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LAC">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9143999" cy="5152700"/>
          </a:xfrm>
          <a:prstGeom prst="rect">
            <a:avLst/>
          </a:prstGeom>
        </p:spPr>
      </p:pic>
      <p:sp>
        <p:nvSpPr>
          <p:cNvPr id="11" name="Title"/>
          <p:cNvSpPr>
            <a:spLocks noGrp="1"/>
          </p:cNvSpPr>
          <p:nvPr>
            <p:ph type="title"/>
          </p:nvPr>
        </p:nvSpPr>
        <p:spPr>
          <a:xfrm>
            <a:off x="153647" y="926915"/>
            <a:ext cx="8828060" cy="3111818"/>
          </a:xfrm>
        </p:spPr>
        <p:txBody>
          <a:bodyPr anchor="b">
            <a:normAutofit/>
          </a:bodyPr>
          <a:lstStyle>
            <a:lvl1pPr algn="l">
              <a:lnSpc>
                <a:spcPct val="80000"/>
              </a:lnSpc>
              <a:defRPr sz="6000" cap="all"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63880" y="4047900"/>
            <a:ext cx="613783" cy="101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B4ECB4F-456C-ECAE-CCB7-D268D225FA2F}"/>
              </a:ext>
            </a:extLst>
          </p:cNvPr>
          <p:cNvSpPr>
            <a:spLocks noGrp="1"/>
          </p:cNvSpPr>
          <p:nvPr>
            <p:ph type="body" sz="quarter" idx="10" hasCustomPrompt="1"/>
          </p:nvPr>
        </p:nvSpPr>
        <p:spPr>
          <a:xfrm>
            <a:off x="153646" y="4256035"/>
            <a:ext cx="8828061" cy="780913"/>
          </a:xfrm>
        </p:spPr>
        <p:txBody>
          <a:bodyPr/>
          <a:lstStyle>
            <a:lvl1pPr>
              <a:defRPr>
                <a:solidFill>
                  <a:schemeClr val="bg1"/>
                </a:solidFill>
              </a:defRPr>
            </a:lvl1pPr>
          </a:lstStyle>
          <a:p>
            <a:r>
              <a:rPr lang="en-US"/>
              <a:t>Insert author name, subtitle, info </a:t>
            </a:r>
            <a:r>
              <a:rPr lang="en-US" err="1"/>
              <a:t>etc</a:t>
            </a:r>
            <a:endParaRPr lang="en-US"/>
          </a:p>
        </p:txBody>
      </p:sp>
      <p:sp>
        <p:nvSpPr>
          <p:cNvPr id="2" name="Rectangle 1">
            <a:extLst>
              <a:ext uri="{FF2B5EF4-FFF2-40B4-BE49-F238E27FC236}">
                <a16:creationId xmlns:a16="http://schemas.microsoft.com/office/drawing/2014/main" id="{4CB3CD77-82AB-98FF-2B08-AE8D613081F6}"/>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F05A1A-0B73-246A-97FC-E5B312E9CED6}"/>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7BA50BAD-968A-E5E4-9DCC-5269B95CCF6F}"/>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75593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BLU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7" cy="5152700"/>
          </a:xfrm>
          <a:prstGeom prst="rect">
            <a:avLst/>
          </a:prstGeom>
        </p:spPr>
      </p:pic>
      <p:sp>
        <p:nvSpPr>
          <p:cNvPr id="11" name="Title"/>
          <p:cNvSpPr>
            <a:spLocks noGrp="1"/>
          </p:cNvSpPr>
          <p:nvPr>
            <p:ph type="title"/>
          </p:nvPr>
        </p:nvSpPr>
        <p:spPr>
          <a:xfrm>
            <a:off x="153647" y="926915"/>
            <a:ext cx="8828060" cy="3111818"/>
          </a:xfrm>
        </p:spPr>
        <p:txBody>
          <a:bodyPr anchor="b">
            <a:normAutofit/>
          </a:bodyPr>
          <a:lstStyle>
            <a:lvl1pPr algn="l">
              <a:lnSpc>
                <a:spcPct val="80000"/>
              </a:lnSpc>
              <a:defRPr sz="6000" cap="all"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63880" y="4047900"/>
            <a:ext cx="613783" cy="101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B4ECB4F-456C-ECAE-CCB7-D268D225FA2F}"/>
              </a:ext>
            </a:extLst>
          </p:cNvPr>
          <p:cNvSpPr>
            <a:spLocks noGrp="1"/>
          </p:cNvSpPr>
          <p:nvPr>
            <p:ph type="body" sz="quarter" idx="10" hasCustomPrompt="1"/>
          </p:nvPr>
        </p:nvSpPr>
        <p:spPr>
          <a:xfrm>
            <a:off x="153646" y="4256035"/>
            <a:ext cx="8828061" cy="780913"/>
          </a:xfrm>
        </p:spPr>
        <p:txBody>
          <a:bodyPr/>
          <a:lstStyle>
            <a:lvl1pPr>
              <a:defRPr>
                <a:solidFill>
                  <a:schemeClr val="bg1"/>
                </a:solidFill>
              </a:defRPr>
            </a:lvl1pPr>
          </a:lstStyle>
          <a:p>
            <a:r>
              <a:rPr lang="en-US"/>
              <a:t>Insert author name, subtitle, info </a:t>
            </a:r>
            <a:r>
              <a:rPr lang="en-US" err="1"/>
              <a:t>etc</a:t>
            </a:r>
            <a:endParaRPr lang="en-US"/>
          </a:p>
        </p:txBody>
      </p:sp>
      <p:sp>
        <p:nvSpPr>
          <p:cNvPr id="2" name="Rectangle 1">
            <a:extLst>
              <a:ext uri="{FF2B5EF4-FFF2-40B4-BE49-F238E27FC236}">
                <a16:creationId xmlns:a16="http://schemas.microsoft.com/office/drawing/2014/main" id="{DB2232FD-F5EF-0584-EEA4-70B269D0D80C}"/>
              </a:ext>
            </a:extLst>
          </p:cNvPr>
          <p:cNvSpPr/>
          <p:nvPr userDrawn="1"/>
        </p:nvSpPr>
        <p:spPr>
          <a:xfrm flipV="1">
            <a:off x="8287478" y="866638"/>
            <a:ext cx="108000" cy="32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63CCF7-DA60-86B2-18BC-3DD61F12A162}"/>
              </a:ext>
            </a:extLst>
          </p:cNvPr>
          <p:cNvSpPr txBox="1"/>
          <p:nvPr userDrawn="1"/>
        </p:nvSpPr>
        <p:spPr>
          <a:xfrm>
            <a:off x="8192136" y="649764"/>
            <a:ext cx="798217" cy="244682"/>
          </a:xfrm>
          <a:prstGeom prst="rect">
            <a:avLst/>
          </a:prstGeom>
          <a:noFill/>
        </p:spPr>
        <p:txBody>
          <a:bodyPr wrap="square" rtlCol="0">
            <a:spAutoFit/>
          </a:bodyPr>
          <a:lstStyle/>
          <a:p>
            <a:pPr>
              <a:lnSpc>
                <a:spcPct val="90000"/>
              </a:lnSpc>
            </a:pPr>
            <a:r>
              <a:rPr lang="en-US" sz="600">
                <a:solidFill>
                  <a:schemeClr val="tx2"/>
                </a:solidFill>
                <a:latin typeface="+mj-lt"/>
              </a:rPr>
              <a:t>SLIDE </a:t>
            </a:r>
            <a:fld id="{4CA4D188-E467-F546-9005-9B34B2B236AC}" type="slidenum">
              <a:rPr lang="en-US" sz="600" smtClean="0">
                <a:solidFill>
                  <a:schemeClr val="tx2"/>
                </a:solidFill>
                <a:latin typeface="+mj-lt"/>
              </a:rPr>
              <a:pPr>
                <a:lnSpc>
                  <a:spcPct val="90000"/>
                </a:lnSpc>
              </a:pPr>
              <a:t>‹#›</a:t>
            </a:fld>
            <a:endParaRPr lang="en-US" sz="600">
              <a:solidFill>
                <a:schemeClr val="tx2"/>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49C7BA55-AB5F-DA53-4DA3-1CA842AAE657}"/>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375086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LIGHT BLU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7" cy="5152699"/>
          </a:xfrm>
          <a:prstGeom prst="rect">
            <a:avLst/>
          </a:prstGeom>
        </p:spPr>
      </p:pic>
      <p:sp>
        <p:nvSpPr>
          <p:cNvPr id="11" name="Title"/>
          <p:cNvSpPr>
            <a:spLocks noGrp="1"/>
          </p:cNvSpPr>
          <p:nvPr>
            <p:ph type="title"/>
          </p:nvPr>
        </p:nvSpPr>
        <p:spPr>
          <a:xfrm>
            <a:off x="153647" y="926915"/>
            <a:ext cx="8828060" cy="3111818"/>
          </a:xfrm>
        </p:spPr>
        <p:txBody>
          <a:bodyPr anchor="b">
            <a:normAutofit/>
          </a:bodyPr>
          <a:lstStyle>
            <a:lvl1pPr algn="l">
              <a:lnSpc>
                <a:spcPct val="80000"/>
              </a:lnSpc>
              <a:defRPr sz="6000" cap="all"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63880" y="4047900"/>
            <a:ext cx="613783" cy="101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B4ECB4F-456C-ECAE-CCB7-D268D225FA2F}"/>
              </a:ext>
            </a:extLst>
          </p:cNvPr>
          <p:cNvSpPr>
            <a:spLocks noGrp="1"/>
          </p:cNvSpPr>
          <p:nvPr>
            <p:ph type="body" sz="quarter" idx="10" hasCustomPrompt="1"/>
          </p:nvPr>
        </p:nvSpPr>
        <p:spPr>
          <a:xfrm>
            <a:off x="153646" y="4256035"/>
            <a:ext cx="8828061" cy="780913"/>
          </a:xfrm>
        </p:spPr>
        <p:txBody>
          <a:bodyPr/>
          <a:lstStyle>
            <a:lvl1pPr>
              <a:defRPr>
                <a:solidFill>
                  <a:schemeClr val="bg1"/>
                </a:solidFill>
              </a:defRPr>
            </a:lvl1pPr>
          </a:lstStyle>
          <a:p>
            <a:r>
              <a:rPr lang="en-US"/>
              <a:t>Insert author name, subtitle, info </a:t>
            </a:r>
            <a:r>
              <a:rPr lang="en-US" err="1"/>
              <a:t>etc</a:t>
            </a:r>
            <a:endParaRPr lang="en-US"/>
          </a:p>
        </p:txBody>
      </p:sp>
      <p:sp>
        <p:nvSpPr>
          <p:cNvPr id="2" name="Rectangle 1">
            <a:extLst>
              <a:ext uri="{FF2B5EF4-FFF2-40B4-BE49-F238E27FC236}">
                <a16:creationId xmlns:a16="http://schemas.microsoft.com/office/drawing/2014/main" id="{FCF4743B-3298-E802-6B75-08A025A18281}"/>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692CEB-BB10-FEC2-327A-F484A2EE92B7}"/>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31336A57-3D06-32A0-FDDD-68629A407D8C}"/>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348205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TEAL">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6" cy="5152699"/>
          </a:xfrm>
          <a:prstGeom prst="rect">
            <a:avLst/>
          </a:prstGeom>
        </p:spPr>
      </p:pic>
      <p:sp>
        <p:nvSpPr>
          <p:cNvPr id="11" name="Title"/>
          <p:cNvSpPr>
            <a:spLocks noGrp="1"/>
          </p:cNvSpPr>
          <p:nvPr>
            <p:ph type="title"/>
          </p:nvPr>
        </p:nvSpPr>
        <p:spPr>
          <a:xfrm>
            <a:off x="153647" y="926915"/>
            <a:ext cx="8828060" cy="3111818"/>
          </a:xfrm>
        </p:spPr>
        <p:txBody>
          <a:bodyPr anchor="b">
            <a:normAutofit/>
          </a:bodyPr>
          <a:lstStyle>
            <a:lvl1pPr algn="l">
              <a:lnSpc>
                <a:spcPct val="80000"/>
              </a:lnSpc>
              <a:defRPr sz="6000" cap="all"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63880" y="4047900"/>
            <a:ext cx="613783" cy="101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B4ECB4F-456C-ECAE-CCB7-D268D225FA2F}"/>
              </a:ext>
            </a:extLst>
          </p:cNvPr>
          <p:cNvSpPr>
            <a:spLocks noGrp="1"/>
          </p:cNvSpPr>
          <p:nvPr>
            <p:ph type="body" sz="quarter" idx="10" hasCustomPrompt="1"/>
          </p:nvPr>
        </p:nvSpPr>
        <p:spPr>
          <a:xfrm>
            <a:off x="153646" y="4256035"/>
            <a:ext cx="8828061" cy="780913"/>
          </a:xfrm>
        </p:spPr>
        <p:txBody>
          <a:bodyPr/>
          <a:lstStyle>
            <a:lvl1pPr>
              <a:defRPr>
                <a:solidFill>
                  <a:schemeClr val="bg1"/>
                </a:solidFill>
              </a:defRPr>
            </a:lvl1pPr>
          </a:lstStyle>
          <a:p>
            <a:r>
              <a:rPr lang="en-US"/>
              <a:t>Insert author name, subtitle, info </a:t>
            </a:r>
            <a:r>
              <a:rPr lang="en-US" err="1"/>
              <a:t>etc</a:t>
            </a:r>
            <a:endParaRPr lang="en-US"/>
          </a:p>
        </p:txBody>
      </p:sp>
      <p:sp>
        <p:nvSpPr>
          <p:cNvPr id="2" name="Rectangle 1">
            <a:extLst>
              <a:ext uri="{FF2B5EF4-FFF2-40B4-BE49-F238E27FC236}">
                <a16:creationId xmlns:a16="http://schemas.microsoft.com/office/drawing/2014/main" id="{F361560C-81CC-549B-F6C7-75036EDBA2D4}"/>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B53573-F7F9-72B8-C91E-C0BDC829C2E5}"/>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F83905F7-D434-777F-0E35-0425E282EDD8}"/>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127722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alternate RIGHT">
    <p:spTree>
      <p:nvGrpSpPr>
        <p:cNvPr id="1" name=""/>
        <p:cNvGrpSpPr/>
        <p:nvPr/>
      </p:nvGrpSpPr>
      <p:grpSpPr>
        <a:xfrm>
          <a:off x="0" y="0"/>
          <a:ext cx="0" cy="0"/>
          <a:chOff x="0" y="0"/>
          <a:chExt cx="0" cy="0"/>
        </a:xfrm>
      </p:grpSpPr>
      <p:pic>
        <p:nvPicPr>
          <p:cNvPr id="6" name="Picture 5" descr="A colorful background with squares&#10;&#10;Description automatically generated with medium confidence">
            <a:extLst>
              <a:ext uri="{FF2B5EF4-FFF2-40B4-BE49-F238E27FC236}">
                <a16:creationId xmlns:a16="http://schemas.microsoft.com/office/drawing/2014/main" id="{FE12A1AF-0A6E-455C-8E24-FD4AFECE9BE5}"/>
              </a:ext>
            </a:extLst>
          </p:cNvPr>
          <p:cNvPicPr>
            <a:picLocks noChangeAspect="1"/>
          </p:cNvPicPr>
          <p:nvPr userDrawn="1"/>
        </p:nvPicPr>
        <p:blipFill rotWithShape="1">
          <a:blip r:embed="rId2"/>
          <a:srcRect l="13437" r="42725"/>
          <a:stretch/>
        </p:blipFill>
        <p:spPr>
          <a:xfrm>
            <a:off x="5135418" y="-1"/>
            <a:ext cx="4008582" cy="5152701"/>
          </a:xfrm>
          <a:prstGeom prst="rect">
            <a:avLst/>
          </a:prstGeom>
        </p:spPr>
      </p:pic>
      <p:sp>
        <p:nvSpPr>
          <p:cNvPr id="2" name="Title"/>
          <p:cNvSpPr>
            <a:spLocks noGrp="1"/>
          </p:cNvSpPr>
          <p:nvPr>
            <p:ph type="title" hasCustomPrompt="1"/>
          </p:nvPr>
        </p:nvSpPr>
        <p:spPr>
          <a:xfrm>
            <a:off x="5231704" y="970893"/>
            <a:ext cx="3740963" cy="3372826"/>
          </a:xfrm>
        </p:spPr>
        <p:txBody>
          <a:bodyPr anchor="ctr">
            <a:normAutofit/>
          </a:bodyPr>
          <a:lstStyle>
            <a:lvl1pPr>
              <a:lnSpc>
                <a:spcPct val="80000"/>
              </a:lnSpc>
              <a:defRPr sz="3600" cap="all" baseline="0">
                <a:solidFill>
                  <a:schemeClr val="bg1"/>
                </a:solidFill>
              </a:defRPr>
            </a:lvl1pPr>
          </a:lstStyle>
          <a:p>
            <a:r>
              <a:rPr lang="en-US" dirty="0"/>
              <a:t>Click to add title</a:t>
            </a:r>
          </a:p>
        </p:txBody>
      </p:sp>
      <p:sp>
        <p:nvSpPr>
          <p:cNvPr id="11" name="Text Placeholder"/>
          <p:cNvSpPr>
            <a:spLocks noGrp="1"/>
          </p:cNvSpPr>
          <p:nvPr>
            <p:ph idx="1"/>
          </p:nvPr>
        </p:nvSpPr>
        <p:spPr>
          <a:xfrm>
            <a:off x="159093" y="183822"/>
            <a:ext cx="4667155" cy="38224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1138798-3A37-F911-1E4C-9467605066B4}"/>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EE4FAB-44D9-2DD0-CA0C-E5C1A40735BE}"/>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bg1"/>
                </a:solidFill>
                <a:latin typeface="+mn-lt"/>
              </a:rPr>
              <a:t>Confidential</a:t>
            </a:r>
            <a:endParaRPr lang="en-US" sz="700" i="1" dirty="0">
              <a:solidFill>
                <a:schemeClr val="bg1"/>
              </a:solidFill>
              <a:latin typeface="+mn-lt"/>
            </a:endParaRPr>
          </a:p>
        </p:txBody>
      </p:sp>
      <p:pic>
        <p:nvPicPr>
          <p:cNvPr id="7" name="Picture 6">
            <a:extLst>
              <a:ext uri="{FF2B5EF4-FFF2-40B4-BE49-F238E27FC236}">
                <a16:creationId xmlns:a16="http://schemas.microsoft.com/office/drawing/2014/main" id="{A7CE8846-E78E-D566-23FA-13220858B595}"/>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264276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alternate LEFT">
    <p:spTree>
      <p:nvGrpSpPr>
        <p:cNvPr id="1" name=""/>
        <p:cNvGrpSpPr/>
        <p:nvPr/>
      </p:nvGrpSpPr>
      <p:grpSpPr>
        <a:xfrm>
          <a:off x="0" y="0"/>
          <a:ext cx="0" cy="0"/>
          <a:chOff x="0" y="0"/>
          <a:chExt cx="0" cy="0"/>
        </a:xfrm>
      </p:grpSpPr>
      <p:pic>
        <p:nvPicPr>
          <p:cNvPr id="6" name="Picture 5" descr="A colorful background with squares&#10;&#10;Description automatically generated with medium confidence">
            <a:extLst>
              <a:ext uri="{FF2B5EF4-FFF2-40B4-BE49-F238E27FC236}">
                <a16:creationId xmlns:a16="http://schemas.microsoft.com/office/drawing/2014/main" id="{FE12A1AF-0A6E-455C-8E24-FD4AFECE9BE5}"/>
              </a:ext>
            </a:extLst>
          </p:cNvPr>
          <p:cNvPicPr>
            <a:picLocks noChangeAspect="1"/>
          </p:cNvPicPr>
          <p:nvPr userDrawn="1"/>
        </p:nvPicPr>
        <p:blipFill rotWithShape="1">
          <a:blip r:embed="rId2"/>
          <a:srcRect l="13437" r="42725"/>
          <a:stretch/>
        </p:blipFill>
        <p:spPr>
          <a:xfrm>
            <a:off x="0" y="637"/>
            <a:ext cx="4008582" cy="5152701"/>
          </a:xfrm>
          <a:prstGeom prst="rect">
            <a:avLst/>
          </a:prstGeom>
        </p:spPr>
      </p:pic>
      <p:sp>
        <p:nvSpPr>
          <p:cNvPr id="11" name="Text Placeholder"/>
          <p:cNvSpPr>
            <a:spLocks noGrp="1"/>
          </p:cNvSpPr>
          <p:nvPr>
            <p:ph idx="1"/>
          </p:nvPr>
        </p:nvSpPr>
        <p:spPr>
          <a:xfrm>
            <a:off x="4196416" y="183822"/>
            <a:ext cx="4667155" cy="38224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0C845108-4F2B-E3E8-CDE9-3DE38AB4A47F}"/>
              </a:ext>
            </a:extLst>
          </p:cNvPr>
          <p:cNvSpPr>
            <a:spLocks noGrp="1"/>
          </p:cNvSpPr>
          <p:nvPr>
            <p:ph type="title" hasCustomPrompt="1"/>
          </p:nvPr>
        </p:nvSpPr>
        <p:spPr>
          <a:xfrm>
            <a:off x="190009" y="970893"/>
            <a:ext cx="3740963" cy="3372826"/>
          </a:xfrm>
        </p:spPr>
        <p:txBody>
          <a:bodyPr anchor="ctr">
            <a:normAutofit/>
          </a:bodyPr>
          <a:lstStyle>
            <a:lvl1pPr algn="r">
              <a:lnSpc>
                <a:spcPct val="80000"/>
              </a:lnSpc>
              <a:defRPr sz="3600" cap="all" baseline="0">
                <a:solidFill>
                  <a:schemeClr val="bg1"/>
                </a:solidFill>
              </a:defRPr>
            </a:lvl1pPr>
          </a:lstStyle>
          <a:p>
            <a:r>
              <a:rPr lang="en-US" dirty="0"/>
              <a:t>Click to add title</a:t>
            </a:r>
          </a:p>
        </p:txBody>
      </p:sp>
      <p:sp>
        <p:nvSpPr>
          <p:cNvPr id="2" name="Rectangle 1">
            <a:extLst>
              <a:ext uri="{FF2B5EF4-FFF2-40B4-BE49-F238E27FC236}">
                <a16:creationId xmlns:a16="http://schemas.microsoft.com/office/drawing/2014/main" id="{C820AD7B-F268-ADE7-D156-783E6469E7E4}"/>
              </a:ext>
            </a:extLst>
          </p:cNvPr>
          <p:cNvSpPr/>
          <p:nvPr userDrawn="1"/>
        </p:nvSpPr>
        <p:spPr>
          <a:xfrm flipV="1">
            <a:off x="660160"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F588EDC-AB3C-EF22-E202-E780725E27F9}"/>
              </a:ext>
            </a:extLst>
          </p:cNvPr>
          <p:cNvSpPr txBox="1"/>
          <p:nvPr userDrawn="1"/>
        </p:nvSpPr>
        <p:spPr>
          <a:xfrm>
            <a:off x="564818"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bg1"/>
                </a:solidFill>
                <a:latin typeface="+mn-lt"/>
              </a:rPr>
              <a:t>Confidential</a:t>
            </a:r>
            <a:endParaRPr lang="en-US" sz="700" i="1" dirty="0">
              <a:solidFill>
                <a:schemeClr val="bg1"/>
              </a:solidFill>
              <a:latin typeface="+mn-lt"/>
            </a:endParaRPr>
          </a:p>
        </p:txBody>
      </p:sp>
      <p:pic>
        <p:nvPicPr>
          <p:cNvPr id="7" name="Picture 6">
            <a:extLst>
              <a:ext uri="{FF2B5EF4-FFF2-40B4-BE49-F238E27FC236}">
                <a16:creationId xmlns:a16="http://schemas.microsoft.com/office/drawing/2014/main" id="{3750F7DE-D500-090D-E817-4F9F7AB63F60}"/>
              </a:ext>
            </a:extLst>
          </p:cNvPr>
          <p:cNvPicPr>
            <a:picLocks noChangeAspect="1"/>
          </p:cNvPicPr>
          <p:nvPr userDrawn="1"/>
        </p:nvPicPr>
        <p:blipFill>
          <a:blip r:embed="rId3"/>
          <a:srcRect/>
          <a:stretch/>
        </p:blipFill>
        <p:spPr>
          <a:xfrm>
            <a:off x="190009" y="173522"/>
            <a:ext cx="1173435" cy="407523"/>
          </a:xfrm>
          <a:prstGeom prst="rect">
            <a:avLst/>
          </a:prstGeom>
        </p:spPr>
      </p:pic>
    </p:spTree>
    <p:extLst>
      <p:ext uri="{BB962C8B-B14F-4D97-AF65-F5344CB8AC3E}">
        <p14:creationId xmlns:p14="http://schemas.microsoft.com/office/powerpoint/2010/main" val="335766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solidFill>
          <a:schemeClr val="bg1"/>
        </a:solidFill>
        <a:effectLst/>
      </p:bgPr>
    </p:bg>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169713" y="512384"/>
            <a:ext cx="8802954" cy="2653473"/>
          </a:xfrm>
        </p:spPr>
        <p:txBody>
          <a:bodyPr anchor="b">
            <a:normAutofit/>
          </a:bodyPr>
          <a:lstStyle>
            <a:lvl1pPr algn="l">
              <a:lnSpc>
                <a:spcPct val="80000"/>
              </a:lnSpc>
              <a:defRPr sz="6000" cap="all" baseline="0">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5F4E4DDC-0F1D-D56C-7169-64D8EDAE54A8}"/>
              </a:ext>
            </a:extLst>
          </p:cNvPr>
          <p:cNvSpPr/>
          <p:nvPr userDrawn="1"/>
        </p:nvSpPr>
        <p:spPr>
          <a:xfrm>
            <a:off x="277840" y="3114983"/>
            <a:ext cx="613783" cy="101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F6562374-88F4-C02B-6A34-016EBAD6C07A}"/>
              </a:ext>
            </a:extLst>
          </p:cNvPr>
          <p:cNvSpPr>
            <a:spLocks noGrp="1"/>
          </p:cNvSpPr>
          <p:nvPr>
            <p:ph sz="quarter" idx="10" hasCustomPrompt="1"/>
          </p:nvPr>
        </p:nvSpPr>
        <p:spPr>
          <a:xfrm>
            <a:off x="166121" y="4009810"/>
            <a:ext cx="8806546" cy="621305"/>
          </a:xfrm>
        </p:spPr>
        <p:txBody>
          <a:bodyPr/>
          <a:lstStyle>
            <a:lvl1pPr>
              <a:lnSpc>
                <a:spcPct val="90000"/>
              </a:lnSpc>
              <a:spcAft>
                <a:spcPts val="300"/>
              </a:spcAft>
              <a:defRPr sz="1400" i="1"/>
            </a:lvl1pPr>
          </a:lstStyle>
          <a:p>
            <a:pPr lvl="0"/>
            <a:r>
              <a:rPr lang="en-GB" dirty="0"/>
              <a:t>If required, add any additional contributors / info / logos here</a:t>
            </a:r>
            <a:endParaRPr lang="en-US" dirty="0"/>
          </a:p>
        </p:txBody>
      </p:sp>
      <p:sp>
        <p:nvSpPr>
          <p:cNvPr id="19" name="Text Placeholder 11">
            <a:extLst>
              <a:ext uri="{FF2B5EF4-FFF2-40B4-BE49-F238E27FC236}">
                <a16:creationId xmlns:a16="http://schemas.microsoft.com/office/drawing/2014/main" id="{227870B0-D2F5-FB40-3D34-35890008D75E}"/>
              </a:ext>
            </a:extLst>
          </p:cNvPr>
          <p:cNvSpPr>
            <a:spLocks noGrp="1"/>
          </p:cNvSpPr>
          <p:nvPr>
            <p:ph type="body" sz="quarter" idx="11" hasCustomPrompt="1"/>
          </p:nvPr>
        </p:nvSpPr>
        <p:spPr>
          <a:xfrm>
            <a:off x="175671" y="109595"/>
            <a:ext cx="7574151" cy="351913"/>
          </a:xfrm>
        </p:spPr>
        <p:txBody>
          <a:bodyPr/>
          <a:lstStyle>
            <a:lvl1pPr>
              <a:defRPr sz="1200">
                <a:latin typeface="+mj-lt"/>
              </a:defRPr>
            </a:lvl1pPr>
          </a:lstStyle>
          <a:p>
            <a:pPr lvl="0"/>
            <a:r>
              <a:rPr lang="en-GB" dirty="0"/>
              <a:t>Date here if required (or any other relevant info)</a:t>
            </a:r>
            <a:endParaRPr lang="en-US" dirty="0"/>
          </a:p>
        </p:txBody>
      </p:sp>
      <p:pic>
        <p:nvPicPr>
          <p:cNvPr id="6" name="Picture 5" descr="A colorful background with squares&#10;&#10;Description automatically generated with medium confidence">
            <a:extLst>
              <a:ext uri="{FF2B5EF4-FFF2-40B4-BE49-F238E27FC236}">
                <a16:creationId xmlns:a16="http://schemas.microsoft.com/office/drawing/2014/main" id="{099A1F42-9D41-7E51-DBCE-DF8D6704E0CC}"/>
              </a:ext>
            </a:extLst>
          </p:cNvPr>
          <p:cNvPicPr>
            <a:picLocks noChangeAspect="1"/>
          </p:cNvPicPr>
          <p:nvPr userDrawn="1"/>
        </p:nvPicPr>
        <p:blipFill rotWithShape="1">
          <a:blip r:embed="rId2"/>
          <a:srcRect t="89845"/>
          <a:stretch/>
        </p:blipFill>
        <p:spPr>
          <a:xfrm>
            <a:off x="0" y="4629430"/>
            <a:ext cx="9144000" cy="523270"/>
          </a:xfrm>
          <a:prstGeom prst="rect">
            <a:avLst/>
          </a:prstGeom>
        </p:spPr>
      </p:pic>
      <p:sp>
        <p:nvSpPr>
          <p:cNvPr id="12" name="Rectangle 11">
            <a:extLst>
              <a:ext uri="{FF2B5EF4-FFF2-40B4-BE49-F238E27FC236}">
                <a16:creationId xmlns:a16="http://schemas.microsoft.com/office/drawing/2014/main" id="{7267D37A-38A3-200A-7B0B-C984F8BA4C1C}"/>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507877-E0DE-1CD5-5002-CF4DA873ABDE}"/>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tx2"/>
                </a:solidFill>
                <a:latin typeface="+mn-lt"/>
              </a:rPr>
              <a:t>Confidential</a:t>
            </a:r>
            <a:endParaRPr lang="en-US" sz="700" i="1" dirty="0">
              <a:solidFill>
                <a:schemeClr val="tx2"/>
              </a:solidFill>
              <a:latin typeface="+mn-lt"/>
            </a:endParaRPr>
          </a:p>
        </p:txBody>
      </p:sp>
      <p:sp>
        <p:nvSpPr>
          <p:cNvPr id="15" name="Subtitle">
            <a:extLst>
              <a:ext uri="{FF2B5EF4-FFF2-40B4-BE49-F238E27FC236}">
                <a16:creationId xmlns:a16="http://schemas.microsoft.com/office/drawing/2014/main" id="{BCC174E6-879E-99BD-98B4-B8C24CA67DF3}"/>
              </a:ext>
            </a:extLst>
          </p:cNvPr>
          <p:cNvSpPr>
            <a:spLocks noGrp="1"/>
          </p:cNvSpPr>
          <p:nvPr>
            <p:ph type="subTitle" idx="1" hasCustomPrompt="1"/>
          </p:nvPr>
        </p:nvSpPr>
        <p:spPr>
          <a:xfrm>
            <a:off x="166121" y="3317409"/>
            <a:ext cx="8806546" cy="641526"/>
          </a:xfrm>
          <a:prstGeom prst="rect">
            <a:avLst/>
          </a:prstGeom>
        </p:spPr>
        <p:txBody>
          <a:bodyPr anchor="t"/>
          <a:lstStyle>
            <a:lvl1pPr marL="0" marR="0" indent="0" algn="l" defTabSz="685800" rtl="0" eaLnBrk="1" fontAlgn="auto" latinLnBrk="0" hangingPunct="1">
              <a:lnSpc>
                <a:spcPct val="100000"/>
              </a:lnSpc>
              <a:spcBef>
                <a:spcPts val="0"/>
              </a:spcBef>
              <a:spcAft>
                <a:spcPts val="600"/>
              </a:spcAft>
              <a:buClr>
                <a:schemeClr val="tx2"/>
              </a:buClr>
              <a:buSzTx/>
              <a:buFont typeface="Arial" panose="020B0604020202020204" pitchFamily="34" charset="0"/>
              <a:buNone/>
              <a:tabLst/>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author name, subtitle, info </a:t>
            </a:r>
            <a:r>
              <a:rPr lang="en-US" dirty="0" err="1"/>
              <a:t>etc</a:t>
            </a:r>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F9B20AAB-68E1-95F6-5F79-F6E598525390}"/>
              </a:ext>
            </a:extLst>
          </p:cNvPr>
          <p:cNvPicPr>
            <a:picLocks noChangeAspect="1"/>
          </p:cNvPicPr>
          <p:nvPr userDrawn="1"/>
        </p:nvPicPr>
        <p:blipFill>
          <a:blip r:embed="rId3"/>
          <a:stretch>
            <a:fillRect/>
          </a:stretch>
        </p:blipFill>
        <p:spPr>
          <a:xfrm>
            <a:off x="7817327" y="173522"/>
            <a:ext cx="1173436" cy="407523"/>
          </a:xfrm>
          <a:prstGeom prst="rect">
            <a:avLst/>
          </a:prstGeom>
        </p:spPr>
      </p:pic>
    </p:spTree>
    <p:extLst>
      <p:ext uri="{BB962C8B-B14F-4D97-AF65-F5344CB8AC3E}">
        <p14:creationId xmlns:p14="http://schemas.microsoft.com/office/powerpoint/2010/main" val="157258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ature Definition Template">
    <p:spTree>
      <p:nvGrpSpPr>
        <p:cNvPr id="1" name=""/>
        <p:cNvGrpSpPr/>
        <p:nvPr/>
      </p:nvGrpSpPr>
      <p:grpSpPr>
        <a:xfrm>
          <a:off x="0" y="0"/>
          <a:ext cx="0" cy="0"/>
          <a:chOff x="0" y="0"/>
          <a:chExt cx="0" cy="0"/>
        </a:xfrm>
      </p:grpSpPr>
      <p:sp>
        <p:nvSpPr>
          <p:cNvPr id="11" name="Text Placeholder"/>
          <p:cNvSpPr>
            <a:spLocks noGrp="1"/>
          </p:cNvSpPr>
          <p:nvPr>
            <p:ph idx="1"/>
          </p:nvPr>
        </p:nvSpPr>
        <p:spPr>
          <a:xfrm>
            <a:off x="159093" y="1054752"/>
            <a:ext cx="8716201" cy="395175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aphicFrame>
        <p:nvGraphicFramePr>
          <p:cNvPr id="2" name="Table 2">
            <a:extLst>
              <a:ext uri="{FF2B5EF4-FFF2-40B4-BE49-F238E27FC236}">
                <a16:creationId xmlns:a16="http://schemas.microsoft.com/office/drawing/2014/main" id="{2F3AB32D-8EC0-AEEB-3139-B56144E17864}"/>
              </a:ext>
            </a:extLst>
          </p:cNvPr>
          <p:cNvGraphicFramePr>
            <a:graphicFrameLocks noGrp="1"/>
          </p:cNvGraphicFramePr>
          <p:nvPr userDrawn="1">
            <p:extLst>
              <p:ext uri="{D42A27DB-BD31-4B8C-83A1-F6EECF244321}">
                <p14:modId xmlns:p14="http://schemas.microsoft.com/office/powerpoint/2010/main" val="1915940985"/>
              </p:ext>
            </p:extLst>
          </p:nvPr>
        </p:nvGraphicFramePr>
        <p:xfrm>
          <a:off x="4689264" y="4550185"/>
          <a:ext cx="4292444" cy="456317"/>
        </p:xfrm>
        <a:graphic>
          <a:graphicData uri="http://schemas.openxmlformats.org/drawingml/2006/table">
            <a:tbl>
              <a:tblPr firstCol="1" bandRow="1">
                <a:tableStyleId>{5C22544A-7EE6-4342-B048-85BDC9FD1C3A}</a:tableStyleId>
              </a:tblPr>
              <a:tblGrid>
                <a:gridCol w="708509">
                  <a:extLst>
                    <a:ext uri="{9D8B030D-6E8A-4147-A177-3AD203B41FA5}">
                      <a16:colId xmlns:a16="http://schemas.microsoft.com/office/drawing/2014/main" val="2949310373"/>
                    </a:ext>
                  </a:extLst>
                </a:gridCol>
                <a:gridCol w="3583935">
                  <a:extLst>
                    <a:ext uri="{9D8B030D-6E8A-4147-A177-3AD203B41FA5}">
                      <a16:colId xmlns:a16="http://schemas.microsoft.com/office/drawing/2014/main" val="3580488937"/>
                    </a:ext>
                  </a:extLst>
                </a:gridCol>
              </a:tblGrid>
              <a:tr h="0">
                <a:tc>
                  <a:txBody>
                    <a:bodyPr/>
                    <a:lstStyle/>
                    <a:p>
                      <a:pPr algn="ctr"/>
                      <a:r>
                        <a:rPr lang="en-GB" sz="700" dirty="0"/>
                        <a:t>Product Owner</a:t>
                      </a:r>
                    </a:p>
                  </a:txBody>
                  <a:tcPr marL="18000" marR="18000" marT="18000" marB="18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r>
                        <a:rPr lang="en-GB" sz="900" dirty="0"/>
                        <a:t> </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200390"/>
                  </a:ext>
                </a:extLst>
              </a:tr>
              <a:tr h="283157">
                <a:tc>
                  <a:txBody>
                    <a:bodyPr/>
                    <a:lstStyle/>
                    <a:p>
                      <a:pPr algn="ctr"/>
                      <a:r>
                        <a:rPr lang="en-GB" sz="700" dirty="0"/>
                        <a:t>Relevant HLTs</a:t>
                      </a:r>
                    </a:p>
                  </a:txBody>
                  <a:tcPr marL="18000" marR="18000" marT="18000" marB="18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endParaRPr lang="en-GB" sz="900" dirty="0"/>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2436440"/>
                  </a:ext>
                </a:extLst>
              </a:tr>
            </a:tbl>
          </a:graphicData>
        </a:graphic>
      </p:graphicFrame>
      <p:sp>
        <p:nvSpPr>
          <p:cNvPr id="8" name="Text Placeholder 13">
            <a:extLst>
              <a:ext uri="{FF2B5EF4-FFF2-40B4-BE49-F238E27FC236}">
                <a16:creationId xmlns:a16="http://schemas.microsoft.com/office/drawing/2014/main" id="{671D8A9D-FC99-39A6-D474-73DE10D1A3AC}"/>
              </a:ext>
            </a:extLst>
          </p:cNvPr>
          <p:cNvSpPr>
            <a:spLocks noGrp="1"/>
          </p:cNvSpPr>
          <p:nvPr>
            <p:ph type="body" sz="quarter" idx="14" hasCustomPrompt="1"/>
          </p:nvPr>
        </p:nvSpPr>
        <p:spPr>
          <a:xfrm>
            <a:off x="5347825" y="4564311"/>
            <a:ext cx="3633883" cy="148824"/>
          </a:xfrm>
        </p:spPr>
        <p:txBody>
          <a:bodyPr anchor="ctr"/>
          <a:lstStyle>
            <a:lvl1pPr>
              <a:defRPr sz="700" b="1"/>
            </a:lvl1pPr>
          </a:lstStyle>
          <a:p>
            <a:pPr lvl="0"/>
            <a:r>
              <a:rPr lang="en-GB" dirty="0"/>
              <a:t>Name here</a:t>
            </a:r>
            <a:endParaRPr lang="en-US" dirty="0"/>
          </a:p>
        </p:txBody>
      </p:sp>
      <p:sp>
        <p:nvSpPr>
          <p:cNvPr id="9" name="Text Placeholder 13">
            <a:extLst>
              <a:ext uri="{FF2B5EF4-FFF2-40B4-BE49-F238E27FC236}">
                <a16:creationId xmlns:a16="http://schemas.microsoft.com/office/drawing/2014/main" id="{EC39EC09-90EC-41FE-C3F5-47537754FDF3}"/>
              </a:ext>
            </a:extLst>
          </p:cNvPr>
          <p:cNvSpPr>
            <a:spLocks noGrp="1"/>
          </p:cNvSpPr>
          <p:nvPr>
            <p:ph type="body" sz="quarter" idx="15" hasCustomPrompt="1"/>
          </p:nvPr>
        </p:nvSpPr>
        <p:spPr>
          <a:xfrm>
            <a:off x="5356969" y="4712460"/>
            <a:ext cx="3624739" cy="303186"/>
          </a:xfrm>
        </p:spPr>
        <p:txBody>
          <a:bodyPr anchor="ctr"/>
          <a:lstStyle>
            <a:lvl1pPr>
              <a:lnSpc>
                <a:spcPct val="90000"/>
              </a:lnSpc>
              <a:spcAft>
                <a:spcPts val="0"/>
              </a:spcAft>
              <a:defRPr sz="700" b="1"/>
            </a:lvl1pPr>
          </a:lstStyle>
          <a:p>
            <a:pPr lvl="0"/>
            <a:r>
              <a:rPr lang="en-GB" dirty="0"/>
              <a:t>HLTs here</a:t>
            </a:r>
            <a:endParaRPr lang="en-US" dirty="0"/>
          </a:p>
        </p:txBody>
      </p:sp>
      <p:sp>
        <p:nvSpPr>
          <p:cNvPr id="5" name="Title">
            <a:extLst>
              <a:ext uri="{FF2B5EF4-FFF2-40B4-BE49-F238E27FC236}">
                <a16:creationId xmlns:a16="http://schemas.microsoft.com/office/drawing/2014/main" id="{3B8AB13F-6A99-9D50-1FFF-CACD7E509EB3}"/>
              </a:ext>
            </a:extLst>
          </p:cNvPr>
          <p:cNvSpPr>
            <a:spLocks noGrp="1"/>
          </p:cNvSpPr>
          <p:nvPr>
            <p:ph type="title" hasCustomPrompt="1"/>
          </p:nvPr>
        </p:nvSpPr>
        <p:spPr>
          <a:xfrm>
            <a:off x="153237" y="45156"/>
            <a:ext cx="7501443" cy="1009596"/>
          </a:xfrm>
        </p:spPr>
        <p:txBody>
          <a:bodyPr>
            <a:normAutofit/>
          </a:bodyPr>
          <a:lstStyle>
            <a:lvl1pPr>
              <a:lnSpc>
                <a:spcPct val="80000"/>
              </a:lnSpc>
              <a:defRPr sz="3200" cap="all" baseline="0">
                <a:solidFill>
                  <a:schemeClr val="tx1"/>
                </a:solidFill>
              </a:defRPr>
            </a:lvl1pPr>
          </a:lstStyle>
          <a:p>
            <a:r>
              <a:rPr lang="en-US" dirty="0"/>
              <a:t>Click to add title</a:t>
            </a:r>
          </a:p>
        </p:txBody>
      </p:sp>
      <p:sp>
        <p:nvSpPr>
          <p:cNvPr id="10" name="Rectangle 9">
            <a:extLst>
              <a:ext uri="{FF2B5EF4-FFF2-40B4-BE49-F238E27FC236}">
                <a16:creationId xmlns:a16="http://schemas.microsoft.com/office/drawing/2014/main" id="{3C51A65C-D237-4BF8-B142-2E7839A81F42}"/>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E332A3C-8AFC-5EB5-F1BA-02B4F0FB18ED}"/>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tx2"/>
                </a:solidFill>
                <a:latin typeface="+mn-lt"/>
              </a:rPr>
              <a:t>Confidential</a:t>
            </a:r>
            <a:endParaRPr lang="en-US" sz="700" i="1" dirty="0">
              <a:solidFill>
                <a:schemeClr val="tx2"/>
              </a:solidFill>
              <a:latin typeface="+mn-lt"/>
            </a:endParaRPr>
          </a:p>
        </p:txBody>
      </p:sp>
      <p:pic>
        <p:nvPicPr>
          <p:cNvPr id="13" name="Picture 12" descr="A yellow text on a black background&#10;&#10;Description automatically generated">
            <a:extLst>
              <a:ext uri="{FF2B5EF4-FFF2-40B4-BE49-F238E27FC236}">
                <a16:creationId xmlns:a16="http://schemas.microsoft.com/office/drawing/2014/main" id="{C1DC792E-6CA9-A8E1-3DC5-D1B774885AE0}"/>
              </a:ext>
            </a:extLst>
          </p:cNvPr>
          <p:cNvPicPr>
            <a:picLocks noChangeAspect="1"/>
          </p:cNvPicPr>
          <p:nvPr userDrawn="1"/>
        </p:nvPicPr>
        <p:blipFill>
          <a:blip r:embed="rId2"/>
          <a:stretch>
            <a:fillRect/>
          </a:stretch>
        </p:blipFill>
        <p:spPr>
          <a:xfrm>
            <a:off x="7817327" y="173522"/>
            <a:ext cx="1173436" cy="407523"/>
          </a:xfrm>
          <a:prstGeom prst="rect">
            <a:avLst/>
          </a:prstGeom>
        </p:spPr>
      </p:pic>
    </p:spTree>
    <p:extLst>
      <p:ext uri="{BB962C8B-B14F-4D97-AF65-F5344CB8AC3E}">
        <p14:creationId xmlns:p14="http://schemas.microsoft.com/office/powerpoint/2010/main" val="68987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15:guide id="1" orient="horz" pos="64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pact layout ORAN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9144000" cy="5152701"/>
          </a:xfrm>
          <a:prstGeom prst="rect">
            <a:avLst/>
          </a:prstGeom>
        </p:spPr>
      </p:pic>
      <p:sp>
        <p:nvSpPr>
          <p:cNvPr id="10" name="Text Placeholder 9">
            <a:extLst>
              <a:ext uri="{FF2B5EF4-FFF2-40B4-BE49-F238E27FC236}">
                <a16:creationId xmlns:a16="http://schemas.microsoft.com/office/drawing/2014/main" id="{63306D9D-FEA1-E5A0-0E9F-C11B8B6BC90D}"/>
              </a:ext>
            </a:extLst>
          </p:cNvPr>
          <p:cNvSpPr>
            <a:spLocks noGrp="1"/>
          </p:cNvSpPr>
          <p:nvPr>
            <p:ph type="body" sz="quarter" idx="10" hasCustomPrompt="1"/>
          </p:nvPr>
        </p:nvSpPr>
        <p:spPr>
          <a:xfrm>
            <a:off x="171333" y="193675"/>
            <a:ext cx="8801334" cy="4756150"/>
          </a:xfrm>
        </p:spPr>
        <p:txBody>
          <a:bodyPr anchor="ctr"/>
          <a:lstStyle>
            <a:lvl1pPr>
              <a:lnSpc>
                <a:spcPct val="90000"/>
              </a:lnSpc>
              <a:defRPr sz="4000">
                <a:solidFill>
                  <a:schemeClr val="bg1"/>
                </a:solidFill>
                <a:latin typeface="+mn-lt"/>
              </a:defRPr>
            </a:lvl1pPr>
          </a:lstStyle>
          <a:p>
            <a:pPr lvl="0"/>
            <a:r>
              <a:rPr lang="en-GB"/>
              <a:t>When using this layout, please try to keep your wording to a minimum, and make each word count. This slide design is meant to be more impactful and engaging.</a:t>
            </a:r>
          </a:p>
        </p:txBody>
      </p:sp>
      <p:sp>
        <p:nvSpPr>
          <p:cNvPr id="2" name="Rectangle 1">
            <a:extLst>
              <a:ext uri="{FF2B5EF4-FFF2-40B4-BE49-F238E27FC236}">
                <a16:creationId xmlns:a16="http://schemas.microsoft.com/office/drawing/2014/main" id="{5DADE68A-77F9-B33A-26DD-BB7435E84658}"/>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1DB9DB-6A0C-D834-E4E1-7F76127DEB1F}"/>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7" name="Picture 6">
            <a:extLst>
              <a:ext uri="{FF2B5EF4-FFF2-40B4-BE49-F238E27FC236}">
                <a16:creationId xmlns:a16="http://schemas.microsoft.com/office/drawing/2014/main" id="{9E21D18F-8F2B-13B1-013E-29DA6463C86F}"/>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89727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pact layout BURGUNDY">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3999" cy="5152701"/>
          </a:xfrm>
          <a:prstGeom prst="rect">
            <a:avLst/>
          </a:prstGeom>
        </p:spPr>
      </p:pic>
      <p:sp>
        <p:nvSpPr>
          <p:cNvPr id="2" name="Text Placeholder 9">
            <a:extLst>
              <a:ext uri="{FF2B5EF4-FFF2-40B4-BE49-F238E27FC236}">
                <a16:creationId xmlns:a16="http://schemas.microsoft.com/office/drawing/2014/main" id="{4025C00B-695F-17B3-B54E-C5D8239BFEBE}"/>
              </a:ext>
            </a:extLst>
          </p:cNvPr>
          <p:cNvSpPr>
            <a:spLocks noGrp="1"/>
          </p:cNvSpPr>
          <p:nvPr>
            <p:ph type="body" sz="quarter" idx="10" hasCustomPrompt="1"/>
          </p:nvPr>
        </p:nvSpPr>
        <p:spPr>
          <a:xfrm>
            <a:off x="171333" y="193675"/>
            <a:ext cx="8801334" cy="4756150"/>
          </a:xfrm>
        </p:spPr>
        <p:txBody>
          <a:bodyPr anchor="ctr"/>
          <a:lstStyle>
            <a:lvl1pPr>
              <a:lnSpc>
                <a:spcPct val="90000"/>
              </a:lnSpc>
              <a:defRPr sz="4000">
                <a:solidFill>
                  <a:schemeClr val="bg1"/>
                </a:solidFill>
                <a:latin typeface="+mn-lt"/>
              </a:defRPr>
            </a:lvl1pPr>
          </a:lstStyle>
          <a:p>
            <a:pPr lvl="0"/>
            <a:r>
              <a:rPr lang="en-GB"/>
              <a:t>When using this layout, please try to keep your wording to a minimum, and make each word count. This slide design is meant to be more impactful and engaging.</a:t>
            </a:r>
          </a:p>
        </p:txBody>
      </p:sp>
      <p:sp>
        <p:nvSpPr>
          <p:cNvPr id="10" name="Rectangle 9">
            <a:extLst>
              <a:ext uri="{FF2B5EF4-FFF2-40B4-BE49-F238E27FC236}">
                <a16:creationId xmlns:a16="http://schemas.microsoft.com/office/drawing/2014/main" id="{5B19BA1B-E5E8-810B-3A4E-6CF7D7F500A1}"/>
              </a:ext>
            </a:extLst>
          </p:cNvPr>
          <p:cNvSpPr/>
          <p:nvPr userDrawn="1"/>
        </p:nvSpPr>
        <p:spPr>
          <a:xfrm flipV="1">
            <a:off x="8287478" y="866638"/>
            <a:ext cx="108000" cy="32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2D178D-54D0-6BA7-46A8-97BF767CE228}"/>
              </a:ext>
            </a:extLst>
          </p:cNvPr>
          <p:cNvSpPr txBox="1"/>
          <p:nvPr userDrawn="1"/>
        </p:nvSpPr>
        <p:spPr>
          <a:xfrm>
            <a:off x="8192136" y="649764"/>
            <a:ext cx="798217" cy="244682"/>
          </a:xfrm>
          <a:prstGeom prst="rect">
            <a:avLst/>
          </a:prstGeom>
          <a:noFill/>
        </p:spPr>
        <p:txBody>
          <a:bodyPr wrap="square" rtlCol="0">
            <a:spAutoFit/>
          </a:bodyPr>
          <a:lstStyle/>
          <a:p>
            <a:pPr>
              <a:lnSpc>
                <a:spcPct val="90000"/>
              </a:lnSpc>
            </a:pPr>
            <a:r>
              <a:rPr lang="en-US" sz="600">
                <a:solidFill>
                  <a:schemeClr val="tx2"/>
                </a:solidFill>
                <a:latin typeface="+mj-lt"/>
              </a:rPr>
              <a:t>SLIDE </a:t>
            </a:r>
            <a:fld id="{4CA4D188-E467-F546-9005-9B34B2B236AC}" type="slidenum">
              <a:rPr lang="en-US" sz="600" smtClean="0">
                <a:solidFill>
                  <a:schemeClr val="tx2"/>
                </a:solidFill>
                <a:latin typeface="+mj-lt"/>
              </a:rPr>
              <a:pPr>
                <a:lnSpc>
                  <a:spcPct val="90000"/>
                </a:lnSpc>
              </a:pPr>
              <a:t>‹#›</a:t>
            </a:fld>
            <a:endParaRPr lang="en-US" sz="600">
              <a:solidFill>
                <a:schemeClr val="tx2"/>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12" name="Picture 11">
            <a:extLst>
              <a:ext uri="{FF2B5EF4-FFF2-40B4-BE49-F238E27FC236}">
                <a16:creationId xmlns:a16="http://schemas.microsoft.com/office/drawing/2014/main" id="{8E386D3B-C1D4-C7A7-65D7-2600D0431C12}"/>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30515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pact layout GREEN">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9143999" cy="5152701"/>
          </a:xfrm>
          <a:prstGeom prst="rect">
            <a:avLst/>
          </a:prstGeom>
        </p:spPr>
      </p:pic>
      <p:sp>
        <p:nvSpPr>
          <p:cNvPr id="2" name="Text Placeholder 9">
            <a:extLst>
              <a:ext uri="{FF2B5EF4-FFF2-40B4-BE49-F238E27FC236}">
                <a16:creationId xmlns:a16="http://schemas.microsoft.com/office/drawing/2014/main" id="{B3A86F7D-7BF6-E92A-0E46-78AC04912B0F}"/>
              </a:ext>
            </a:extLst>
          </p:cNvPr>
          <p:cNvSpPr>
            <a:spLocks noGrp="1"/>
          </p:cNvSpPr>
          <p:nvPr>
            <p:ph type="body" sz="quarter" idx="10" hasCustomPrompt="1"/>
          </p:nvPr>
        </p:nvSpPr>
        <p:spPr>
          <a:xfrm>
            <a:off x="171333" y="193675"/>
            <a:ext cx="8801334" cy="4756150"/>
          </a:xfrm>
        </p:spPr>
        <p:txBody>
          <a:bodyPr anchor="ctr"/>
          <a:lstStyle>
            <a:lvl1pPr>
              <a:lnSpc>
                <a:spcPct val="90000"/>
              </a:lnSpc>
              <a:defRPr sz="4000">
                <a:solidFill>
                  <a:schemeClr val="bg1"/>
                </a:solidFill>
                <a:latin typeface="+mn-lt"/>
              </a:defRPr>
            </a:lvl1pPr>
          </a:lstStyle>
          <a:p>
            <a:pPr lvl="0"/>
            <a:r>
              <a:rPr lang="en-GB"/>
              <a:t>When using this layout, please try to keep your wording to a minimum, and make each word count. This slide design is meant to be more impactful and engaging.</a:t>
            </a:r>
          </a:p>
        </p:txBody>
      </p:sp>
      <p:sp>
        <p:nvSpPr>
          <p:cNvPr id="4" name="Rectangle 3">
            <a:extLst>
              <a:ext uri="{FF2B5EF4-FFF2-40B4-BE49-F238E27FC236}">
                <a16:creationId xmlns:a16="http://schemas.microsoft.com/office/drawing/2014/main" id="{B92A9562-95B0-DB4D-B64B-99657914BAA2}"/>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DBF499-A2E1-D236-4B9A-071FC2754E6C}"/>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3ED0F7F3-1F93-4556-3311-8E3278CED24D}"/>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58073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pact layout LILAC">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9143999" cy="5152700"/>
          </a:xfrm>
          <a:prstGeom prst="rect">
            <a:avLst/>
          </a:prstGeom>
        </p:spPr>
      </p:pic>
      <p:sp>
        <p:nvSpPr>
          <p:cNvPr id="2" name="Text Placeholder 9">
            <a:extLst>
              <a:ext uri="{FF2B5EF4-FFF2-40B4-BE49-F238E27FC236}">
                <a16:creationId xmlns:a16="http://schemas.microsoft.com/office/drawing/2014/main" id="{3644D1FC-BE9D-23B9-A306-8F837D9852E2}"/>
              </a:ext>
            </a:extLst>
          </p:cNvPr>
          <p:cNvSpPr>
            <a:spLocks noGrp="1"/>
          </p:cNvSpPr>
          <p:nvPr>
            <p:ph type="body" sz="quarter" idx="10" hasCustomPrompt="1"/>
          </p:nvPr>
        </p:nvSpPr>
        <p:spPr>
          <a:xfrm>
            <a:off x="171333" y="193675"/>
            <a:ext cx="8801334" cy="4756150"/>
          </a:xfrm>
        </p:spPr>
        <p:txBody>
          <a:bodyPr anchor="ctr"/>
          <a:lstStyle>
            <a:lvl1pPr>
              <a:lnSpc>
                <a:spcPct val="90000"/>
              </a:lnSpc>
              <a:defRPr sz="4000">
                <a:solidFill>
                  <a:schemeClr val="bg1"/>
                </a:solidFill>
                <a:latin typeface="+mn-lt"/>
              </a:defRPr>
            </a:lvl1pPr>
          </a:lstStyle>
          <a:p>
            <a:pPr lvl="0"/>
            <a:r>
              <a:rPr lang="en-GB"/>
              <a:t>When using this layout, please try to keep your wording to a minimum, and make each word count. This slide design is meant to be more impactful and engaging.</a:t>
            </a:r>
          </a:p>
        </p:txBody>
      </p:sp>
      <p:sp>
        <p:nvSpPr>
          <p:cNvPr id="4" name="Rectangle 3">
            <a:extLst>
              <a:ext uri="{FF2B5EF4-FFF2-40B4-BE49-F238E27FC236}">
                <a16:creationId xmlns:a16="http://schemas.microsoft.com/office/drawing/2014/main" id="{658A3666-9B20-847E-FD01-32F947F4D2CD}"/>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67B9BB-8FEE-6550-0783-218D2974BB7F}"/>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E9031964-AE23-2DCD-5452-68220307B034}"/>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199256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pact layout LILAC">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9143999" cy="5152700"/>
          </a:xfrm>
          <a:prstGeom prst="rect">
            <a:avLst/>
          </a:prstGeom>
        </p:spPr>
      </p:pic>
    </p:spTree>
    <p:extLst>
      <p:ext uri="{BB962C8B-B14F-4D97-AF65-F5344CB8AC3E}">
        <p14:creationId xmlns:p14="http://schemas.microsoft.com/office/powerpoint/2010/main" val="303944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pact layout DARK BLU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7" cy="5152700"/>
          </a:xfrm>
          <a:prstGeom prst="rect">
            <a:avLst/>
          </a:prstGeom>
        </p:spPr>
      </p:pic>
    </p:spTree>
    <p:extLst>
      <p:ext uri="{BB962C8B-B14F-4D97-AF65-F5344CB8AC3E}">
        <p14:creationId xmlns:p14="http://schemas.microsoft.com/office/powerpoint/2010/main" val="205095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pact layout TEAL">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flipV="1">
            <a:off x="1" y="-1"/>
            <a:ext cx="9143996" cy="5152699"/>
          </a:xfrm>
          <a:prstGeom prst="rect">
            <a:avLst/>
          </a:prstGeom>
        </p:spPr>
      </p:pic>
    </p:spTree>
    <p:extLst>
      <p:ext uri="{BB962C8B-B14F-4D97-AF65-F5344CB8AC3E}">
        <p14:creationId xmlns:p14="http://schemas.microsoft.com/office/powerpoint/2010/main" val="34848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pact layout DARK BLU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7" cy="5152700"/>
          </a:xfrm>
          <a:prstGeom prst="rect">
            <a:avLst/>
          </a:prstGeom>
        </p:spPr>
      </p:pic>
      <p:grpSp>
        <p:nvGrpSpPr>
          <p:cNvPr id="2" name="Group 1">
            <a:extLst>
              <a:ext uri="{FF2B5EF4-FFF2-40B4-BE49-F238E27FC236}">
                <a16:creationId xmlns:a16="http://schemas.microsoft.com/office/drawing/2014/main" id="{3F8241FD-968D-9A89-80BF-3AE5D57C4138}"/>
              </a:ext>
            </a:extLst>
          </p:cNvPr>
          <p:cNvGrpSpPr/>
          <p:nvPr userDrawn="1"/>
        </p:nvGrpSpPr>
        <p:grpSpPr>
          <a:xfrm>
            <a:off x="117958" y="44822"/>
            <a:ext cx="8908083" cy="5053856"/>
            <a:chOff x="114933" y="19525"/>
            <a:chExt cx="8908083" cy="5053856"/>
          </a:xfrm>
        </p:grpSpPr>
        <p:sp>
          <p:nvSpPr>
            <p:cNvPr id="3" name="Rectangle: Diagonal Corners Rounded 2">
              <a:extLst>
                <a:ext uri="{FF2B5EF4-FFF2-40B4-BE49-F238E27FC236}">
                  <a16:creationId xmlns:a16="http://schemas.microsoft.com/office/drawing/2014/main" id="{4753CACD-20A7-6238-E81F-DA18D79C0575}"/>
                </a:ext>
              </a:extLst>
            </p:cNvPr>
            <p:cNvSpPr/>
            <p:nvPr/>
          </p:nvSpPr>
          <p:spPr>
            <a:xfrm rot="16200000">
              <a:off x="1099378" y="-889941"/>
              <a:ext cx="2549491" cy="4506273"/>
            </a:xfrm>
            <a:prstGeom prst="round2DiagRect">
              <a:avLst>
                <a:gd name="adj1" fmla="val 45810"/>
                <a:gd name="adj2" fmla="val 0"/>
              </a:avLst>
            </a:prstGeom>
            <a:gradFill flip="none" rotWithShape="1">
              <a:gsLst>
                <a:gs pos="0">
                  <a:schemeClr val="bg1">
                    <a:shade val="30000"/>
                    <a:satMod val="115000"/>
                    <a:alpha val="0"/>
                  </a:schemeClr>
                </a:gs>
                <a:gs pos="50000">
                  <a:schemeClr val="bg1">
                    <a:shade val="67500"/>
                    <a:satMod val="115000"/>
                    <a:alpha val="37000"/>
                  </a:schemeClr>
                </a:gs>
                <a:gs pos="100000">
                  <a:schemeClr val="bg1">
                    <a:shade val="100000"/>
                    <a:satMod val="115000"/>
                    <a:alpha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Diagonal Corners Rounded 3">
              <a:extLst>
                <a:ext uri="{FF2B5EF4-FFF2-40B4-BE49-F238E27FC236}">
                  <a16:creationId xmlns:a16="http://schemas.microsoft.com/office/drawing/2014/main" id="{E320D117-908C-1A99-021C-3015644C44D0}"/>
                </a:ext>
              </a:extLst>
            </p:cNvPr>
            <p:cNvSpPr/>
            <p:nvPr/>
          </p:nvSpPr>
          <p:spPr>
            <a:xfrm rot="10800000">
              <a:off x="114933" y="2722066"/>
              <a:ext cx="4506275" cy="2347694"/>
            </a:xfrm>
            <a:prstGeom prst="round2DiagRect">
              <a:avLst>
                <a:gd name="adj1" fmla="val 45810"/>
                <a:gd name="adj2" fmla="val 0"/>
              </a:avLst>
            </a:prstGeom>
            <a:gradFill flip="none" rotWithShape="1">
              <a:gsLst>
                <a:gs pos="0">
                  <a:schemeClr val="bg1">
                    <a:shade val="30000"/>
                    <a:satMod val="115000"/>
                    <a:alpha val="0"/>
                  </a:schemeClr>
                </a:gs>
                <a:gs pos="50000">
                  <a:schemeClr val="bg1">
                    <a:shade val="67500"/>
                    <a:satMod val="115000"/>
                    <a:alpha val="37000"/>
                  </a:schemeClr>
                </a:gs>
                <a:gs pos="100000">
                  <a:schemeClr val="bg1">
                    <a:shade val="100000"/>
                    <a:satMod val="115000"/>
                    <a:alpha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Diagonal Corners Rounded 4">
              <a:extLst>
                <a:ext uri="{FF2B5EF4-FFF2-40B4-BE49-F238E27FC236}">
                  <a16:creationId xmlns:a16="http://schemas.microsoft.com/office/drawing/2014/main" id="{959526B5-706C-541C-2095-1EC45B1B881A}"/>
                </a:ext>
              </a:extLst>
            </p:cNvPr>
            <p:cNvSpPr/>
            <p:nvPr/>
          </p:nvSpPr>
          <p:spPr>
            <a:xfrm>
              <a:off x="4719524" y="19525"/>
              <a:ext cx="4303492" cy="2618418"/>
            </a:xfrm>
            <a:prstGeom prst="round2DiagRect">
              <a:avLst>
                <a:gd name="adj1" fmla="val 45810"/>
                <a:gd name="adj2" fmla="val 0"/>
              </a:avLst>
            </a:prstGeom>
            <a:gradFill flip="none" rotWithShape="1">
              <a:gsLst>
                <a:gs pos="0">
                  <a:schemeClr val="bg1">
                    <a:shade val="30000"/>
                    <a:satMod val="115000"/>
                    <a:alpha val="0"/>
                  </a:schemeClr>
                </a:gs>
                <a:gs pos="50000">
                  <a:schemeClr val="bg1">
                    <a:shade val="67500"/>
                    <a:satMod val="115000"/>
                    <a:alpha val="37000"/>
                  </a:schemeClr>
                </a:gs>
                <a:gs pos="100000">
                  <a:schemeClr val="bg1">
                    <a:shade val="100000"/>
                    <a:satMod val="115000"/>
                    <a:alpha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Diagonal Corners Rounded 5">
              <a:extLst>
                <a:ext uri="{FF2B5EF4-FFF2-40B4-BE49-F238E27FC236}">
                  <a16:creationId xmlns:a16="http://schemas.microsoft.com/office/drawing/2014/main" id="{D1463110-673D-3184-3D1A-55C2D783C355}"/>
                </a:ext>
              </a:extLst>
            </p:cNvPr>
            <p:cNvSpPr/>
            <p:nvPr/>
          </p:nvSpPr>
          <p:spPr>
            <a:xfrm rot="5400000">
              <a:off x="5696735" y="1747100"/>
              <a:ext cx="2351314" cy="4301247"/>
            </a:xfrm>
            <a:prstGeom prst="round2DiagRect">
              <a:avLst>
                <a:gd name="adj1" fmla="val 45810"/>
                <a:gd name="adj2" fmla="val 0"/>
              </a:avLst>
            </a:prstGeom>
            <a:gradFill flip="none" rotWithShape="1">
              <a:gsLst>
                <a:gs pos="0">
                  <a:schemeClr val="bg1">
                    <a:shade val="30000"/>
                    <a:satMod val="115000"/>
                    <a:alpha val="0"/>
                  </a:schemeClr>
                </a:gs>
                <a:gs pos="50000">
                  <a:schemeClr val="bg1">
                    <a:shade val="67500"/>
                    <a:satMod val="115000"/>
                    <a:alpha val="37000"/>
                  </a:schemeClr>
                </a:gs>
                <a:gs pos="100000">
                  <a:schemeClr val="bg1">
                    <a:shade val="100000"/>
                    <a:satMod val="115000"/>
                    <a:alpha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1347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pact layout DARK BLU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7" cy="5152700"/>
          </a:xfrm>
          <a:prstGeom prst="rect">
            <a:avLst/>
          </a:prstGeom>
        </p:spPr>
      </p:pic>
    </p:spTree>
    <p:extLst>
      <p:ext uri="{BB962C8B-B14F-4D97-AF65-F5344CB8AC3E}">
        <p14:creationId xmlns:p14="http://schemas.microsoft.com/office/powerpoint/2010/main" val="151944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MASTER">
    <p:spTree>
      <p:nvGrpSpPr>
        <p:cNvPr id="1" name=""/>
        <p:cNvGrpSpPr/>
        <p:nvPr/>
      </p:nvGrpSpPr>
      <p:grpSpPr>
        <a:xfrm>
          <a:off x="0" y="0"/>
          <a:ext cx="0" cy="0"/>
          <a:chOff x="0" y="0"/>
          <a:chExt cx="0" cy="0"/>
        </a:xfrm>
      </p:grpSpPr>
      <p:pic>
        <p:nvPicPr>
          <p:cNvPr id="6" name="Picture 5" descr="A colorful background with squares&#10;&#10;Description automatically generated with medium confidence">
            <a:extLst>
              <a:ext uri="{FF2B5EF4-FFF2-40B4-BE49-F238E27FC236}">
                <a16:creationId xmlns:a16="http://schemas.microsoft.com/office/drawing/2014/main" id="{FE12A1AF-0A6E-455C-8E24-FD4AFECE9BE5}"/>
              </a:ext>
            </a:extLst>
          </p:cNvPr>
          <p:cNvPicPr>
            <a:picLocks noChangeAspect="1"/>
          </p:cNvPicPr>
          <p:nvPr userDrawn="1"/>
        </p:nvPicPr>
        <p:blipFill rotWithShape="1">
          <a:blip r:embed="rId2"/>
          <a:srcRect t="15818" b="63823"/>
          <a:stretch/>
        </p:blipFill>
        <p:spPr>
          <a:xfrm>
            <a:off x="0" y="1"/>
            <a:ext cx="9144000" cy="1048992"/>
          </a:xfrm>
          <a:prstGeom prst="rect">
            <a:avLst/>
          </a:prstGeom>
        </p:spPr>
      </p:pic>
      <p:sp>
        <p:nvSpPr>
          <p:cNvPr id="11" name="Text Placeholder"/>
          <p:cNvSpPr>
            <a:spLocks noGrp="1"/>
          </p:cNvSpPr>
          <p:nvPr>
            <p:ph idx="1"/>
          </p:nvPr>
        </p:nvSpPr>
        <p:spPr>
          <a:xfrm>
            <a:off x="139638" y="1168419"/>
            <a:ext cx="8833029" cy="379126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a:extLst>
              <a:ext uri="{FF2B5EF4-FFF2-40B4-BE49-F238E27FC236}">
                <a16:creationId xmlns:a16="http://schemas.microsoft.com/office/drawing/2014/main" id="{822EE705-51AD-816C-9D3F-41A11D84A51B}"/>
              </a:ext>
            </a:extLst>
          </p:cNvPr>
          <p:cNvSpPr>
            <a:spLocks noGrp="1"/>
          </p:cNvSpPr>
          <p:nvPr>
            <p:ph type="title" hasCustomPrompt="1"/>
          </p:nvPr>
        </p:nvSpPr>
        <p:spPr>
          <a:xfrm>
            <a:off x="139638" y="-119426"/>
            <a:ext cx="7566228" cy="1168418"/>
          </a:xfrm>
        </p:spPr>
        <p:txBody>
          <a:bodyPr>
            <a:normAutofit/>
          </a:bodyPr>
          <a:lstStyle>
            <a:lvl1pPr>
              <a:lnSpc>
                <a:spcPct val="80000"/>
              </a:lnSpc>
              <a:defRPr sz="3200" cap="all" baseline="0">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760B832F-E7CB-9584-E73C-07FFA9EA16D3}"/>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F521C06-DEB0-85B4-9CB0-7642E9F86C68}"/>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bg1"/>
                </a:solidFill>
                <a:latin typeface="+mn-lt"/>
              </a:rPr>
              <a:t>Confidential</a:t>
            </a:r>
            <a:endParaRPr lang="en-US" sz="700" i="1" dirty="0">
              <a:solidFill>
                <a:schemeClr val="bg1"/>
              </a:solidFill>
              <a:latin typeface="+mn-lt"/>
            </a:endParaRPr>
          </a:p>
        </p:txBody>
      </p:sp>
      <p:pic>
        <p:nvPicPr>
          <p:cNvPr id="13" name="Picture 12">
            <a:extLst>
              <a:ext uri="{FF2B5EF4-FFF2-40B4-BE49-F238E27FC236}">
                <a16:creationId xmlns:a16="http://schemas.microsoft.com/office/drawing/2014/main" id="{7B76BC44-201A-2F5F-FE74-62B87E0676CA}"/>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4851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pact layout TEAL">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6" cy="5152699"/>
          </a:xfrm>
          <a:prstGeom prst="rect">
            <a:avLst/>
          </a:prstGeom>
        </p:spPr>
      </p:pic>
      <p:sp>
        <p:nvSpPr>
          <p:cNvPr id="2" name="Text Placeholder 9">
            <a:extLst>
              <a:ext uri="{FF2B5EF4-FFF2-40B4-BE49-F238E27FC236}">
                <a16:creationId xmlns:a16="http://schemas.microsoft.com/office/drawing/2014/main" id="{FE1FCF23-CCBB-9767-4BDB-A904A6673E16}"/>
              </a:ext>
            </a:extLst>
          </p:cNvPr>
          <p:cNvSpPr>
            <a:spLocks noGrp="1"/>
          </p:cNvSpPr>
          <p:nvPr>
            <p:ph type="body" sz="quarter" idx="10" hasCustomPrompt="1"/>
          </p:nvPr>
        </p:nvSpPr>
        <p:spPr>
          <a:xfrm>
            <a:off x="171333" y="193675"/>
            <a:ext cx="8801334" cy="4756150"/>
          </a:xfrm>
        </p:spPr>
        <p:txBody>
          <a:bodyPr anchor="ctr"/>
          <a:lstStyle>
            <a:lvl1pPr>
              <a:lnSpc>
                <a:spcPct val="90000"/>
              </a:lnSpc>
              <a:defRPr sz="4000">
                <a:solidFill>
                  <a:schemeClr val="bg1"/>
                </a:solidFill>
                <a:latin typeface="+mn-lt"/>
              </a:defRPr>
            </a:lvl1pPr>
          </a:lstStyle>
          <a:p>
            <a:pPr lvl="0"/>
            <a:r>
              <a:rPr lang="en-GB"/>
              <a:t>When using this layout, please try to keep your wording to a minimum, and make each word count. This slide design is meant to be more impactful and engaging.</a:t>
            </a:r>
          </a:p>
        </p:txBody>
      </p:sp>
      <p:sp>
        <p:nvSpPr>
          <p:cNvPr id="4" name="Rectangle 3">
            <a:extLst>
              <a:ext uri="{FF2B5EF4-FFF2-40B4-BE49-F238E27FC236}">
                <a16:creationId xmlns:a16="http://schemas.microsoft.com/office/drawing/2014/main" id="{53E8CE89-602A-1D4C-7D5A-6A997BFA70C0}"/>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A72B2D-FC7A-579E-97FC-33A69DC15DAB}"/>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F7E43845-DCAA-FF78-E859-71EC9804EADF}"/>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170524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pact layout LIGHT BLU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F6D262-4202-66D0-2342-69C8A47A822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1"/>
            <a:ext cx="9143997" cy="5152699"/>
          </a:xfrm>
          <a:prstGeom prst="rect">
            <a:avLst/>
          </a:prstGeom>
        </p:spPr>
      </p:pic>
      <p:sp>
        <p:nvSpPr>
          <p:cNvPr id="2" name="Text Placeholder 9">
            <a:extLst>
              <a:ext uri="{FF2B5EF4-FFF2-40B4-BE49-F238E27FC236}">
                <a16:creationId xmlns:a16="http://schemas.microsoft.com/office/drawing/2014/main" id="{368484FB-FCC3-6100-480B-6CFB0ACD9E54}"/>
              </a:ext>
            </a:extLst>
          </p:cNvPr>
          <p:cNvSpPr>
            <a:spLocks noGrp="1"/>
          </p:cNvSpPr>
          <p:nvPr>
            <p:ph type="body" sz="quarter" idx="10" hasCustomPrompt="1"/>
          </p:nvPr>
        </p:nvSpPr>
        <p:spPr>
          <a:xfrm>
            <a:off x="171333" y="193675"/>
            <a:ext cx="8801334" cy="4756150"/>
          </a:xfrm>
        </p:spPr>
        <p:txBody>
          <a:bodyPr anchor="ctr"/>
          <a:lstStyle>
            <a:lvl1pPr>
              <a:lnSpc>
                <a:spcPct val="90000"/>
              </a:lnSpc>
              <a:defRPr sz="4000">
                <a:solidFill>
                  <a:schemeClr val="tx1"/>
                </a:solidFill>
                <a:latin typeface="+mn-lt"/>
              </a:defRPr>
            </a:lvl1pPr>
          </a:lstStyle>
          <a:p>
            <a:pPr lvl="0"/>
            <a:r>
              <a:rPr lang="en-GB"/>
              <a:t>When using this layout, please try to keep your wording to a minimum, and make each word count. This slide design is meant to be more impactful and engaging.</a:t>
            </a:r>
          </a:p>
        </p:txBody>
      </p:sp>
      <p:sp>
        <p:nvSpPr>
          <p:cNvPr id="4" name="Rectangle 3">
            <a:extLst>
              <a:ext uri="{FF2B5EF4-FFF2-40B4-BE49-F238E27FC236}">
                <a16:creationId xmlns:a16="http://schemas.microsoft.com/office/drawing/2014/main" id="{986A981D-B2EA-E2BD-15F1-9E014CD5629C}"/>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1812EE-D519-E492-567D-61FDDA6C1C6F}"/>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bg1"/>
                </a:solidFill>
                <a:latin typeface="+mn-lt"/>
              </a:rPr>
              <a:t>Confidential</a:t>
            </a:r>
            <a:endParaRPr lang="en-US" sz="700" i="1">
              <a:solidFill>
                <a:schemeClr val="bg1"/>
              </a:solidFill>
              <a:latin typeface="+mn-lt"/>
            </a:endParaRPr>
          </a:p>
        </p:txBody>
      </p:sp>
      <p:pic>
        <p:nvPicPr>
          <p:cNvPr id="8" name="Picture 7">
            <a:extLst>
              <a:ext uri="{FF2B5EF4-FFF2-40B4-BE49-F238E27FC236}">
                <a16:creationId xmlns:a16="http://schemas.microsoft.com/office/drawing/2014/main" id="{31B174DE-9C14-B636-BC62-667E33A7F420}"/>
              </a:ext>
            </a:extLst>
          </p:cNvPr>
          <p:cNvPicPr>
            <a:picLocks noChangeAspect="1"/>
          </p:cNvPicPr>
          <p:nvPr userDrawn="1"/>
        </p:nvPicPr>
        <p:blipFill>
          <a:blip r:embed="rId3"/>
          <a:srcRect/>
          <a:stretch/>
        </p:blipFill>
        <p:spPr>
          <a:xfrm>
            <a:off x="7817327" y="173522"/>
            <a:ext cx="1173435" cy="407523"/>
          </a:xfrm>
          <a:prstGeom prst="rect">
            <a:avLst/>
          </a:prstGeom>
        </p:spPr>
      </p:pic>
    </p:spTree>
    <p:extLst>
      <p:ext uri="{BB962C8B-B14F-4D97-AF65-F5344CB8AC3E}">
        <p14:creationId xmlns:p14="http://schemas.microsoft.com/office/powerpoint/2010/main" val="360616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gal informa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57C894-8BCD-B277-FC8A-890D6D160108}"/>
              </a:ext>
            </a:extLst>
          </p:cNvPr>
          <p:cNvSpPr>
            <a:spLocks noGrp="1"/>
          </p:cNvSpPr>
          <p:nvPr>
            <p:ph type="title" hasCustomPrompt="1"/>
          </p:nvPr>
        </p:nvSpPr>
        <p:spPr>
          <a:xfrm>
            <a:off x="153237" y="45156"/>
            <a:ext cx="7501443" cy="1009596"/>
          </a:xfrm>
        </p:spPr>
        <p:txBody>
          <a:bodyPr>
            <a:normAutofit/>
          </a:bodyPr>
          <a:lstStyle>
            <a:lvl1pPr>
              <a:lnSpc>
                <a:spcPct val="80000"/>
              </a:lnSpc>
              <a:defRPr sz="3200" cap="all" baseline="0">
                <a:solidFill>
                  <a:schemeClr val="tx1"/>
                </a:solidFill>
              </a:defRPr>
            </a:lvl1pPr>
          </a:lstStyle>
          <a:p>
            <a:r>
              <a:rPr lang="en-US" dirty="0"/>
              <a:t>THE SMALL PRINT</a:t>
            </a:r>
          </a:p>
        </p:txBody>
      </p:sp>
      <p:sp>
        <p:nvSpPr>
          <p:cNvPr id="4" name="Rectangle 3">
            <a:extLst>
              <a:ext uri="{FF2B5EF4-FFF2-40B4-BE49-F238E27FC236}">
                <a16:creationId xmlns:a16="http://schemas.microsoft.com/office/drawing/2014/main" id="{CB08CF54-A5BE-C862-A322-12265E2BC0F5}"/>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644074-DCAE-6031-C958-ECAB0EB0A6BA}"/>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tx2"/>
                </a:solidFill>
                <a:latin typeface="+mn-lt"/>
              </a:rPr>
              <a:t>Confidential</a:t>
            </a:r>
            <a:endParaRPr lang="en-US" sz="700" i="1" dirty="0">
              <a:solidFill>
                <a:schemeClr val="tx2"/>
              </a:solidFill>
              <a:latin typeface="+mn-lt"/>
            </a:endParaRPr>
          </a:p>
        </p:txBody>
      </p:sp>
      <p:pic>
        <p:nvPicPr>
          <p:cNvPr id="6" name="Picture 5" descr="A yellow text on a black background&#10;&#10;Description automatically generated">
            <a:extLst>
              <a:ext uri="{FF2B5EF4-FFF2-40B4-BE49-F238E27FC236}">
                <a16:creationId xmlns:a16="http://schemas.microsoft.com/office/drawing/2014/main" id="{97E83DF8-CB5B-5FF0-AE10-E1152DB5599F}"/>
              </a:ext>
            </a:extLst>
          </p:cNvPr>
          <p:cNvPicPr>
            <a:picLocks noChangeAspect="1"/>
          </p:cNvPicPr>
          <p:nvPr userDrawn="1"/>
        </p:nvPicPr>
        <p:blipFill>
          <a:blip r:embed="rId2"/>
          <a:stretch>
            <a:fillRect/>
          </a:stretch>
        </p:blipFill>
        <p:spPr>
          <a:xfrm>
            <a:off x="7817327" y="173522"/>
            <a:ext cx="1173436" cy="407523"/>
          </a:xfrm>
          <a:prstGeom prst="rect">
            <a:avLst/>
          </a:prstGeom>
        </p:spPr>
      </p:pic>
      <p:sp>
        <p:nvSpPr>
          <p:cNvPr id="3" name="Subtitle 1">
            <a:extLst>
              <a:ext uri="{FF2B5EF4-FFF2-40B4-BE49-F238E27FC236}">
                <a16:creationId xmlns:a16="http://schemas.microsoft.com/office/drawing/2014/main" id="{CE2C2FCE-ADD3-5717-C31F-56F1FB1323EF}"/>
              </a:ext>
            </a:extLst>
          </p:cNvPr>
          <p:cNvSpPr>
            <a:spLocks noGrp="1"/>
          </p:cNvSpPr>
          <p:nvPr>
            <p:ph type="subTitle" idx="1"/>
          </p:nvPr>
        </p:nvSpPr>
        <p:spPr>
          <a:xfrm>
            <a:off x="166120" y="1054752"/>
            <a:ext cx="8824643" cy="3911818"/>
          </a:xfrm>
        </p:spPr>
        <p:txBody>
          <a:bodyPr/>
          <a:lstStyle>
            <a:lvl1pPr>
              <a:defRPr sz="1400"/>
            </a:lvl1pPr>
          </a:lstStyle>
          <a:p>
            <a:r>
              <a:rPr lang="en-US">
                <a:solidFill>
                  <a:schemeClr val="tx2"/>
                </a:solidFill>
                <a:latin typeface="+mj-lt"/>
              </a:rPr>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l to Action OTHER RIS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2D719-441D-37F4-C682-84E2A8CA3C85}"/>
              </a:ext>
            </a:extLst>
          </p:cNvPr>
          <p:cNvPicPr>
            <a:picLocks noChangeAspect="1"/>
          </p:cNvPicPr>
          <p:nvPr userDrawn="1"/>
        </p:nvPicPr>
        <p:blipFill>
          <a:blip r:embed="rId2"/>
          <a:srcRect l="4" r="4"/>
          <a:stretch/>
        </p:blipFill>
        <p:spPr>
          <a:xfrm>
            <a:off x="2136" y="-1"/>
            <a:ext cx="9141863" cy="5148101"/>
          </a:xfrm>
          <a:prstGeom prst="rect">
            <a:avLst/>
          </a:prstGeom>
        </p:spPr>
      </p:pic>
      <p:sp>
        <p:nvSpPr>
          <p:cNvPr id="8" name="Rectangle 7">
            <a:extLst>
              <a:ext uri="{FF2B5EF4-FFF2-40B4-BE49-F238E27FC236}">
                <a16:creationId xmlns:a16="http://schemas.microsoft.com/office/drawing/2014/main" id="{09815D84-0D40-023E-C779-1AA35997830B}"/>
              </a:ext>
            </a:extLst>
          </p:cNvPr>
          <p:cNvSpPr/>
          <p:nvPr userDrawn="1"/>
        </p:nvSpPr>
        <p:spPr>
          <a:xfrm>
            <a:off x="315012" y="2855016"/>
            <a:ext cx="613783" cy="101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D1737341-B04F-F078-BBB9-78286E3484C0}"/>
              </a:ext>
            </a:extLst>
          </p:cNvPr>
          <p:cNvSpPr txBox="1">
            <a:spLocks/>
          </p:cNvSpPr>
          <p:nvPr userDrawn="1"/>
        </p:nvSpPr>
        <p:spPr>
          <a:xfrm>
            <a:off x="185122" y="309477"/>
            <a:ext cx="5769137" cy="2755570"/>
          </a:xfrm>
          <a:prstGeom prst="rect">
            <a:avLst/>
          </a:prstGeom>
        </p:spPr>
        <p:txBody>
          <a:bodyPr vert="horz" lIns="91440" tIns="45720" rIns="91440" bIns="45720" rtlCol="0" anchor="t">
            <a:noAutofit/>
          </a:bodyPr>
          <a:lstStyle>
            <a:lvl1pPr algn="l" defTabSz="685800" rtl="0" eaLnBrk="1" latinLnBrk="0" hangingPunct="1">
              <a:lnSpc>
                <a:spcPct val="80000"/>
              </a:lnSpc>
              <a:spcBef>
                <a:spcPct val="0"/>
              </a:spcBef>
              <a:buNone/>
              <a:defRPr sz="3400" kern="1200" cap="all" baseline="0">
                <a:solidFill>
                  <a:schemeClr val="tx2"/>
                </a:solidFill>
                <a:latin typeface="+mj-lt"/>
                <a:ea typeface="+mj-ea"/>
                <a:cs typeface="+mj-cs"/>
              </a:defRPr>
            </a:lvl1pPr>
          </a:lstStyle>
          <a:p>
            <a:pPr>
              <a:lnSpc>
                <a:spcPct val="75000"/>
              </a:lnSpc>
            </a:pPr>
            <a:r>
              <a:rPr lang="en-US" sz="5400" dirty="0">
                <a:solidFill>
                  <a:schemeClr val="bg1"/>
                </a:solidFill>
              </a:rPr>
              <a:t>Global</a:t>
            </a:r>
            <a:br>
              <a:rPr lang="en-US" sz="5400" dirty="0">
                <a:solidFill>
                  <a:schemeClr val="bg1"/>
                </a:solidFill>
              </a:rPr>
            </a:br>
            <a:r>
              <a:rPr lang="en-US" sz="5400" dirty="0">
                <a:solidFill>
                  <a:schemeClr val="bg1"/>
                </a:solidFill>
              </a:rPr>
              <a:t>leaders In</a:t>
            </a:r>
            <a:br>
              <a:rPr lang="en-US" sz="5400" dirty="0">
                <a:solidFill>
                  <a:schemeClr val="tx1"/>
                </a:solidFill>
              </a:rPr>
            </a:br>
            <a:r>
              <a:rPr lang="en-US" sz="5400" dirty="0">
                <a:solidFill>
                  <a:schemeClr val="tx1"/>
                </a:solidFill>
              </a:rPr>
              <a:t>flood risk</a:t>
            </a:r>
          </a:p>
          <a:p>
            <a:pPr>
              <a:lnSpc>
                <a:spcPct val="75000"/>
              </a:lnSpc>
            </a:pPr>
            <a:r>
              <a:rPr lang="en-US" sz="5400" dirty="0">
                <a:solidFill>
                  <a:schemeClr val="tx1"/>
                </a:solidFill>
              </a:rPr>
              <a:t>Science</a:t>
            </a:r>
          </a:p>
        </p:txBody>
      </p:sp>
      <p:sp>
        <p:nvSpPr>
          <p:cNvPr id="10" name="Oval 9">
            <a:extLst>
              <a:ext uri="{FF2B5EF4-FFF2-40B4-BE49-F238E27FC236}">
                <a16:creationId xmlns:a16="http://schemas.microsoft.com/office/drawing/2014/main" id="{F05509E3-3483-52ED-FC5E-03CB7DB33462}"/>
              </a:ext>
            </a:extLst>
          </p:cNvPr>
          <p:cNvSpPr/>
          <p:nvPr userDrawn="1"/>
        </p:nvSpPr>
        <p:spPr>
          <a:xfrm>
            <a:off x="3714623" y="2536461"/>
            <a:ext cx="137434" cy="1374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a:hlinkClick r:id="rId3"/>
            <a:extLst>
              <a:ext uri="{FF2B5EF4-FFF2-40B4-BE49-F238E27FC236}">
                <a16:creationId xmlns:a16="http://schemas.microsoft.com/office/drawing/2014/main" id="{06BBE31C-13DA-F73C-2A89-BCD31663B8D8}"/>
              </a:ext>
            </a:extLst>
          </p:cNvPr>
          <p:cNvSpPr txBox="1">
            <a:spLocks/>
          </p:cNvSpPr>
          <p:nvPr userDrawn="1"/>
        </p:nvSpPr>
        <p:spPr>
          <a:xfrm>
            <a:off x="231356" y="3706769"/>
            <a:ext cx="2001432" cy="324791"/>
          </a:xfrm>
          <a:prstGeom prst="rect">
            <a:avLst/>
          </a:prstGeom>
        </p:spPr>
        <p:txBody>
          <a:bodyPr vert="horz" lIns="91440" tIns="45720" rIns="91440" bIns="45720" rtlCol="0" anchor="t">
            <a:normAutofit/>
          </a:bodyPr>
          <a:lstStyle>
            <a:lvl1pPr algn="l" defTabSz="685800" rtl="0" eaLnBrk="1" latinLnBrk="0" hangingPunct="1">
              <a:lnSpc>
                <a:spcPct val="80000"/>
              </a:lnSpc>
              <a:spcBef>
                <a:spcPct val="0"/>
              </a:spcBef>
              <a:buNone/>
              <a:defRPr sz="3400" kern="1200" cap="none" baseline="0">
                <a:solidFill>
                  <a:schemeClr val="tx2"/>
                </a:solidFill>
                <a:latin typeface="+mj-lt"/>
                <a:ea typeface="+mj-ea"/>
                <a:cs typeface="+mj-cs"/>
              </a:defRPr>
            </a:lvl1pPr>
          </a:lstStyle>
          <a:p>
            <a:r>
              <a:rPr lang="en-US" sz="1400" dirty="0">
                <a:solidFill>
                  <a:schemeClr val="bg1"/>
                </a:solidFill>
              </a:rPr>
              <a:t>help@jbarisk.com</a:t>
            </a:r>
          </a:p>
        </p:txBody>
      </p:sp>
      <p:pic>
        <p:nvPicPr>
          <p:cNvPr id="12" name="Picture 11" descr="A close up of a sign&#10;&#10;Description automatically generated">
            <a:hlinkClick r:id="rId4"/>
            <a:extLst>
              <a:ext uri="{FF2B5EF4-FFF2-40B4-BE49-F238E27FC236}">
                <a16:creationId xmlns:a16="http://schemas.microsoft.com/office/drawing/2014/main" id="{2E623C27-FA59-B849-38E4-A33D422D73FF}"/>
              </a:ext>
            </a:extLst>
          </p:cNvPr>
          <p:cNvPicPr>
            <a:picLocks noChangeAspect="1"/>
          </p:cNvPicPr>
          <p:nvPr userDrawn="1"/>
        </p:nvPicPr>
        <p:blipFill rotWithShape="1">
          <a:blip r:embed="rId5"/>
          <a:srcRect l="48574"/>
          <a:stretch/>
        </p:blipFill>
        <p:spPr>
          <a:xfrm>
            <a:off x="8407113" y="4368123"/>
            <a:ext cx="420015" cy="347445"/>
          </a:xfrm>
          <a:prstGeom prst="rect">
            <a:avLst/>
          </a:prstGeom>
        </p:spPr>
      </p:pic>
      <p:sp>
        <p:nvSpPr>
          <p:cNvPr id="14" name="Title">
            <a:extLst>
              <a:ext uri="{FF2B5EF4-FFF2-40B4-BE49-F238E27FC236}">
                <a16:creationId xmlns:a16="http://schemas.microsoft.com/office/drawing/2014/main" id="{5FFA0085-612F-488B-6278-8343C6356AB2}"/>
              </a:ext>
            </a:extLst>
          </p:cNvPr>
          <p:cNvSpPr txBox="1">
            <a:spLocks/>
          </p:cNvSpPr>
          <p:nvPr userDrawn="1"/>
        </p:nvSpPr>
        <p:spPr>
          <a:xfrm>
            <a:off x="231356" y="3982783"/>
            <a:ext cx="1862250" cy="499745"/>
          </a:xfrm>
          <a:prstGeom prst="rect">
            <a:avLst/>
          </a:prstGeom>
        </p:spPr>
        <p:txBody>
          <a:bodyPr vert="horz" lIns="91440" tIns="45720" rIns="91440" bIns="45720" rtlCol="0" anchor="t">
            <a:normAutofit/>
          </a:bodyPr>
          <a:lstStyle>
            <a:lvl1pPr algn="l" defTabSz="685800" rtl="0" eaLnBrk="1" latinLnBrk="0" hangingPunct="1">
              <a:lnSpc>
                <a:spcPct val="80000"/>
              </a:lnSpc>
              <a:spcBef>
                <a:spcPct val="0"/>
              </a:spcBef>
              <a:buNone/>
              <a:defRPr sz="3400" kern="1200" cap="none" baseline="0">
                <a:solidFill>
                  <a:schemeClr val="tx2"/>
                </a:solidFill>
                <a:latin typeface="+mj-lt"/>
                <a:ea typeface="+mj-ea"/>
                <a:cs typeface="+mj-cs"/>
              </a:defRPr>
            </a:lvl1pPr>
          </a:lstStyle>
          <a:p>
            <a:pPr>
              <a:lnSpc>
                <a:spcPct val="90000"/>
              </a:lnSpc>
            </a:pPr>
            <a:r>
              <a:rPr lang="en-US" sz="1200" dirty="0">
                <a:solidFill>
                  <a:schemeClr val="tx1"/>
                </a:solidFill>
              </a:rPr>
              <a:t>UK</a:t>
            </a:r>
          </a:p>
          <a:p>
            <a:pPr>
              <a:lnSpc>
                <a:spcPct val="90000"/>
              </a:lnSpc>
            </a:pPr>
            <a:r>
              <a:rPr lang="en-US" sz="1200" dirty="0">
                <a:solidFill>
                  <a:schemeClr val="bg1"/>
                </a:solidFill>
              </a:rPr>
              <a:t>+44 1756 799919</a:t>
            </a:r>
          </a:p>
        </p:txBody>
      </p:sp>
      <p:sp>
        <p:nvSpPr>
          <p:cNvPr id="15" name="Title">
            <a:extLst>
              <a:ext uri="{FF2B5EF4-FFF2-40B4-BE49-F238E27FC236}">
                <a16:creationId xmlns:a16="http://schemas.microsoft.com/office/drawing/2014/main" id="{04151612-0999-01EC-2DD9-F09926E88686}"/>
              </a:ext>
            </a:extLst>
          </p:cNvPr>
          <p:cNvSpPr txBox="1">
            <a:spLocks/>
          </p:cNvSpPr>
          <p:nvPr userDrawn="1"/>
        </p:nvSpPr>
        <p:spPr>
          <a:xfrm>
            <a:off x="1873539" y="3982783"/>
            <a:ext cx="2185444" cy="499745"/>
          </a:xfrm>
          <a:prstGeom prst="rect">
            <a:avLst/>
          </a:prstGeom>
        </p:spPr>
        <p:txBody>
          <a:bodyPr vert="horz" lIns="91440" tIns="45720" rIns="91440" bIns="45720" rtlCol="0" anchor="t">
            <a:normAutofit/>
          </a:bodyPr>
          <a:lstStyle>
            <a:lvl1pPr algn="l" defTabSz="685800" rtl="0" eaLnBrk="1" latinLnBrk="0" hangingPunct="1">
              <a:lnSpc>
                <a:spcPct val="80000"/>
              </a:lnSpc>
              <a:spcBef>
                <a:spcPct val="0"/>
              </a:spcBef>
              <a:buNone/>
              <a:defRPr sz="3400" kern="1200" cap="none" baseline="0">
                <a:solidFill>
                  <a:schemeClr val="tx2"/>
                </a:solidFill>
                <a:latin typeface="+mj-lt"/>
                <a:ea typeface="+mj-ea"/>
                <a:cs typeface="+mj-cs"/>
              </a:defRPr>
            </a:lvl1pPr>
          </a:lstStyle>
          <a:p>
            <a:pPr>
              <a:lnSpc>
                <a:spcPct val="90000"/>
              </a:lnSpc>
            </a:pPr>
            <a:r>
              <a:rPr lang="en-US" sz="1200" dirty="0">
                <a:solidFill>
                  <a:schemeClr val="tx1"/>
                </a:solidFill>
              </a:rPr>
              <a:t>EUROPE</a:t>
            </a:r>
          </a:p>
          <a:p>
            <a:pPr>
              <a:lnSpc>
                <a:spcPct val="90000"/>
              </a:lnSpc>
            </a:pPr>
            <a:r>
              <a:rPr lang="en-US" sz="1200" dirty="0">
                <a:solidFill>
                  <a:schemeClr val="bg1"/>
                </a:solidFill>
              </a:rPr>
              <a:t>+49 8092 2326756</a:t>
            </a:r>
          </a:p>
        </p:txBody>
      </p:sp>
      <p:sp>
        <p:nvSpPr>
          <p:cNvPr id="16" name="Title">
            <a:extLst>
              <a:ext uri="{FF2B5EF4-FFF2-40B4-BE49-F238E27FC236}">
                <a16:creationId xmlns:a16="http://schemas.microsoft.com/office/drawing/2014/main" id="{3D345C8D-CEFF-5DBD-FB56-41A345AC1862}"/>
              </a:ext>
            </a:extLst>
          </p:cNvPr>
          <p:cNvSpPr txBox="1">
            <a:spLocks/>
          </p:cNvSpPr>
          <p:nvPr userDrawn="1"/>
        </p:nvSpPr>
        <p:spPr>
          <a:xfrm>
            <a:off x="231356" y="4368124"/>
            <a:ext cx="1862250" cy="499745"/>
          </a:xfrm>
          <a:prstGeom prst="rect">
            <a:avLst/>
          </a:prstGeom>
        </p:spPr>
        <p:txBody>
          <a:bodyPr vert="horz" lIns="91440" tIns="45720" rIns="91440" bIns="45720" rtlCol="0" anchor="t">
            <a:normAutofit/>
          </a:bodyPr>
          <a:lstStyle>
            <a:lvl1pPr algn="l" defTabSz="685800" rtl="0" eaLnBrk="1" latinLnBrk="0" hangingPunct="1">
              <a:lnSpc>
                <a:spcPct val="80000"/>
              </a:lnSpc>
              <a:spcBef>
                <a:spcPct val="0"/>
              </a:spcBef>
              <a:buNone/>
              <a:defRPr sz="3400" kern="1200" cap="none" baseline="0">
                <a:solidFill>
                  <a:schemeClr val="tx2"/>
                </a:solidFill>
                <a:latin typeface="+mj-lt"/>
                <a:ea typeface="+mj-ea"/>
                <a:cs typeface="+mj-cs"/>
              </a:defRPr>
            </a:lvl1pPr>
          </a:lstStyle>
          <a:p>
            <a:pPr>
              <a:lnSpc>
                <a:spcPct val="90000"/>
              </a:lnSpc>
            </a:pPr>
            <a:r>
              <a:rPr lang="en-US" sz="1200" dirty="0">
                <a:solidFill>
                  <a:schemeClr val="tx1"/>
                </a:solidFill>
              </a:rPr>
              <a:t>USA</a:t>
            </a:r>
          </a:p>
          <a:p>
            <a:pPr>
              <a:lnSpc>
                <a:spcPct val="90000"/>
              </a:lnSpc>
            </a:pPr>
            <a:r>
              <a:rPr lang="en-US" sz="1200" dirty="0">
                <a:solidFill>
                  <a:schemeClr val="bg1"/>
                </a:solidFill>
              </a:rPr>
              <a:t>+1 510 585 8401</a:t>
            </a:r>
          </a:p>
        </p:txBody>
      </p:sp>
      <p:sp>
        <p:nvSpPr>
          <p:cNvPr id="17" name="Title">
            <a:extLst>
              <a:ext uri="{FF2B5EF4-FFF2-40B4-BE49-F238E27FC236}">
                <a16:creationId xmlns:a16="http://schemas.microsoft.com/office/drawing/2014/main" id="{360900BC-A751-DB2F-712E-9FF5300CC9EC}"/>
              </a:ext>
            </a:extLst>
          </p:cNvPr>
          <p:cNvSpPr txBox="1">
            <a:spLocks/>
          </p:cNvSpPr>
          <p:nvPr userDrawn="1"/>
        </p:nvSpPr>
        <p:spPr>
          <a:xfrm>
            <a:off x="1873539" y="4368124"/>
            <a:ext cx="2185444" cy="499745"/>
          </a:xfrm>
          <a:prstGeom prst="rect">
            <a:avLst/>
          </a:prstGeom>
        </p:spPr>
        <p:txBody>
          <a:bodyPr vert="horz" lIns="91440" tIns="45720" rIns="91440" bIns="45720" rtlCol="0" anchor="t">
            <a:normAutofit/>
          </a:bodyPr>
          <a:lstStyle>
            <a:lvl1pPr algn="l" defTabSz="685800" rtl="0" eaLnBrk="1" latinLnBrk="0" hangingPunct="1">
              <a:lnSpc>
                <a:spcPct val="80000"/>
              </a:lnSpc>
              <a:spcBef>
                <a:spcPct val="0"/>
              </a:spcBef>
              <a:buNone/>
              <a:defRPr sz="3400" kern="1200" cap="none" baseline="0">
                <a:solidFill>
                  <a:schemeClr val="tx2"/>
                </a:solidFill>
                <a:latin typeface="+mj-lt"/>
                <a:ea typeface="+mj-ea"/>
                <a:cs typeface="+mj-cs"/>
              </a:defRPr>
            </a:lvl1pPr>
          </a:lstStyle>
          <a:p>
            <a:pPr>
              <a:lnSpc>
                <a:spcPct val="90000"/>
              </a:lnSpc>
            </a:pPr>
            <a:r>
              <a:rPr lang="en-US" sz="1200" dirty="0">
                <a:solidFill>
                  <a:schemeClr val="tx1"/>
                </a:solidFill>
              </a:rPr>
              <a:t>SINGAPORE</a:t>
            </a:r>
          </a:p>
          <a:p>
            <a:pPr>
              <a:lnSpc>
                <a:spcPct val="90000"/>
              </a:lnSpc>
            </a:pPr>
            <a:r>
              <a:rPr lang="en-US" sz="1200" dirty="0">
                <a:solidFill>
                  <a:schemeClr val="bg1"/>
                </a:solidFill>
              </a:rPr>
              <a:t>Singapore@jbarisk.com</a:t>
            </a:r>
          </a:p>
        </p:txBody>
      </p:sp>
      <p:sp>
        <p:nvSpPr>
          <p:cNvPr id="18" name="Title">
            <a:hlinkClick r:id="rId6"/>
            <a:extLst>
              <a:ext uri="{FF2B5EF4-FFF2-40B4-BE49-F238E27FC236}">
                <a16:creationId xmlns:a16="http://schemas.microsoft.com/office/drawing/2014/main" id="{4602CA21-0087-045A-6A62-B002B253BADC}"/>
              </a:ext>
            </a:extLst>
          </p:cNvPr>
          <p:cNvSpPr txBox="1">
            <a:spLocks/>
          </p:cNvSpPr>
          <p:nvPr userDrawn="1"/>
        </p:nvSpPr>
        <p:spPr>
          <a:xfrm>
            <a:off x="6977936" y="4514684"/>
            <a:ext cx="1640716" cy="348608"/>
          </a:xfrm>
          <a:prstGeom prst="rect">
            <a:avLst/>
          </a:prstGeom>
        </p:spPr>
        <p:txBody>
          <a:bodyPr vert="horz" lIns="91440" tIns="45720" rIns="91440" bIns="45720" rtlCol="0" anchor="t">
            <a:normAutofit/>
          </a:bodyPr>
          <a:lstStyle>
            <a:lvl1pPr algn="l" defTabSz="685800" rtl="0" eaLnBrk="1" latinLnBrk="0" hangingPunct="1">
              <a:lnSpc>
                <a:spcPct val="80000"/>
              </a:lnSpc>
              <a:spcBef>
                <a:spcPct val="0"/>
              </a:spcBef>
              <a:buNone/>
              <a:defRPr sz="3400" kern="1200" cap="none" baseline="0">
                <a:solidFill>
                  <a:schemeClr val="tx2"/>
                </a:solidFill>
                <a:latin typeface="+mj-lt"/>
                <a:ea typeface="+mj-ea"/>
                <a:cs typeface="+mj-cs"/>
              </a:defRPr>
            </a:lvl1pPr>
          </a:lstStyle>
          <a:p>
            <a:r>
              <a:rPr lang="en-US" sz="1500" dirty="0">
                <a:solidFill>
                  <a:schemeClr val="bg1"/>
                </a:solidFill>
              </a:rPr>
              <a:t>jbarisk.com</a:t>
            </a:r>
          </a:p>
        </p:txBody>
      </p:sp>
      <p:sp>
        <p:nvSpPr>
          <p:cNvPr id="19" name="TextBox 18">
            <a:extLst>
              <a:ext uri="{FF2B5EF4-FFF2-40B4-BE49-F238E27FC236}">
                <a16:creationId xmlns:a16="http://schemas.microsoft.com/office/drawing/2014/main" id="{36C18F06-4337-2B17-DA9E-575335405662}"/>
              </a:ext>
            </a:extLst>
          </p:cNvPr>
          <p:cNvSpPr txBox="1"/>
          <p:nvPr userDrawn="1"/>
        </p:nvSpPr>
        <p:spPr>
          <a:xfrm>
            <a:off x="213833" y="3324014"/>
            <a:ext cx="2343298" cy="461665"/>
          </a:xfrm>
          <a:prstGeom prst="rect">
            <a:avLst/>
          </a:prstGeom>
          <a:noFill/>
        </p:spPr>
        <p:txBody>
          <a:bodyPr wrap="square" rtlCol="0">
            <a:spAutoFit/>
          </a:bodyPr>
          <a:lstStyle/>
          <a:p>
            <a:r>
              <a:rPr lang="en-US" sz="2400" spc="-100" baseline="0" dirty="0">
                <a:solidFill>
                  <a:schemeClr val="tx1"/>
                </a:solidFill>
                <a:latin typeface="+mj-lt"/>
              </a:rPr>
              <a:t>Get in touch</a:t>
            </a:r>
          </a:p>
        </p:txBody>
      </p:sp>
      <p:sp>
        <p:nvSpPr>
          <p:cNvPr id="6" name="Triangle 5">
            <a:extLst>
              <a:ext uri="{FF2B5EF4-FFF2-40B4-BE49-F238E27FC236}">
                <a16:creationId xmlns:a16="http://schemas.microsoft.com/office/drawing/2014/main" id="{1592D9F3-3B75-0271-36C4-10A6218E2110}"/>
              </a:ext>
            </a:extLst>
          </p:cNvPr>
          <p:cNvSpPr/>
          <p:nvPr userDrawn="1"/>
        </p:nvSpPr>
        <p:spPr>
          <a:xfrm rot="5400000">
            <a:off x="-35153" y="3418838"/>
            <a:ext cx="291959" cy="251689"/>
          </a:xfrm>
          <a:prstGeom prst="triangle">
            <a:avLst>
              <a:gd name="adj" fmla="val 5391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etter in a circle&#10;&#10;Description automatically generated">
            <a:extLst>
              <a:ext uri="{FF2B5EF4-FFF2-40B4-BE49-F238E27FC236}">
                <a16:creationId xmlns:a16="http://schemas.microsoft.com/office/drawing/2014/main" id="{627CD570-04D0-6A19-64E7-CC55F03B6198}"/>
              </a:ext>
            </a:extLst>
          </p:cNvPr>
          <p:cNvPicPr>
            <a:picLocks noChangeAspect="1"/>
          </p:cNvPicPr>
          <p:nvPr userDrawn="1"/>
        </p:nvPicPr>
        <p:blipFill>
          <a:blip r:embed="rId7"/>
          <a:stretch>
            <a:fillRect/>
          </a:stretch>
        </p:blipFill>
        <p:spPr>
          <a:xfrm>
            <a:off x="8524859" y="309477"/>
            <a:ext cx="302269" cy="509708"/>
          </a:xfrm>
          <a:prstGeom prst="rect">
            <a:avLst/>
          </a:prstGeom>
        </p:spPr>
      </p:pic>
      <p:pic>
        <p:nvPicPr>
          <p:cNvPr id="20" name="Picture 19">
            <a:extLst>
              <a:ext uri="{FF2B5EF4-FFF2-40B4-BE49-F238E27FC236}">
                <a16:creationId xmlns:a16="http://schemas.microsoft.com/office/drawing/2014/main" id="{624C61AF-3876-1FD5-B2EC-619ED0029FC1}"/>
              </a:ext>
            </a:extLst>
          </p:cNvPr>
          <p:cNvPicPr>
            <a:picLocks noChangeAspect="1"/>
          </p:cNvPicPr>
          <p:nvPr userDrawn="1"/>
        </p:nvPicPr>
        <p:blipFill>
          <a:blip r:embed="rId8"/>
          <a:srcRect/>
          <a:stretch/>
        </p:blipFill>
        <p:spPr>
          <a:xfrm>
            <a:off x="6799089" y="309477"/>
            <a:ext cx="1467667" cy="509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7" presetClass="emph" presetSubtype="0" repeatCount="3000" fill="remove" grpId="1" nodeType="afterEffect">
                                  <p:stCondLst>
                                    <p:cond delay="0"/>
                                  </p:stCondLst>
                                  <p:childTnLst>
                                    <p:animClr clrSpc="rgb" dir="cw">
                                      <p:cBhvr override="childStyle">
                                        <p:cTn id="14" dur="250" autoRev="1" fill="remove"/>
                                        <p:tgtEl>
                                          <p:spTgt spid="6"/>
                                        </p:tgtEl>
                                        <p:attrNameLst>
                                          <p:attrName>style.color</p:attrName>
                                        </p:attrNameLst>
                                      </p:cBhvr>
                                      <p:to>
                                        <a:schemeClr val="bg1"/>
                                      </p:to>
                                    </p:animClr>
                                    <p:animClr clrSpc="rgb" dir="cw">
                                      <p:cBhvr>
                                        <p:cTn id="15" dur="250" autoRev="1" fill="remove"/>
                                        <p:tgtEl>
                                          <p:spTgt spid="6"/>
                                        </p:tgtEl>
                                        <p:attrNameLst>
                                          <p:attrName>fillcolor</p:attrName>
                                        </p:attrNameLst>
                                      </p:cBhvr>
                                      <p:to>
                                        <a:schemeClr val="bg1"/>
                                      </p:to>
                                    </p:animClr>
                                    <p:set>
                                      <p:cBhvr>
                                        <p:cTn id="16" dur="250" autoRev="1" fill="remove"/>
                                        <p:tgtEl>
                                          <p:spTgt spid="6"/>
                                        </p:tgtEl>
                                        <p:attrNameLst>
                                          <p:attrName>fill.type</p:attrName>
                                        </p:attrNameLst>
                                      </p:cBhvr>
                                      <p:to>
                                        <p:strVal val="solid"/>
                                      </p:to>
                                    </p:set>
                                    <p:set>
                                      <p:cBhvr>
                                        <p:cTn id="17"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ANDED LAYOUTS END HERE">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BD6B09-2978-07A4-B550-B335DAEB08AA}"/>
              </a:ext>
            </a:extLst>
          </p:cNvPr>
          <p:cNvSpPr txBox="1"/>
          <p:nvPr userDrawn="1"/>
        </p:nvSpPr>
        <p:spPr>
          <a:xfrm>
            <a:off x="914399" y="1048256"/>
            <a:ext cx="7315202" cy="3046988"/>
          </a:xfrm>
          <a:prstGeom prst="rect">
            <a:avLst/>
          </a:prstGeom>
          <a:noFill/>
        </p:spPr>
        <p:txBody>
          <a:bodyPr wrap="square" rtlCol="0">
            <a:spAutoFit/>
          </a:bodyPr>
          <a:lstStyle/>
          <a:p>
            <a:pPr algn="ctr"/>
            <a:r>
              <a:rPr lang="en-US" sz="3200" b="1" dirty="0">
                <a:solidFill>
                  <a:schemeClr val="bg1"/>
                </a:solidFill>
              </a:rPr>
              <a:t>Our JBA Risk Management branded slide masters have ended here. </a:t>
            </a:r>
            <a:br>
              <a:rPr lang="en-US" sz="3200" b="1" dirty="0">
                <a:solidFill>
                  <a:schemeClr val="bg1"/>
                </a:solidFill>
              </a:rPr>
            </a:br>
            <a:r>
              <a:rPr lang="en-US" sz="3200" b="1" i="1" dirty="0">
                <a:solidFill>
                  <a:schemeClr val="tx1"/>
                </a:solidFill>
              </a:rPr>
              <a:t>Any master slides after this one will have been pasted in by accident and should be ignored and </a:t>
            </a:r>
            <a:r>
              <a:rPr lang="en-US" sz="3200" b="1" i="1" dirty="0">
                <a:solidFill>
                  <a:schemeClr val="bg1"/>
                </a:solidFill>
              </a:rPr>
              <a:t>definitely not used</a:t>
            </a:r>
            <a:r>
              <a:rPr lang="en-US" sz="3200" b="1" i="1" dirty="0">
                <a:solidFill>
                  <a:schemeClr val="tx1"/>
                </a:solidFill>
              </a:rPr>
              <a:t>.</a:t>
            </a:r>
            <a:endParaRPr lang="en-US" sz="3200" b="1" dirty="0">
              <a:solidFill>
                <a:schemeClr val="tx1"/>
              </a:solidFill>
            </a:endParaRPr>
          </a:p>
        </p:txBody>
      </p:sp>
    </p:spTree>
    <p:extLst>
      <p:ext uri="{BB962C8B-B14F-4D97-AF65-F5344CB8AC3E}">
        <p14:creationId xmlns:p14="http://schemas.microsoft.com/office/powerpoint/2010/main" val="20250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MASTER 2 COLUMN">
    <p:spTree>
      <p:nvGrpSpPr>
        <p:cNvPr id="1" name=""/>
        <p:cNvGrpSpPr/>
        <p:nvPr/>
      </p:nvGrpSpPr>
      <p:grpSpPr>
        <a:xfrm>
          <a:off x="0" y="0"/>
          <a:ext cx="0" cy="0"/>
          <a:chOff x="0" y="0"/>
          <a:chExt cx="0" cy="0"/>
        </a:xfrm>
      </p:grpSpPr>
      <p:pic>
        <p:nvPicPr>
          <p:cNvPr id="6" name="Picture 5" descr="A colorful background with squares&#10;&#10;Description automatically generated with medium confidence">
            <a:extLst>
              <a:ext uri="{FF2B5EF4-FFF2-40B4-BE49-F238E27FC236}">
                <a16:creationId xmlns:a16="http://schemas.microsoft.com/office/drawing/2014/main" id="{FE12A1AF-0A6E-455C-8E24-FD4AFECE9BE5}"/>
              </a:ext>
            </a:extLst>
          </p:cNvPr>
          <p:cNvPicPr>
            <a:picLocks noChangeAspect="1"/>
          </p:cNvPicPr>
          <p:nvPr userDrawn="1"/>
        </p:nvPicPr>
        <p:blipFill rotWithShape="1">
          <a:blip r:embed="rId2"/>
          <a:srcRect t="15818" b="63823"/>
          <a:stretch/>
        </p:blipFill>
        <p:spPr>
          <a:xfrm>
            <a:off x="0" y="1"/>
            <a:ext cx="9144000" cy="1048992"/>
          </a:xfrm>
          <a:prstGeom prst="rect">
            <a:avLst/>
          </a:prstGeom>
        </p:spPr>
      </p:pic>
      <p:sp>
        <p:nvSpPr>
          <p:cNvPr id="10" name="Title">
            <a:extLst>
              <a:ext uri="{FF2B5EF4-FFF2-40B4-BE49-F238E27FC236}">
                <a16:creationId xmlns:a16="http://schemas.microsoft.com/office/drawing/2014/main" id="{822EE705-51AD-816C-9D3F-41A11D84A51B}"/>
              </a:ext>
            </a:extLst>
          </p:cNvPr>
          <p:cNvSpPr>
            <a:spLocks noGrp="1"/>
          </p:cNvSpPr>
          <p:nvPr>
            <p:ph type="title" hasCustomPrompt="1"/>
          </p:nvPr>
        </p:nvSpPr>
        <p:spPr>
          <a:xfrm>
            <a:off x="139638" y="-119426"/>
            <a:ext cx="7566228" cy="1168418"/>
          </a:xfrm>
        </p:spPr>
        <p:txBody>
          <a:bodyPr>
            <a:normAutofit/>
          </a:bodyPr>
          <a:lstStyle>
            <a:lvl1pPr>
              <a:lnSpc>
                <a:spcPct val="80000"/>
              </a:lnSpc>
              <a:defRPr sz="3200" cap="all" baseline="0">
                <a:solidFill>
                  <a:schemeClr val="bg1"/>
                </a:solidFill>
              </a:defRPr>
            </a:lvl1pPr>
          </a:lstStyle>
          <a:p>
            <a:r>
              <a:rPr lang="en-US" dirty="0"/>
              <a:t>Click to add title</a:t>
            </a:r>
          </a:p>
        </p:txBody>
      </p:sp>
      <p:sp>
        <p:nvSpPr>
          <p:cNvPr id="12" name="TextBox 11">
            <a:extLst>
              <a:ext uri="{FF2B5EF4-FFF2-40B4-BE49-F238E27FC236}">
                <a16:creationId xmlns:a16="http://schemas.microsoft.com/office/drawing/2014/main" id="{6F521C06-DEB0-85B4-9CB0-7642E9F86C68}"/>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bg1"/>
                </a:solidFill>
                <a:latin typeface="+mn-lt"/>
              </a:rPr>
              <a:t>Confidential</a:t>
            </a:r>
            <a:endParaRPr lang="en-US" sz="700" i="1" dirty="0">
              <a:solidFill>
                <a:schemeClr val="bg1"/>
              </a:solidFill>
              <a:latin typeface="+mn-lt"/>
            </a:endParaRPr>
          </a:p>
        </p:txBody>
      </p:sp>
      <p:pic>
        <p:nvPicPr>
          <p:cNvPr id="13" name="Picture 12">
            <a:extLst>
              <a:ext uri="{FF2B5EF4-FFF2-40B4-BE49-F238E27FC236}">
                <a16:creationId xmlns:a16="http://schemas.microsoft.com/office/drawing/2014/main" id="{7B76BC44-201A-2F5F-FE74-62B87E0676CA}"/>
              </a:ext>
            </a:extLst>
          </p:cNvPr>
          <p:cNvPicPr>
            <a:picLocks noChangeAspect="1"/>
          </p:cNvPicPr>
          <p:nvPr userDrawn="1"/>
        </p:nvPicPr>
        <p:blipFill>
          <a:blip r:embed="rId3"/>
          <a:srcRect/>
          <a:stretch/>
        </p:blipFill>
        <p:spPr>
          <a:xfrm>
            <a:off x="7817327" y="173522"/>
            <a:ext cx="1173435" cy="407523"/>
          </a:xfrm>
          <a:prstGeom prst="rect">
            <a:avLst/>
          </a:prstGeom>
        </p:spPr>
      </p:pic>
      <p:sp>
        <p:nvSpPr>
          <p:cNvPr id="2" name="Text Placeholder">
            <a:extLst>
              <a:ext uri="{FF2B5EF4-FFF2-40B4-BE49-F238E27FC236}">
                <a16:creationId xmlns:a16="http://schemas.microsoft.com/office/drawing/2014/main" id="{A7A9D196-03A5-4BF5-8003-0D31945D9C9F}"/>
              </a:ext>
            </a:extLst>
          </p:cNvPr>
          <p:cNvSpPr>
            <a:spLocks noGrp="1"/>
          </p:cNvSpPr>
          <p:nvPr>
            <p:ph idx="1"/>
          </p:nvPr>
        </p:nvSpPr>
        <p:spPr>
          <a:xfrm>
            <a:off x="159093" y="1180012"/>
            <a:ext cx="4294666" cy="3861714"/>
          </a:xfrm>
          <a:prstGeom prst="rect">
            <a:avLst/>
          </a:prstGeom>
        </p:spPr>
        <p:txBody>
          <a:bodyPr vert="horz" lIns="91440" tIns="45720" rIns="91440" bIns="45720" rtlCol="0">
            <a:noAutofit/>
          </a:bodyPr>
          <a:lstStyle>
            <a:lvl1pPr>
              <a:lnSpc>
                <a:spcPct val="90000"/>
              </a:lnSpc>
              <a:spcAft>
                <a:spcPts val="900"/>
              </a:spcAft>
              <a:defRPr sz="1800"/>
            </a:lvl1pPr>
            <a:lvl2pPr>
              <a:lnSpc>
                <a:spcPct val="90000"/>
              </a:lnSpc>
              <a:spcAft>
                <a:spcPts val="900"/>
              </a:spcAft>
              <a:defRPr sz="1800"/>
            </a:lvl2pPr>
            <a:lvl3pPr>
              <a:lnSpc>
                <a:spcPct val="90000"/>
              </a:lnSpc>
              <a:spcAft>
                <a:spcPts val="900"/>
              </a:spcAft>
              <a:defRPr sz="1800"/>
            </a:lvl3pPr>
            <a:lvl4pPr>
              <a:lnSpc>
                <a:spcPct val="90000"/>
              </a:lnSpc>
              <a:spcAft>
                <a:spcPts val="900"/>
              </a:spcAft>
              <a:defRPr sz="1800"/>
            </a:lvl4pPr>
            <a:lvl5pPr>
              <a:lnSpc>
                <a:spcPct val="90000"/>
              </a:lnSpc>
              <a:spcAft>
                <a:spcPts val="9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a:extLst>
              <a:ext uri="{FF2B5EF4-FFF2-40B4-BE49-F238E27FC236}">
                <a16:creationId xmlns:a16="http://schemas.microsoft.com/office/drawing/2014/main" id="{7F93485E-6660-FDF7-DC31-053868852313}"/>
              </a:ext>
            </a:extLst>
          </p:cNvPr>
          <p:cNvSpPr>
            <a:spLocks noGrp="1"/>
          </p:cNvSpPr>
          <p:nvPr>
            <p:ph idx="10"/>
          </p:nvPr>
        </p:nvSpPr>
        <p:spPr>
          <a:xfrm>
            <a:off x="4679855" y="1180012"/>
            <a:ext cx="4294666" cy="3861714"/>
          </a:xfrm>
          <a:prstGeom prst="rect">
            <a:avLst/>
          </a:prstGeom>
        </p:spPr>
        <p:txBody>
          <a:bodyPr vert="horz" lIns="91440" tIns="45720" rIns="91440" bIns="45720" rtlCol="0">
            <a:noAutofit/>
          </a:bodyPr>
          <a:lstStyle>
            <a:lvl1pPr>
              <a:lnSpc>
                <a:spcPct val="90000"/>
              </a:lnSpc>
              <a:spcAft>
                <a:spcPts val="900"/>
              </a:spcAft>
              <a:defRPr sz="1800"/>
            </a:lvl1pPr>
            <a:lvl2pPr>
              <a:lnSpc>
                <a:spcPct val="90000"/>
              </a:lnSpc>
              <a:spcAft>
                <a:spcPts val="900"/>
              </a:spcAft>
              <a:defRPr sz="1800"/>
            </a:lvl2pPr>
            <a:lvl3pPr>
              <a:lnSpc>
                <a:spcPct val="90000"/>
              </a:lnSpc>
              <a:spcAft>
                <a:spcPts val="900"/>
              </a:spcAft>
              <a:defRPr sz="1800"/>
            </a:lvl3pPr>
            <a:lvl4pPr>
              <a:lnSpc>
                <a:spcPct val="90000"/>
              </a:lnSpc>
              <a:spcAft>
                <a:spcPts val="900"/>
              </a:spcAft>
              <a:defRPr sz="1800"/>
            </a:lvl4pPr>
            <a:lvl5pPr>
              <a:lnSpc>
                <a:spcPct val="90000"/>
              </a:lnSpc>
              <a:spcAft>
                <a:spcPts val="9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AFE4A19D-86C6-1699-2D24-13E8492ED0D6}"/>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84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MASTER 3 COLUMN">
    <p:spTree>
      <p:nvGrpSpPr>
        <p:cNvPr id="1" name=""/>
        <p:cNvGrpSpPr/>
        <p:nvPr/>
      </p:nvGrpSpPr>
      <p:grpSpPr>
        <a:xfrm>
          <a:off x="0" y="0"/>
          <a:ext cx="0" cy="0"/>
          <a:chOff x="0" y="0"/>
          <a:chExt cx="0" cy="0"/>
        </a:xfrm>
      </p:grpSpPr>
      <p:pic>
        <p:nvPicPr>
          <p:cNvPr id="6" name="Picture 5" descr="A colorful background with squares&#10;&#10;Description automatically generated with medium confidence">
            <a:extLst>
              <a:ext uri="{FF2B5EF4-FFF2-40B4-BE49-F238E27FC236}">
                <a16:creationId xmlns:a16="http://schemas.microsoft.com/office/drawing/2014/main" id="{FE12A1AF-0A6E-455C-8E24-FD4AFECE9BE5}"/>
              </a:ext>
            </a:extLst>
          </p:cNvPr>
          <p:cNvPicPr>
            <a:picLocks noChangeAspect="1"/>
          </p:cNvPicPr>
          <p:nvPr userDrawn="1"/>
        </p:nvPicPr>
        <p:blipFill rotWithShape="1">
          <a:blip r:embed="rId2"/>
          <a:srcRect t="15818" b="63823"/>
          <a:stretch/>
        </p:blipFill>
        <p:spPr>
          <a:xfrm>
            <a:off x="0" y="1"/>
            <a:ext cx="9144000" cy="1048992"/>
          </a:xfrm>
          <a:prstGeom prst="rect">
            <a:avLst/>
          </a:prstGeom>
        </p:spPr>
      </p:pic>
      <p:sp>
        <p:nvSpPr>
          <p:cNvPr id="10" name="Title">
            <a:extLst>
              <a:ext uri="{FF2B5EF4-FFF2-40B4-BE49-F238E27FC236}">
                <a16:creationId xmlns:a16="http://schemas.microsoft.com/office/drawing/2014/main" id="{822EE705-51AD-816C-9D3F-41A11D84A51B}"/>
              </a:ext>
            </a:extLst>
          </p:cNvPr>
          <p:cNvSpPr>
            <a:spLocks noGrp="1"/>
          </p:cNvSpPr>
          <p:nvPr>
            <p:ph type="title" hasCustomPrompt="1"/>
          </p:nvPr>
        </p:nvSpPr>
        <p:spPr>
          <a:xfrm>
            <a:off x="139638" y="-119426"/>
            <a:ext cx="7566228" cy="1168418"/>
          </a:xfrm>
        </p:spPr>
        <p:txBody>
          <a:bodyPr>
            <a:normAutofit/>
          </a:bodyPr>
          <a:lstStyle>
            <a:lvl1pPr>
              <a:lnSpc>
                <a:spcPct val="80000"/>
              </a:lnSpc>
              <a:defRPr sz="3200" cap="all" baseline="0">
                <a:solidFill>
                  <a:schemeClr val="bg1"/>
                </a:solidFill>
              </a:defRPr>
            </a:lvl1pPr>
          </a:lstStyle>
          <a:p>
            <a:r>
              <a:rPr lang="en-US" dirty="0"/>
              <a:t>Click to add title</a:t>
            </a:r>
          </a:p>
        </p:txBody>
      </p:sp>
      <p:sp>
        <p:nvSpPr>
          <p:cNvPr id="12" name="TextBox 11">
            <a:extLst>
              <a:ext uri="{FF2B5EF4-FFF2-40B4-BE49-F238E27FC236}">
                <a16:creationId xmlns:a16="http://schemas.microsoft.com/office/drawing/2014/main" id="{6F521C06-DEB0-85B4-9CB0-7642E9F86C68}"/>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bg1"/>
                </a:solidFill>
                <a:latin typeface="+mn-lt"/>
              </a:rPr>
              <a:t>Confidential</a:t>
            </a:r>
            <a:endParaRPr lang="en-US" sz="700" i="1" dirty="0">
              <a:solidFill>
                <a:schemeClr val="bg1"/>
              </a:solidFill>
              <a:latin typeface="+mn-lt"/>
            </a:endParaRPr>
          </a:p>
        </p:txBody>
      </p:sp>
      <p:pic>
        <p:nvPicPr>
          <p:cNvPr id="13" name="Picture 12">
            <a:extLst>
              <a:ext uri="{FF2B5EF4-FFF2-40B4-BE49-F238E27FC236}">
                <a16:creationId xmlns:a16="http://schemas.microsoft.com/office/drawing/2014/main" id="{7B76BC44-201A-2F5F-FE74-62B87E0676CA}"/>
              </a:ext>
            </a:extLst>
          </p:cNvPr>
          <p:cNvPicPr>
            <a:picLocks noChangeAspect="1"/>
          </p:cNvPicPr>
          <p:nvPr userDrawn="1"/>
        </p:nvPicPr>
        <p:blipFill>
          <a:blip r:embed="rId3"/>
          <a:srcRect/>
          <a:stretch/>
        </p:blipFill>
        <p:spPr>
          <a:xfrm>
            <a:off x="7817327" y="173522"/>
            <a:ext cx="1173435" cy="407523"/>
          </a:xfrm>
          <a:prstGeom prst="rect">
            <a:avLst/>
          </a:prstGeom>
        </p:spPr>
      </p:pic>
      <p:sp>
        <p:nvSpPr>
          <p:cNvPr id="4" name="Rectangle 3">
            <a:extLst>
              <a:ext uri="{FF2B5EF4-FFF2-40B4-BE49-F238E27FC236}">
                <a16:creationId xmlns:a16="http://schemas.microsoft.com/office/drawing/2014/main" id="{AFE4A19D-86C6-1699-2D24-13E8492ED0D6}"/>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a:extLst>
              <a:ext uri="{FF2B5EF4-FFF2-40B4-BE49-F238E27FC236}">
                <a16:creationId xmlns:a16="http://schemas.microsoft.com/office/drawing/2014/main" id="{BB3FBCF7-5D58-12AB-2602-33C21FFC3D6E}"/>
              </a:ext>
            </a:extLst>
          </p:cNvPr>
          <p:cNvSpPr>
            <a:spLocks noGrp="1"/>
          </p:cNvSpPr>
          <p:nvPr>
            <p:ph idx="1"/>
          </p:nvPr>
        </p:nvSpPr>
        <p:spPr>
          <a:xfrm>
            <a:off x="159093" y="1170730"/>
            <a:ext cx="2860004" cy="3864733"/>
          </a:xfrm>
          <a:prstGeom prst="rect">
            <a:avLst/>
          </a:prstGeom>
        </p:spPr>
        <p:txBody>
          <a:bodyPr vert="horz" lIns="91440" tIns="45720" rIns="91440" bIns="4572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a:extLst>
              <a:ext uri="{FF2B5EF4-FFF2-40B4-BE49-F238E27FC236}">
                <a16:creationId xmlns:a16="http://schemas.microsoft.com/office/drawing/2014/main" id="{84B96B94-FAB1-6D6A-0AEA-ED28EC945F75}"/>
              </a:ext>
            </a:extLst>
          </p:cNvPr>
          <p:cNvSpPr>
            <a:spLocks noGrp="1"/>
          </p:cNvSpPr>
          <p:nvPr>
            <p:ph idx="10"/>
          </p:nvPr>
        </p:nvSpPr>
        <p:spPr>
          <a:xfrm>
            <a:off x="3150601" y="1170730"/>
            <a:ext cx="2860004" cy="3864733"/>
          </a:xfrm>
          <a:prstGeom prst="rect">
            <a:avLst/>
          </a:prstGeom>
        </p:spPr>
        <p:txBody>
          <a:bodyPr vert="horz" lIns="91440" tIns="45720" rIns="91440" bIns="4572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a:extLst>
              <a:ext uri="{FF2B5EF4-FFF2-40B4-BE49-F238E27FC236}">
                <a16:creationId xmlns:a16="http://schemas.microsoft.com/office/drawing/2014/main" id="{C0E9D482-1A40-54A4-571F-5FC83E1F3296}"/>
              </a:ext>
            </a:extLst>
          </p:cNvPr>
          <p:cNvSpPr>
            <a:spLocks noGrp="1"/>
          </p:cNvSpPr>
          <p:nvPr>
            <p:ph idx="11"/>
          </p:nvPr>
        </p:nvSpPr>
        <p:spPr>
          <a:xfrm>
            <a:off x="6134224" y="1170730"/>
            <a:ext cx="2860004" cy="3864733"/>
          </a:xfrm>
          <a:prstGeom prst="rect">
            <a:avLst/>
          </a:prstGeom>
        </p:spPr>
        <p:txBody>
          <a:bodyPr vert="horz" lIns="91440" tIns="45720" rIns="91440" bIns="4572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98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MASTER ALT">
    <p:spTree>
      <p:nvGrpSpPr>
        <p:cNvPr id="1" name=""/>
        <p:cNvGrpSpPr/>
        <p:nvPr/>
      </p:nvGrpSpPr>
      <p:grpSpPr>
        <a:xfrm>
          <a:off x="0" y="0"/>
          <a:ext cx="0" cy="0"/>
          <a:chOff x="0" y="0"/>
          <a:chExt cx="0" cy="0"/>
        </a:xfrm>
      </p:grpSpPr>
      <p:pic>
        <p:nvPicPr>
          <p:cNvPr id="6" name="Picture 5" descr="A colorful background with squares&#10;&#10;Description automatically generated with medium confidence">
            <a:extLst>
              <a:ext uri="{FF2B5EF4-FFF2-40B4-BE49-F238E27FC236}">
                <a16:creationId xmlns:a16="http://schemas.microsoft.com/office/drawing/2014/main" id="{FE12A1AF-0A6E-455C-8E24-FD4AFECE9BE5}"/>
              </a:ext>
            </a:extLst>
          </p:cNvPr>
          <p:cNvPicPr>
            <a:picLocks noChangeAspect="1"/>
          </p:cNvPicPr>
          <p:nvPr userDrawn="1"/>
        </p:nvPicPr>
        <p:blipFill rotWithShape="1">
          <a:blip r:embed="rId2"/>
          <a:srcRect t="21628" b="57751"/>
          <a:stretch/>
        </p:blipFill>
        <p:spPr>
          <a:xfrm>
            <a:off x="0" y="4080932"/>
            <a:ext cx="9144000" cy="1069758"/>
          </a:xfrm>
          <a:prstGeom prst="rect">
            <a:avLst/>
          </a:prstGeom>
        </p:spPr>
      </p:pic>
      <p:sp>
        <p:nvSpPr>
          <p:cNvPr id="2" name="Title"/>
          <p:cNvSpPr>
            <a:spLocks noGrp="1"/>
          </p:cNvSpPr>
          <p:nvPr>
            <p:ph type="title" hasCustomPrompt="1"/>
          </p:nvPr>
        </p:nvSpPr>
        <p:spPr>
          <a:xfrm>
            <a:off x="171333" y="4018066"/>
            <a:ext cx="7534533" cy="1132624"/>
          </a:xfrm>
        </p:spPr>
        <p:txBody>
          <a:bodyPr>
            <a:normAutofit/>
          </a:bodyPr>
          <a:lstStyle>
            <a:lvl1pPr>
              <a:lnSpc>
                <a:spcPct val="80000"/>
              </a:lnSpc>
              <a:defRPr sz="3600" cap="all" baseline="0">
                <a:solidFill>
                  <a:schemeClr val="bg1"/>
                </a:solidFill>
              </a:defRPr>
            </a:lvl1pPr>
          </a:lstStyle>
          <a:p>
            <a:r>
              <a:rPr lang="en-US" dirty="0"/>
              <a:t>Click to add title</a:t>
            </a:r>
          </a:p>
        </p:txBody>
      </p:sp>
      <p:sp>
        <p:nvSpPr>
          <p:cNvPr id="11" name="Text Placeholder"/>
          <p:cNvSpPr>
            <a:spLocks noGrp="1"/>
          </p:cNvSpPr>
          <p:nvPr>
            <p:ph idx="1"/>
          </p:nvPr>
        </p:nvSpPr>
        <p:spPr>
          <a:xfrm>
            <a:off x="139638" y="130680"/>
            <a:ext cx="8833029" cy="372826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9E4EC9-C6F9-5EAE-30D4-7F8437F0810D}"/>
              </a:ext>
            </a:extLst>
          </p:cNvPr>
          <p:cNvSpPr/>
          <p:nvPr userDrawn="1"/>
        </p:nvSpPr>
        <p:spPr>
          <a:xfrm flipV="1">
            <a:off x="8287478" y="4962704"/>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4CD010-E30E-02D7-1D1C-446FEAD06369}"/>
              </a:ext>
            </a:extLst>
          </p:cNvPr>
          <p:cNvSpPr txBox="1"/>
          <p:nvPr userDrawn="1"/>
        </p:nvSpPr>
        <p:spPr>
          <a:xfrm>
            <a:off x="8192136" y="4745830"/>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bg1"/>
                </a:solidFill>
                <a:latin typeface="+mn-lt"/>
              </a:rPr>
              <a:t>Confidential</a:t>
            </a:r>
            <a:endParaRPr lang="en-US" sz="700" i="1" dirty="0">
              <a:solidFill>
                <a:schemeClr val="bg1"/>
              </a:solidFill>
              <a:latin typeface="+mn-lt"/>
            </a:endParaRPr>
          </a:p>
        </p:txBody>
      </p:sp>
      <p:pic>
        <p:nvPicPr>
          <p:cNvPr id="7" name="Picture 6">
            <a:extLst>
              <a:ext uri="{FF2B5EF4-FFF2-40B4-BE49-F238E27FC236}">
                <a16:creationId xmlns:a16="http://schemas.microsoft.com/office/drawing/2014/main" id="{13EC1598-8B9F-F76A-36EB-AEBE49D8EE28}"/>
              </a:ext>
            </a:extLst>
          </p:cNvPr>
          <p:cNvPicPr>
            <a:picLocks noChangeAspect="1"/>
          </p:cNvPicPr>
          <p:nvPr userDrawn="1"/>
        </p:nvPicPr>
        <p:blipFill>
          <a:blip r:embed="rId3"/>
          <a:srcRect/>
          <a:stretch/>
        </p:blipFill>
        <p:spPr>
          <a:xfrm>
            <a:off x="7817327" y="4269588"/>
            <a:ext cx="1173435" cy="407523"/>
          </a:xfrm>
          <a:prstGeom prst="rect">
            <a:avLst/>
          </a:prstGeom>
        </p:spPr>
      </p:pic>
    </p:spTree>
    <p:extLst>
      <p:ext uri="{BB962C8B-B14F-4D97-AF65-F5344CB8AC3E}">
        <p14:creationId xmlns:p14="http://schemas.microsoft.com/office/powerpoint/2010/main" val="107893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example">
    <p:spTree>
      <p:nvGrpSpPr>
        <p:cNvPr id="1" name=""/>
        <p:cNvGrpSpPr/>
        <p:nvPr/>
      </p:nvGrpSpPr>
      <p:grpSpPr>
        <a:xfrm>
          <a:off x="0" y="0"/>
          <a:ext cx="0" cy="0"/>
          <a:chOff x="0" y="0"/>
          <a:chExt cx="0" cy="0"/>
        </a:xfrm>
      </p:grpSpPr>
      <p:pic>
        <p:nvPicPr>
          <p:cNvPr id="6" name="Picture 5" descr="A colorful background with squares&#10;&#10;Description automatically generated with medium confidence">
            <a:extLst>
              <a:ext uri="{FF2B5EF4-FFF2-40B4-BE49-F238E27FC236}">
                <a16:creationId xmlns:a16="http://schemas.microsoft.com/office/drawing/2014/main" id="{FE12A1AF-0A6E-455C-8E24-FD4AFECE9BE5}"/>
              </a:ext>
            </a:extLst>
          </p:cNvPr>
          <p:cNvPicPr>
            <a:picLocks noChangeAspect="1"/>
          </p:cNvPicPr>
          <p:nvPr userDrawn="1"/>
        </p:nvPicPr>
        <p:blipFill rotWithShape="1">
          <a:blip r:embed="rId2"/>
          <a:srcRect t="15818" b="63823"/>
          <a:stretch/>
        </p:blipFill>
        <p:spPr>
          <a:xfrm>
            <a:off x="0" y="1"/>
            <a:ext cx="9144000" cy="1048992"/>
          </a:xfrm>
          <a:prstGeom prst="rect">
            <a:avLst/>
          </a:prstGeom>
        </p:spPr>
      </p:pic>
      <p:sp>
        <p:nvSpPr>
          <p:cNvPr id="10" name="Title">
            <a:extLst>
              <a:ext uri="{FF2B5EF4-FFF2-40B4-BE49-F238E27FC236}">
                <a16:creationId xmlns:a16="http://schemas.microsoft.com/office/drawing/2014/main" id="{822EE705-51AD-816C-9D3F-41A11D84A51B}"/>
              </a:ext>
            </a:extLst>
          </p:cNvPr>
          <p:cNvSpPr>
            <a:spLocks noGrp="1"/>
          </p:cNvSpPr>
          <p:nvPr>
            <p:ph type="title" hasCustomPrompt="1"/>
          </p:nvPr>
        </p:nvSpPr>
        <p:spPr>
          <a:xfrm>
            <a:off x="139638" y="-119426"/>
            <a:ext cx="7566228" cy="1168418"/>
          </a:xfrm>
        </p:spPr>
        <p:txBody>
          <a:bodyPr>
            <a:normAutofit/>
          </a:bodyPr>
          <a:lstStyle>
            <a:lvl1pPr>
              <a:lnSpc>
                <a:spcPct val="80000"/>
              </a:lnSpc>
              <a:defRPr sz="3200" cap="all" baseline="0">
                <a:solidFill>
                  <a:schemeClr val="bg1"/>
                </a:solidFill>
              </a:defRPr>
            </a:lvl1pPr>
          </a:lstStyle>
          <a:p>
            <a:r>
              <a:rPr lang="en-US" dirty="0"/>
              <a:t>Table example</a:t>
            </a:r>
          </a:p>
        </p:txBody>
      </p:sp>
      <p:sp>
        <p:nvSpPr>
          <p:cNvPr id="5" name="Rectangle 4">
            <a:extLst>
              <a:ext uri="{FF2B5EF4-FFF2-40B4-BE49-F238E27FC236}">
                <a16:creationId xmlns:a16="http://schemas.microsoft.com/office/drawing/2014/main" id="{760B832F-E7CB-9584-E73C-07FFA9EA16D3}"/>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F521C06-DEB0-85B4-9CB0-7642E9F86C68}"/>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dirty="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dirty="0">
              <a:solidFill>
                <a:schemeClr val="tx1"/>
              </a:solidFill>
              <a:latin typeface="+mj-lt"/>
            </a:endParaRPr>
          </a:p>
          <a:p>
            <a:pPr>
              <a:lnSpc>
                <a:spcPct val="90000"/>
              </a:lnSpc>
            </a:pPr>
            <a:r>
              <a:rPr lang="en-US" sz="500" i="1" dirty="0">
                <a:solidFill>
                  <a:schemeClr val="bg1"/>
                </a:solidFill>
                <a:latin typeface="+mn-lt"/>
              </a:rPr>
              <a:t>Confidential</a:t>
            </a:r>
            <a:endParaRPr lang="en-US" sz="700" i="1" dirty="0">
              <a:solidFill>
                <a:schemeClr val="bg1"/>
              </a:solidFill>
              <a:latin typeface="+mn-lt"/>
            </a:endParaRPr>
          </a:p>
        </p:txBody>
      </p:sp>
      <p:pic>
        <p:nvPicPr>
          <p:cNvPr id="13" name="Picture 12">
            <a:extLst>
              <a:ext uri="{FF2B5EF4-FFF2-40B4-BE49-F238E27FC236}">
                <a16:creationId xmlns:a16="http://schemas.microsoft.com/office/drawing/2014/main" id="{7B76BC44-201A-2F5F-FE74-62B87E0676CA}"/>
              </a:ext>
            </a:extLst>
          </p:cNvPr>
          <p:cNvPicPr>
            <a:picLocks noChangeAspect="1"/>
          </p:cNvPicPr>
          <p:nvPr userDrawn="1"/>
        </p:nvPicPr>
        <p:blipFill>
          <a:blip r:embed="rId3"/>
          <a:srcRect/>
          <a:stretch/>
        </p:blipFill>
        <p:spPr>
          <a:xfrm>
            <a:off x="7817327" y="173522"/>
            <a:ext cx="1173435" cy="407523"/>
          </a:xfrm>
          <a:prstGeom prst="rect">
            <a:avLst/>
          </a:prstGeom>
        </p:spPr>
      </p:pic>
      <p:graphicFrame>
        <p:nvGraphicFramePr>
          <p:cNvPr id="3" name="Table 2">
            <a:extLst>
              <a:ext uri="{FF2B5EF4-FFF2-40B4-BE49-F238E27FC236}">
                <a16:creationId xmlns:a16="http://schemas.microsoft.com/office/drawing/2014/main" id="{B2667322-E7D5-6F3E-BD78-04AD2E9481ED}"/>
              </a:ext>
            </a:extLst>
          </p:cNvPr>
          <p:cNvGraphicFramePr>
            <a:graphicFrameLocks noGrp="1"/>
          </p:cNvGraphicFramePr>
          <p:nvPr userDrawn="1">
            <p:extLst>
              <p:ext uri="{D42A27DB-BD31-4B8C-83A1-F6EECF244321}">
                <p14:modId xmlns:p14="http://schemas.microsoft.com/office/powerpoint/2010/main" val="1935033006"/>
              </p:ext>
            </p:extLst>
          </p:nvPr>
        </p:nvGraphicFramePr>
        <p:xfrm>
          <a:off x="252608" y="2493583"/>
          <a:ext cx="8622084" cy="2366632"/>
        </p:xfrm>
        <a:graphic>
          <a:graphicData uri="http://schemas.openxmlformats.org/drawingml/2006/table">
            <a:tbl>
              <a:tblPr firstRow="1" bandRow="1">
                <a:tableStyleId>{0660B408-B3CF-4A94-85FC-2B1E0A45F4A2}</a:tableStyleId>
              </a:tblPr>
              <a:tblGrid>
                <a:gridCol w="2155521">
                  <a:extLst>
                    <a:ext uri="{9D8B030D-6E8A-4147-A177-3AD203B41FA5}">
                      <a16:colId xmlns:a16="http://schemas.microsoft.com/office/drawing/2014/main" val="1299505341"/>
                    </a:ext>
                  </a:extLst>
                </a:gridCol>
                <a:gridCol w="2155521">
                  <a:extLst>
                    <a:ext uri="{9D8B030D-6E8A-4147-A177-3AD203B41FA5}">
                      <a16:colId xmlns:a16="http://schemas.microsoft.com/office/drawing/2014/main" val="3275729998"/>
                    </a:ext>
                  </a:extLst>
                </a:gridCol>
                <a:gridCol w="2155521">
                  <a:extLst>
                    <a:ext uri="{9D8B030D-6E8A-4147-A177-3AD203B41FA5}">
                      <a16:colId xmlns:a16="http://schemas.microsoft.com/office/drawing/2014/main" val="4235216994"/>
                    </a:ext>
                  </a:extLst>
                </a:gridCol>
                <a:gridCol w="2155521">
                  <a:extLst>
                    <a:ext uri="{9D8B030D-6E8A-4147-A177-3AD203B41FA5}">
                      <a16:colId xmlns:a16="http://schemas.microsoft.com/office/drawing/2014/main" val="1858527744"/>
                    </a:ext>
                  </a:extLst>
                </a:gridCol>
              </a:tblGrid>
              <a:tr h="295829">
                <a:tc>
                  <a:txBody>
                    <a:bodyPr/>
                    <a:lstStyle/>
                    <a:p>
                      <a:pPr algn="ctr"/>
                      <a:r>
                        <a:rPr lang="en-US" sz="1200" b="0" dirty="0">
                          <a:solidFill>
                            <a:schemeClr val="bg1"/>
                          </a:solidFill>
                        </a:rPr>
                        <a:t>Heading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rPr>
                        <a:t>Heading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rPr>
                        <a:t>Heading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rPr>
                        <a:t>Heading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661984"/>
                  </a:ext>
                </a:extLst>
              </a:tr>
              <a:tr h="295829">
                <a:tc>
                  <a:txBody>
                    <a:bodyPr/>
                    <a:lstStyle/>
                    <a:p>
                      <a:r>
                        <a:rPr lang="en-US" sz="1200" b="0" dirty="0">
                          <a:solidFill>
                            <a:schemeClr val="tx1"/>
                          </a:solidFill>
                        </a:rPr>
                        <a:t>Body text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7920258"/>
                  </a:ext>
                </a:extLst>
              </a:tr>
              <a:tr h="295829">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79409617"/>
                  </a:ext>
                </a:extLst>
              </a:tr>
              <a:tr h="295829">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4935839"/>
                  </a:ext>
                </a:extLst>
              </a:tr>
              <a:tr h="295829">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85497113"/>
                  </a:ext>
                </a:extLst>
              </a:tr>
              <a:tr h="295829">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9492120"/>
                  </a:ext>
                </a:extLst>
              </a:tr>
              <a:tr h="295829">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88432318"/>
                  </a:ext>
                </a:extLst>
              </a:tr>
              <a:tr h="295829">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964207"/>
                  </a:ext>
                </a:extLst>
              </a:tr>
            </a:tbl>
          </a:graphicData>
        </a:graphic>
      </p:graphicFrame>
      <p:sp>
        <p:nvSpPr>
          <p:cNvPr id="9" name="Content Placeholder 8">
            <a:extLst>
              <a:ext uri="{FF2B5EF4-FFF2-40B4-BE49-F238E27FC236}">
                <a16:creationId xmlns:a16="http://schemas.microsoft.com/office/drawing/2014/main" id="{729541C6-A09B-737A-0505-2353EE452DED}"/>
              </a:ext>
            </a:extLst>
          </p:cNvPr>
          <p:cNvSpPr>
            <a:spLocks noGrp="1"/>
          </p:cNvSpPr>
          <p:nvPr>
            <p:ph sz="quarter" idx="10"/>
          </p:nvPr>
        </p:nvSpPr>
        <p:spPr>
          <a:xfrm>
            <a:off x="145900" y="1158875"/>
            <a:ext cx="8785157" cy="125253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652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CLEAN">
    <p:spTree>
      <p:nvGrpSpPr>
        <p:cNvPr id="1" name=""/>
        <p:cNvGrpSpPr/>
        <p:nvPr/>
      </p:nvGrpSpPr>
      <p:grpSpPr>
        <a:xfrm>
          <a:off x="0" y="0"/>
          <a:ext cx="0" cy="0"/>
          <a:chOff x="0" y="0"/>
          <a:chExt cx="0" cy="0"/>
        </a:xfrm>
      </p:grpSpPr>
      <p:sp>
        <p:nvSpPr>
          <p:cNvPr id="11" name="Text Placeholder"/>
          <p:cNvSpPr>
            <a:spLocks noGrp="1"/>
          </p:cNvSpPr>
          <p:nvPr>
            <p:ph idx="1"/>
          </p:nvPr>
        </p:nvSpPr>
        <p:spPr>
          <a:xfrm>
            <a:off x="159093" y="1054752"/>
            <a:ext cx="8822615" cy="3967515"/>
          </a:xfrm>
          <a:prstGeom prst="rect">
            <a:avLst/>
          </a:prstGeom>
        </p:spPr>
        <p:txBody>
          <a:bodyPr vert="horz" lIns="91440" tIns="45720" rIns="91440" bIns="45720" rtlCol="0">
            <a:noAutofit/>
          </a:bodyPr>
          <a:lstStyle>
            <a:lvl1pPr>
              <a:lnSpc>
                <a:spcPct val="90000"/>
              </a:lnSpc>
              <a:spcAft>
                <a:spcPts val="900"/>
              </a:spcAft>
              <a:defRPr/>
            </a:lvl1pPr>
            <a:lvl2pPr>
              <a:lnSpc>
                <a:spcPct val="90000"/>
              </a:lnSpc>
              <a:spcAft>
                <a:spcPts val="900"/>
              </a:spcAft>
              <a:defRPr/>
            </a:lvl2pPr>
            <a:lvl3pPr>
              <a:lnSpc>
                <a:spcPct val="90000"/>
              </a:lnSpc>
              <a:spcAft>
                <a:spcPts val="900"/>
              </a:spcAft>
              <a:defRPr/>
            </a:lvl3pPr>
            <a:lvl4pPr>
              <a:lnSpc>
                <a:spcPct val="90000"/>
              </a:lnSpc>
              <a:spcAft>
                <a:spcPts val="900"/>
              </a:spcAft>
              <a:defRPr/>
            </a:lvl4pPr>
            <a:lvl5pPr>
              <a:lnSpc>
                <a:spcPct val="90000"/>
              </a:lnSpc>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16D9AACD-BA10-A6D3-4DC7-6C5456F7814D}"/>
              </a:ext>
            </a:extLst>
          </p:cNvPr>
          <p:cNvSpPr>
            <a:spLocks noGrp="1"/>
          </p:cNvSpPr>
          <p:nvPr>
            <p:ph type="title" hasCustomPrompt="1"/>
          </p:nvPr>
        </p:nvSpPr>
        <p:spPr>
          <a:xfrm>
            <a:off x="153237" y="45156"/>
            <a:ext cx="7501443" cy="1009596"/>
          </a:xfrm>
        </p:spPr>
        <p:txBody>
          <a:bodyPr>
            <a:normAutofit/>
          </a:bodyPr>
          <a:lstStyle>
            <a:lvl1pPr>
              <a:lnSpc>
                <a:spcPct val="80000"/>
              </a:lnSpc>
              <a:defRPr sz="3200" cap="all" baseline="0">
                <a:solidFill>
                  <a:schemeClr val="tx1"/>
                </a:solidFill>
              </a:defRPr>
            </a:lvl1pPr>
          </a:lstStyle>
          <a:p>
            <a:r>
              <a:rPr lang="en-US"/>
              <a:t>Click to add title</a:t>
            </a:r>
          </a:p>
        </p:txBody>
      </p:sp>
      <p:sp>
        <p:nvSpPr>
          <p:cNvPr id="4" name="Rectangle 3">
            <a:extLst>
              <a:ext uri="{FF2B5EF4-FFF2-40B4-BE49-F238E27FC236}">
                <a16:creationId xmlns:a16="http://schemas.microsoft.com/office/drawing/2014/main" id="{5C3605CB-D83E-A94C-3B8A-186B4F9DB342}"/>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8EAEA3-88EF-F2CF-7A8C-CC56048050CB}"/>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tx2"/>
                </a:solidFill>
                <a:latin typeface="+mn-lt"/>
              </a:rPr>
              <a:t>Confidential</a:t>
            </a:r>
            <a:endParaRPr lang="en-US" sz="700" i="1">
              <a:solidFill>
                <a:schemeClr val="tx2"/>
              </a:solidFill>
              <a:latin typeface="+mn-lt"/>
            </a:endParaRPr>
          </a:p>
        </p:txBody>
      </p:sp>
      <p:pic>
        <p:nvPicPr>
          <p:cNvPr id="6" name="Picture 5" descr="A yellow text on a black background&#10;&#10;Description automatically generated">
            <a:extLst>
              <a:ext uri="{FF2B5EF4-FFF2-40B4-BE49-F238E27FC236}">
                <a16:creationId xmlns:a16="http://schemas.microsoft.com/office/drawing/2014/main" id="{5A7200BB-4E6D-8F50-71A4-72BCA8D19958}"/>
              </a:ext>
            </a:extLst>
          </p:cNvPr>
          <p:cNvPicPr>
            <a:picLocks noChangeAspect="1"/>
          </p:cNvPicPr>
          <p:nvPr userDrawn="1"/>
        </p:nvPicPr>
        <p:blipFill>
          <a:blip r:embed="rId2"/>
          <a:stretch>
            <a:fillRect/>
          </a:stretch>
        </p:blipFill>
        <p:spPr>
          <a:xfrm>
            <a:off x="7817327" y="173522"/>
            <a:ext cx="1173436" cy="4075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CLEAN 2 COLUMN">
    <p:spTree>
      <p:nvGrpSpPr>
        <p:cNvPr id="1" name=""/>
        <p:cNvGrpSpPr/>
        <p:nvPr/>
      </p:nvGrpSpPr>
      <p:grpSpPr>
        <a:xfrm>
          <a:off x="0" y="0"/>
          <a:ext cx="0" cy="0"/>
          <a:chOff x="0" y="0"/>
          <a:chExt cx="0" cy="0"/>
        </a:xfrm>
      </p:grpSpPr>
      <p:sp>
        <p:nvSpPr>
          <p:cNvPr id="11" name="Text Placeholder"/>
          <p:cNvSpPr>
            <a:spLocks noGrp="1"/>
          </p:cNvSpPr>
          <p:nvPr>
            <p:ph idx="1"/>
          </p:nvPr>
        </p:nvSpPr>
        <p:spPr>
          <a:xfrm>
            <a:off x="159093" y="1054752"/>
            <a:ext cx="4294666" cy="3972770"/>
          </a:xfrm>
          <a:prstGeom prst="rect">
            <a:avLst/>
          </a:prstGeom>
        </p:spPr>
        <p:txBody>
          <a:bodyPr vert="horz" lIns="91440" tIns="45720" rIns="91440" bIns="45720" rtlCol="0">
            <a:noAutofit/>
          </a:bodyPr>
          <a:lstStyle>
            <a:lvl1pPr>
              <a:lnSpc>
                <a:spcPct val="90000"/>
              </a:lnSpc>
              <a:spcAft>
                <a:spcPts val="900"/>
              </a:spcAft>
              <a:defRPr sz="1800"/>
            </a:lvl1pPr>
            <a:lvl2pPr>
              <a:lnSpc>
                <a:spcPct val="90000"/>
              </a:lnSpc>
              <a:spcAft>
                <a:spcPts val="900"/>
              </a:spcAft>
              <a:defRPr sz="1800"/>
            </a:lvl2pPr>
            <a:lvl3pPr>
              <a:lnSpc>
                <a:spcPct val="90000"/>
              </a:lnSpc>
              <a:spcAft>
                <a:spcPts val="900"/>
              </a:spcAft>
              <a:defRPr sz="1800"/>
            </a:lvl3pPr>
            <a:lvl4pPr>
              <a:lnSpc>
                <a:spcPct val="90000"/>
              </a:lnSpc>
              <a:spcAft>
                <a:spcPts val="900"/>
              </a:spcAft>
              <a:defRPr sz="1800"/>
            </a:lvl4pPr>
            <a:lvl5pPr>
              <a:lnSpc>
                <a:spcPct val="90000"/>
              </a:lnSpc>
              <a:spcAft>
                <a:spcPts val="9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a:extLst>
              <a:ext uri="{FF2B5EF4-FFF2-40B4-BE49-F238E27FC236}">
                <a16:creationId xmlns:a16="http://schemas.microsoft.com/office/drawing/2014/main" id="{8D5297FE-314B-B7FD-425C-CD38298FB315}"/>
              </a:ext>
            </a:extLst>
          </p:cNvPr>
          <p:cNvSpPr>
            <a:spLocks noGrp="1"/>
          </p:cNvSpPr>
          <p:nvPr>
            <p:ph idx="10"/>
          </p:nvPr>
        </p:nvSpPr>
        <p:spPr>
          <a:xfrm>
            <a:off x="4679855" y="1054752"/>
            <a:ext cx="4294666" cy="3972770"/>
          </a:xfrm>
          <a:prstGeom prst="rect">
            <a:avLst/>
          </a:prstGeom>
        </p:spPr>
        <p:txBody>
          <a:bodyPr vert="horz" lIns="91440" tIns="45720" rIns="91440" bIns="45720" rtlCol="0">
            <a:noAutofit/>
          </a:bodyPr>
          <a:lstStyle>
            <a:lvl1pPr>
              <a:lnSpc>
                <a:spcPct val="90000"/>
              </a:lnSpc>
              <a:spcAft>
                <a:spcPts val="900"/>
              </a:spcAft>
              <a:defRPr sz="1800"/>
            </a:lvl1pPr>
            <a:lvl2pPr>
              <a:lnSpc>
                <a:spcPct val="90000"/>
              </a:lnSpc>
              <a:spcAft>
                <a:spcPts val="900"/>
              </a:spcAft>
              <a:defRPr sz="1800"/>
            </a:lvl2pPr>
            <a:lvl3pPr>
              <a:lnSpc>
                <a:spcPct val="90000"/>
              </a:lnSpc>
              <a:spcAft>
                <a:spcPts val="900"/>
              </a:spcAft>
              <a:defRPr sz="1800"/>
            </a:lvl3pPr>
            <a:lvl4pPr>
              <a:lnSpc>
                <a:spcPct val="90000"/>
              </a:lnSpc>
              <a:spcAft>
                <a:spcPts val="900"/>
              </a:spcAft>
              <a:defRPr sz="1800"/>
            </a:lvl4pPr>
            <a:lvl5pPr>
              <a:lnSpc>
                <a:spcPct val="90000"/>
              </a:lnSpc>
              <a:spcAft>
                <a:spcPts val="9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0A980D89-AD70-08A3-A512-0B901060DD5E}"/>
              </a:ext>
            </a:extLst>
          </p:cNvPr>
          <p:cNvSpPr>
            <a:spLocks noGrp="1"/>
          </p:cNvSpPr>
          <p:nvPr>
            <p:ph type="title" hasCustomPrompt="1"/>
          </p:nvPr>
        </p:nvSpPr>
        <p:spPr>
          <a:xfrm>
            <a:off x="153237" y="45156"/>
            <a:ext cx="7501443" cy="1009596"/>
          </a:xfrm>
        </p:spPr>
        <p:txBody>
          <a:bodyPr>
            <a:normAutofit/>
          </a:bodyPr>
          <a:lstStyle>
            <a:lvl1pPr>
              <a:lnSpc>
                <a:spcPct val="80000"/>
              </a:lnSpc>
              <a:defRPr sz="3200" cap="all" baseline="0">
                <a:solidFill>
                  <a:schemeClr val="tx1"/>
                </a:solidFill>
              </a:defRPr>
            </a:lvl1pPr>
          </a:lstStyle>
          <a:p>
            <a:r>
              <a:rPr lang="en-US"/>
              <a:t>Click to add title</a:t>
            </a:r>
          </a:p>
        </p:txBody>
      </p:sp>
      <p:sp>
        <p:nvSpPr>
          <p:cNvPr id="5" name="Rectangle 4">
            <a:extLst>
              <a:ext uri="{FF2B5EF4-FFF2-40B4-BE49-F238E27FC236}">
                <a16:creationId xmlns:a16="http://schemas.microsoft.com/office/drawing/2014/main" id="{D9F3373B-7934-6D7D-AD57-44450339F1F9}"/>
              </a:ext>
            </a:extLst>
          </p:cNvPr>
          <p:cNvSpPr/>
          <p:nvPr userDrawn="1"/>
        </p:nvSpPr>
        <p:spPr>
          <a:xfrm flipV="1">
            <a:off x="8287478" y="866638"/>
            <a:ext cx="108000" cy="3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030410-9BBB-BF5B-15B3-52854DC4867F}"/>
              </a:ext>
            </a:extLst>
          </p:cNvPr>
          <p:cNvSpPr txBox="1"/>
          <p:nvPr userDrawn="1"/>
        </p:nvSpPr>
        <p:spPr>
          <a:xfrm>
            <a:off x="8192136" y="649764"/>
            <a:ext cx="689612" cy="244682"/>
          </a:xfrm>
          <a:prstGeom prst="rect">
            <a:avLst/>
          </a:prstGeom>
          <a:noFill/>
        </p:spPr>
        <p:txBody>
          <a:bodyPr wrap="square" rtlCol="0">
            <a:spAutoFit/>
          </a:bodyPr>
          <a:lstStyle/>
          <a:p>
            <a:pPr>
              <a:lnSpc>
                <a:spcPct val="90000"/>
              </a:lnSpc>
            </a:pPr>
            <a:r>
              <a:rPr lang="en-US" sz="600">
                <a:solidFill>
                  <a:schemeClr val="tx1"/>
                </a:solidFill>
                <a:latin typeface="+mj-lt"/>
              </a:rPr>
              <a:t>SLIDE </a:t>
            </a:r>
            <a:fld id="{4CA4D188-E467-F546-9005-9B34B2B236AC}" type="slidenum">
              <a:rPr lang="en-US" sz="600" smtClean="0">
                <a:solidFill>
                  <a:schemeClr val="tx1"/>
                </a:solidFill>
                <a:latin typeface="+mj-lt"/>
              </a:rPr>
              <a:pPr>
                <a:lnSpc>
                  <a:spcPct val="90000"/>
                </a:lnSpc>
              </a:pPr>
              <a:t>‹#›</a:t>
            </a:fld>
            <a:endParaRPr lang="en-US" sz="600">
              <a:solidFill>
                <a:schemeClr val="tx1"/>
              </a:solidFill>
              <a:latin typeface="+mj-lt"/>
            </a:endParaRPr>
          </a:p>
          <a:p>
            <a:pPr>
              <a:lnSpc>
                <a:spcPct val="90000"/>
              </a:lnSpc>
            </a:pPr>
            <a:r>
              <a:rPr lang="en-US" sz="500" i="1">
                <a:solidFill>
                  <a:schemeClr val="tx2"/>
                </a:solidFill>
                <a:latin typeface="+mn-lt"/>
              </a:rPr>
              <a:t>Confidential</a:t>
            </a:r>
            <a:endParaRPr lang="en-US" sz="700" i="1">
              <a:solidFill>
                <a:schemeClr val="tx2"/>
              </a:solidFill>
              <a:latin typeface="+mn-lt"/>
            </a:endParaRPr>
          </a:p>
        </p:txBody>
      </p:sp>
      <p:pic>
        <p:nvPicPr>
          <p:cNvPr id="10" name="Picture 9" descr="A yellow text on a black background&#10;&#10;Description automatically generated">
            <a:extLst>
              <a:ext uri="{FF2B5EF4-FFF2-40B4-BE49-F238E27FC236}">
                <a16:creationId xmlns:a16="http://schemas.microsoft.com/office/drawing/2014/main" id="{4D460481-80C5-3740-7D8D-41B0F60C5D86}"/>
              </a:ext>
            </a:extLst>
          </p:cNvPr>
          <p:cNvPicPr>
            <a:picLocks noChangeAspect="1"/>
          </p:cNvPicPr>
          <p:nvPr userDrawn="1"/>
        </p:nvPicPr>
        <p:blipFill>
          <a:blip r:embed="rId2"/>
          <a:stretch>
            <a:fillRect/>
          </a:stretch>
        </p:blipFill>
        <p:spPr>
          <a:xfrm>
            <a:off x="7817327" y="173522"/>
            <a:ext cx="1173436" cy="407523"/>
          </a:xfrm>
          <a:prstGeom prst="rect">
            <a:avLst/>
          </a:prstGeom>
        </p:spPr>
      </p:pic>
    </p:spTree>
    <p:extLst>
      <p:ext uri="{BB962C8B-B14F-4D97-AF65-F5344CB8AC3E}">
        <p14:creationId xmlns:p14="http://schemas.microsoft.com/office/powerpoint/2010/main" val="330911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183808" y="257369"/>
            <a:ext cx="7609188" cy="805313"/>
          </a:xfrm>
          <a:prstGeom prst="rect">
            <a:avLst/>
          </a:prstGeom>
        </p:spPr>
        <p:txBody>
          <a:bodyPr vert="horz" lIns="91440" tIns="45720" rIns="91440" bIns="45720" rtlCol="0" anchor="b">
            <a:normAutofit/>
          </a:bodyPr>
          <a:lstStyle/>
          <a:p>
            <a:r>
              <a:rPr lang="en-US" dirty="0"/>
              <a:t>Click to add title</a:t>
            </a:r>
          </a:p>
        </p:txBody>
      </p:sp>
      <p:sp>
        <p:nvSpPr>
          <p:cNvPr id="7" name="Text Placeholder"/>
          <p:cNvSpPr>
            <a:spLocks noGrp="1"/>
          </p:cNvSpPr>
          <p:nvPr>
            <p:ph type="body" idx="1"/>
          </p:nvPr>
        </p:nvSpPr>
        <p:spPr>
          <a:xfrm>
            <a:off x="183807" y="1062682"/>
            <a:ext cx="8716201" cy="393005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1186908"/>
      </p:ext>
    </p:extLst>
  </p:cSld>
  <p:clrMap bg1="lt1" tx1="dk1" bg2="lt2" tx2="dk2" accent1="accent1" accent2="accent2" accent3="accent3" accent4="accent4" accent5="accent5" accent6="accent6" hlink="hlink" folHlink="folHlink"/>
  <p:sldLayoutIdLst>
    <p:sldLayoutId id="2147483698" r:id="rId1"/>
    <p:sldLayoutId id="2147483710" r:id="rId2"/>
    <p:sldLayoutId id="2147483713" r:id="rId3"/>
    <p:sldLayoutId id="2147483740" r:id="rId4"/>
    <p:sldLayoutId id="2147483742" r:id="rId5"/>
    <p:sldLayoutId id="2147483714" r:id="rId6"/>
    <p:sldLayoutId id="2147483744" r:id="rId7"/>
    <p:sldLayoutId id="2147483700" r:id="rId8"/>
    <p:sldLayoutId id="2147483731" r:id="rId9"/>
    <p:sldLayoutId id="2147483732" r:id="rId10"/>
    <p:sldLayoutId id="2147483716" r:id="rId11"/>
    <p:sldLayoutId id="2147483725" r:id="rId12"/>
    <p:sldLayoutId id="2147483726" r:id="rId13"/>
    <p:sldLayoutId id="2147483727" r:id="rId14"/>
    <p:sldLayoutId id="2147483728" r:id="rId15"/>
    <p:sldLayoutId id="2147483729" r:id="rId16"/>
    <p:sldLayoutId id="2147483730" r:id="rId17"/>
    <p:sldLayoutId id="2147483711" r:id="rId18"/>
    <p:sldLayoutId id="2147483712" r:id="rId19"/>
    <p:sldLayoutId id="2147483715" r:id="rId20"/>
    <p:sldLayoutId id="2147483733" r:id="rId21"/>
    <p:sldLayoutId id="2147483734" r:id="rId22"/>
    <p:sldLayoutId id="2147483735" r:id="rId23"/>
    <p:sldLayoutId id="2147483736" r:id="rId24"/>
    <p:sldLayoutId id="2147483747" r:id="rId25"/>
    <p:sldLayoutId id="2147483737" r:id="rId26"/>
    <p:sldLayoutId id="2147483748" r:id="rId27"/>
    <p:sldLayoutId id="2147483745" r:id="rId28"/>
    <p:sldLayoutId id="2147483746" r:id="rId29"/>
    <p:sldLayoutId id="2147483739" r:id="rId30"/>
    <p:sldLayoutId id="2147483738" r:id="rId31"/>
    <p:sldLayoutId id="2147483707" r:id="rId32"/>
    <p:sldLayoutId id="2147483709" r:id="rId33"/>
    <p:sldLayoutId id="2147483724"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685800" rtl="0" eaLnBrk="1" latinLnBrk="0" hangingPunct="1">
        <a:lnSpc>
          <a:spcPct val="90000"/>
        </a:lnSpc>
        <a:spcBef>
          <a:spcPts val="0"/>
        </a:spcBef>
        <a:spcAft>
          <a:spcPts val="900"/>
        </a:spcAft>
        <a:buClr>
          <a:schemeClr val="tx2"/>
        </a:buClr>
        <a:buSzPct val="50000"/>
        <a:buFontTx/>
        <a:buNone/>
        <a:tabLst/>
        <a:defRPr sz="2000" kern="1200">
          <a:solidFill>
            <a:schemeClr val="tx1"/>
          </a:solidFill>
          <a:latin typeface="+mn-lt"/>
          <a:ea typeface="+mn-ea"/>
          <a:cs typeface="+mn-cs"/>
        </a:defRPr>
      </a:lvl1pPr>
      <a:lvl2pPr marL="581025" indent="-246063" algn="l" defTabSz="685800" rtl="0" eaLnBrk="1" latinLnBrk="0" hangingPunct="1">
        <a:lnSpc>
          <a:spcPct val="90000"/>
        </a:lnSpc>
        <a:spcBef>
          <a:spcPts val="0"/>
        </a:spcBef>
        <a:spcAft>
          <a:spcPts val="900"/>
        </a:spcAft>
        <a:buClr>
          <a:schemeClr val="tx2"/>
        </a:buClr>
        <a:buSzPct val="60000"/>
        <a:buFontTx/>
        <a:buBlip>
          <a:blip r:embed="rId36"/>
        </a:buBlip>
        <a:tabLst/>
        <a:defRPr sz="2000" kern="1200">
          <a:solidFill>
            <a:schemeClr val="tx1"/>
          </a:solidFill>
          <a:latin typeface="+mn-lt"/>
          <a:ea typeface="+mn-ea"/>
          <a:cs typeface="+mn-cs"/>
        </a:defRPr>
      </a:lvl2pPr>
      <a:lvl3pPr marL="938213" indent="-260350" algn="l" defTabSz="685800" rtl="0" eaLnBrk="1" latinLnBrk="0" hangingPunct="1">
        <a:lnSpc>
          <a:spcPct val="90000"/>
        </a:lnSpc>
        <a:spcBef>
          <a:spcPts val="0"/>
        </a:spcBef>
        <a:spcAft>
          <a:spcPts val="900"/>
        </a:spcAft>
        <a:buClr>
          <a:schemeClr val="tx2"/>
        </a:buClr>
        <a:buSzPct val="60000"/>
        <a:buFontTx/>
        <a:buBlip>
          <a:blip r:embed="rId36"/>
        </a:buBlip>
        <a:tabLst/>
        <a:defRPr sz="2000" kern="1200">
          <a:solidFill>
            <a:schemeClr val="tx1"/>
          </a:solidFill>
          <a:latin typeface="+mn-lt"/>
          <a:ea typeface="+mn-ea"/>
          <a:cs typeface="+mn-cs"/>
        </a:defRPr>
      </a:lvl3pPr>
      <a:lvl4pPr marL="1289050" indent="-268288" algn="l" defTabSz="685800" rtl="0" eaLnBrk="1" latinLnBrk="0" hangingPunct="1">
        <a:lnSpc>
          <a:spcPct val="90000"/>
        </a:lnSpc>
        <a:spcBef>
          <a:spcPts val="0"/>
        </a:spcBef>
        <a:spcAft>
          <a:spcPts val="900"/>
        </a:spcAft>
        <a:buClr>
          <a:schemeClr val="tx2"/>
        </a:buClr>
        <a:buSzPct val="60000"/>
        <a:buFontTx/>
        <a:buBlip>
          <a:blip r:embed="rId36"/>
        </a:buBlip>
        <a:tabLst/>
        <a:defRPr sz="2000" kern="1200">
          <a:solidFill>
            <a:schemeClr val="tx1"/>
          </a:solidFill>
          <a:latin typeface="+mn-lt"/>
          <a:ea typeface="+mn-ea"/>
          <a:cs typeface="+mn-cs"/>
        </a:defRPr>
      </a:lvl4pPr>
      <a:lvl5pPr marL="1646238" indent="-282575" algn="l" defTabSz="685800" rtl="0" eaLnBrk="1" latinLnBrk="0" hangingPunct="1">
        <a:lnSpc>
          <a:spcPct val="90000"/>
        </a:lnSpc>
        <a:spcBef>
          <a:spcPts val="0"/>
        </a:spcBef>
        <a:spcAft>
          <a:spcPts val="900"/>
        </a:spcAft>
        <a:buClr>
          <a:schemeClr val="tx2"/>
        </a:buClr>
        <a:buSzPct val="60000"/>
        <a:buFontTx/>
        <a:buBlip>
          <a:blip r:embed="rId36"/>
        </a:buBlip>
        <a:tabLst/>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jpe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0.svg"/><Relationship Id="rId5" Type="http://schemas.openxmlformats.org/officeDocument/2006/relationships/image" Target="../media/image1.png"/><Relationship Id="rId4" Type="http://schemas.openxmlformats.org/officeDocument/2006/relationships/image" Target="../media/image19.sv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5.svg"/><Relationship Id="rId5" Type="http://schemas.openxmlformats.org/officeDocument/2006/relationships/image" Target="../media/image24.jpe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7.svg"/><Relationship Id="rId5" Type="http://schemas.openxmlformats.org/officeDocument/2006/relationships/image" Target="../media/image1.png"/><Relationship Id="rId4" Type="http://schemas.openxmlformats.org/officeDocument/2006/relationships/image" Target="../media/image26.sv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cid:image006.png@01DCCE9B.FB3130F0" TargetMode="External"/><Relationship Id="rId10" Type="http://schemas.openxmlformats.org/officeDocument/2006/relationships/image" Target="../media/image25.svg"/><Relationship Id="rId4" Type="http://schemas.openxmlformats.org/officeDocument/2006/relationships/image" Target="../media/image28.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cid:image006.png@01DCCE9B.FB3130F0" TargetMode="External"/><Relationship Id="rId11" Type="http://schemas.openxmlformats.org/officeDocument/2006/relationships/image" Target="../media/image22.svg"/><Relationship Id="rId5" Type="http://schemas.openxmlformats.org/officeDocument/2006/relationships/image" Target="../media/image28.png"/><Relationship Id="rId10" Type="http://schemas.openxmlformats.org/officeDocument/2006/relationships/image" Target="../media/image27.svg"/><Relationship Id="rId4" Type="http://schemas.openxmlformats.org/officeDocument/2006/relationships/image" Target="../media/image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hyperlink" Target="https://www.floodre.co.uk/wp-content/uploads/JBA-Flood-Re-Phase-1-Report.pdf"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hyperlink" Target="https://www.jbaconsulting.com/2025/06/16/what-are-nature-based-solutions/" TargetMode="External"/><Relationship Id="rId5" Type="http://schemas.openxmlformats.org/officeDocument/2006/relationships/hyperlink" Target="https://www.jbarisk.com/sectors/property-lending/" TargetMode="External"/><Relationship Id="rId4" Type="http://schemas.openxmlformats.org/officeDocument/2006/relationships/hyperlink" Target="https://www.floodre.co.uk/wp-content/uploads/JBA-Flood-Re-Phase-2-Repor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8DCF-2543-413D-2386-5D308A3BF3C2}"/>
              </a:ext>
            </a:extLst>
          </p:cNvPr>
          <p:cNvSpPr>
            <a:spLocks noGrp="1"/>
          </p:cNvSpPr>
          <p:nvPr>
            <p:ph type="title"/>
          </p:nvPr>
        </p:nvSpPr>
        <p:spPr>
          <a:xfrm>
            <a:off x="159858" y="483047"/>
            <a:ext cx="8032035" cy="3022319"/>
          </a:xfrm>
        </p:spPr>
        <p:txBody>
          <a:bodyPr/>
          <a:lstStyle/>
          <a:p>
            <a:r>
              <a:rPr lang="en-GB" dirty="0"/>
              <a:t>Oasis MODEL customisation</a:t>
            </a:r>
          </a:p>
        </p:txBody>
      </p:sp>
      <p:sp>
        <p:nvSpPr>
          <p:cNvPr id="3" name="Subtitle 2">
            <a:extLst>
              <a:ext uri="{FF2B5EF4-FFF2-40B4-BE49-F238E27FC236}">
                <a16:creationId xmlns:a16="http://schemas.microsoft.com/office/drawing/2014/main" id="{7EA21CA6-8360-FE40-91A1-0C2787114C4C}"/>
              </a:ext>
            </a:extLst>
          </p:cNvPr>
          <p:cNvSpPr>
            <a:spLocks noGrp="1"/>
          </p:cNvSpPr>
          <p:nvPr>
            <p:ph type="subTitle" idx="1"/>
          </p:nvPr>
        </p:nvSpPr>
        <p:spPr/>
        <p:txBody>
          <a:bodyPr/>
          <a:lstStyle/>
          <a:p>
            <a:r>
              <a:rPr lang="en-GB" b="1" dirty="0"/>
              <a:t>Ian Millinship</a:t>
            </a:r>
            <a:r>
              <a:rPr lang="en-GB" dirty="0"/>
              <a:t>, Head of Analytics, JBA Risk Management</a:t>
            </a:r>
          </a:p>
        </p:txBody>
      </p:sp>
      <p:sp>
        <p:nvSpPr>
          <p:cNvPr id="4" name="Content Placeholder 3">
            <a:extLst>
              <a:ext uri="{FF2B5EF4-FFF2-40B4-BE49-F238E27FC236}">
                <a16:creationId xmlns:a16="http://schemas.microsoft.com/office/drawing/2014/main" id="{C5E621AC-554A-D66D-0EB0-1569784D9433}"/>
              </a:ext>
            </a:extLst>
          </p:cNvPr>
          <p:cNvSpPr>
            <a:spLocks noGrp="1"/>
          </p:cNvSpPr>
          <p:nvPr>
            <p:ph sz="quarter" idx="10"/>
          </p:nvPr>
        </p:nvSpPr>
        <p:spPr/>
        <p:txBody>
          <a:bodyPr/>
          <a:lstStyle/>
          <a:p>
            <a:r>
              <a:rPr lang="en-GB" dirty="0"/>
              <a:t>3 examples across 3 different projects in 10 minutes!</a:t>
            </a:r>
          </a:p>
        </p:txBody>
      </p:sp>
      <p:sp>
        <p:nvSpPr>
          <p:cNvPr id="5" name="Text Placeholder 4">
            <a:extLst>
              <a:ext uri="{FF2B5EF4-FFF2-40B4-BE49-F238E27FC236}">
                <a16:creationId xmlns:a16="http://schemas.microsoft.com/office/drawing/2014/main" id="{1D3EDB4A-9B9D-9CB8-8CBD-107C2942FC38}"/>
              </a:ext>
            </a:extLst>
          </p:cNvPr>
          <p:cNvSpPr>
            <a:spLocks noGrp="1"/>
          </p:cNvSpPr>
          <p:nvPr>
            <p:ph type="body" sz="quarter" idx="11"/>
          </p:nvPr>
        </p:nvSpPr>
        <p:spPr/>
        <p:txBody>
          <a:bodyPr/>
          <a:lstStyle/>
          <a:p>
            <a:r>
              <a:rPr lang="en-GB" dirty="0"/>
              <a:t>28 / 29 April 2026</a:t>
            </a:r>
          </a:p>
        </p:txBody>
      </p:sp>
    </p:spTree>
    <p:extLst>
      <p:ext uri="{BB962C8B-B14F-4D97-AF65-F5344CB8AC3E}">
        <p14:creationId xmlns:p14="http://schemas.microsoft.com/office/powerpoint/2010/main" val="203391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38A8F-A47E-714B-AA67-E83C16B429C5}"/>
            </a:ext>
          </a:extLst>
        </p:cNvPr>
        <p:cNvGrpSpPr/>
        <p:nvPr/>
      </p:nvGrpSpPr>
      <p:grpSpPr>
        <a:xfrm>
          <a:off x="0" y="0"/>
          <a:ext cx="0" cy="0"/>
          <a:chOff x="0" y="0"/>
          <a:chExt cx="0" cy="0"/>
        </a:xfrm>
      </p:grpSpPr>
      <p:pic>
        <p:nvPicPr>
          <p:cNvPr id="1028" name="Picture 4" descr="Flood Re - A flood re-insurance scheme">
            <a:extLst>
              <a:ext uri="{FF2B5EF4-FFF2-40B4-BE49-F238E27FC236}">
                <a16:creationId xmlns:a16="http://schemas.microsoft.com/office/drawing/2014/main" id="{E86F91B1-E9CC-99F1-99BD-46CD6ABA1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907" y="203763"/>
            <a:ext cx="1120497" cy="643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C357118-8000-3C5D-4B49-CAA57F2908D4}"/>
              </a:ext>
            </a:extLst>
          </p:cNvPr>
          <p:cNvPicPr>
            <a:picLocks noChangeAspect="1"/>
          </p:cNvPicPr>
          <p:nvPr/>
        </p:nvPicPr>
        <p:blipFill>
          <a:blip r:embed="rId4"/>
          <a:srcRect/>
          <a:stretch/>
        </p:blipFill>
        <p:spPr>
          <a:xfrm>
            <a:off x="247520" y="211324"/>
            <a:ext cx="1831616" cy="636103"/>
          </a:xfrm>
          <a:prstGeom prst="rect">
            <a:avLst/>
          </a:prstGeom>
        </p:spPr>
      </p:pic>
      <p:pic>
        <p:nvPicPr>
          <p:cNvPr id="3074" name="Picture 2">
            <a:extLst>
              <a:ext uri="{FF2B5EF4-FFF2-40B4-BE49-F238E27FC236}">
                <a16:creationId xmlns:a16="http://schemas.microsoft.com/office/drawing/2014/main" id="{57D2BC71-ED62-EB8D-7283-F2C687F2F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335" y="155091"/>
            <a:ext cx="2716194" cy="4827464"/>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DA6113-99C4-97C2-2028-7D5F9BF7DF66}"/>
              </a:ext>
            </a:extLst>
          </p:cNvPr>
          <p:cNvPicPr>
            <a:picLocks noChangeAspect="1"/>
          </p:cNvPicPr>
          <p:nvPr/>
        </p:nvPicPr>
        <p:blipFill>
          <a:blip r:embed="rId6"/>
          <a:srcRect l="22488" t="1234" r="19852" b="7954"/>
          <a:stretch>
            <a:fillRect/>
          </a:stretch>
        </p:blipFill>
        <p:spPr>
          <a:xfrm>
            <a:off x="7126363" y="149236"/>
            <a:ext cx="1894629" cy="2239413"/>
          </a:xfrm>
          <a:prstGeom prst="rect">
            <a:avLst/>
          </a:prstGeom>
          <a:ln>
            <a:noFill/>
          </a:ln>
          <a:effectLst/>
        </p:spPr>
      </p:pic>
      <p:pic>
        <p:nvPicPr>
          <p:cNvPr id="5" name="Picture 4">
            <a:extLst>
              <a:ext uri="{FF2B5EF4-FFF2-40B4-BE49-F238E27FC236}">
                <a16:creationId xmlns:a16="http://schemas.microsoft.com/office/drawing/2014/main" id="{4569553F-68BD-2163-F68A-1C7364799FCC}"/>
              </a:ext>
            </a:extLst>
          </p:cNvPr>
          <p:cNvPicPr>
            <a:picLocks noChangeAspect="1"/>
          </p:cNvPicPr>
          <p:nvPr/>
        </p:nvPicPr>
        <p:blipFill>
          <a:blip r:embed="rId7"/>
          <a:stretch>
            <a:fillRect/>
          </a:stretch>
        </p:blipFill>
        <p:spPr>
          <a:xfrm rot="5400000">
            <a:off x="6814505" y="2782506"/>
            <a:ext cx="2511907" cy="1888191"/>
          </a:xfrm>
          <a:prstGeom prst="rect">
            <a:avLst/>
          </a:prstGeom>
          <a:ln>
            <a:noFill/>
          </a:ln>
          <a:effectLst/>
        </p:spPr>
      </p:pic>
      <p:pic>
        <p:nvPicPr>
          <p:cNvPr id="7" name="Graphic 6" descr="Lightbulb and gear with solid fill">
            <a:extLst>
              <a:ext uri="{FF2B5EF4-FFF2-40B4-BE49-F238E27FC236}">
                <a16:creationId xmlns:a16="http://schemas.microsoft.com/office/drawing/2014/main" id="{DCDCAB7D-6D8A-137D-93F7-D619BCA9164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72226" y="3522198"/>
            <a:ext cx="811508" cy="811508"/>
          </a:xfrm>
          <a:prstGeom prst="rect">
            <a:avLst/>
          </a:prstGeom>
        </p:spPr>
      </p:pic>
      <p:pic>
        <p:nvPicPr>
          <p:cNvPr id="9" name="Graphic 8" descr="Thought with solid fill">
            <a:extLst>
              <a:ext uri="{FF2B5EF4-FFF2-40B4-BE49-F238E27FC236}">
                <a16:creationId xmlns:a16="http://schemas.microsoft.com/office/drawing/2014/main" id="{FF9316FF-FBBC-059B-DA63-AE8C56FB25E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92842" y="1289397"/>
            <a:ext cx="811508" cy="811508"/>
          </a:xfrm>
          <a:prstGeom prst="rect">
            <a:avLst/>
          </a:prstGeom>
        </p:spPr>
      </p:pic>
      <p:sp>
        <p:nvSpPr>
          <p:cNvPr id="2" name="TextBox 1">
            <a:extLst>
              <a:ext uri="{FF2B5EF4-FFF2-40B4-BE49-F238E27FC236}">
                <a16:creationId xmlns:a16="http://schemas.microsoft.com/office/drawing/2014/main" id="{9603BCF4-E0E4-7E0E-4A2B-7805AC93D091}"/>
              </a:ext>
            </a:extLst>
          </p:cNvPr>
          <p:cNvSpPr txBox="1"/>
          <p:nvPr/>
        </p:nvSpPr>
        <p:spPr>
          <a:xfrm>
            <a:off x="1018651" y="1289397"/>
            <a:ext cx="3016110" cy="3262432"/>
          </a:xfrm>
          <a:prstGeom prst="rect">
            <a:avLst/>
          </a:prstGeom>
          <a:noFill/>
        </p:spPr>
        <p:txBody>
          <a:bodyPr wrap="square" lIns="91440" tIns="45720" rIns="91440" bIns="45720" anchor="t">
            <a:spAutoFit/>
          </a:bodyPr>
          <a:lstStyle/>
          <a:p>
            <a:pPr marL="0" marR="0">
              <a:spcAft>
                <a:spcPts val="1200"/>
              </a:spcAft>
              <a:buNone/>
            </a:pPr>
            <a:r>
              <a:rPr lang="en-GB" sz="1600" dirty="0">
                <a:solidFill>
                  <a:schemeClr val="bg1"/>
                </a:solidFill>
                <a:latin typeface="+mj-lt"/>
              </a:rPr>
              <a:t>PROJECT: </a:t>
            </a:r>
            <a:br>
              <a:rPr lang="en-GB" sz="1600" dirty="0">
                <a:solidFill>
                  <a:schemeClr val="bg1"/>
                </a:solidFill>
                <a:latin typeface="+mj-lt"/>
              </a:rPr>
            </a:br>
            <a:r>
              <a:rPr lang="en-GB" sz="1600" dirty="0">
                <a:solidFill>
                  <a:schemeClr val="bg1"/>
                </a:solidFill>
              </a:rPr>
              <a:t>Modelling the potential benefit of Property Flood Resilience (PFR) – UK </a:t>
            </a:r>
          </a:p>
          <a:p>
            <a:r>
              <a:rPr lang="en-GB" sz="1600" dirty="0">
                <a:solidFill>
                  <a:schemeClr val="bg1"/>
                </a:solidFill>
                <a:latin typeface="+mj-lt"/>
              </a:rPr>
              <a:t>MODEL:</a:t>
            </a:r>
          </a:p>
          <a:p>
            <a:r>
              <a:rPr lang="en-GB" sz="1600" dirty="0">
                <a:solidFill>
                  <a:schemeClr val="bg1"/>
                </a:solidFill>
              </a:rPr>
              <a:t>JBA UK Flood Model</a:t>
            </a:r>
          </a:p>
          <a:p>
            <a:pPr>
              <a:spcAft>
                <a:spcPts val="1200"/>
              </a:spcAft>
            </a:pPr>
            <a:endParaRPr lang="en-GB" sz="1600" dirty="0">
              <a:solidFill>
                <a:schemeClr val="bg1"/>
              </a:solidFill>
            </a:endParaRPr>
          </a:p>
          <a:p>
            <a:pPr>
              <a:spcAft>
                <a:spcPts val="1200"/>
              </a:spcAft>
            </a:pPr>
            <a:endParaRPr lang="en-GB" sz="1600" dirty="0">
              <a:solidFill>
                <a:schemeClr val="bg1"/>
              </a:solidFill>
            </a:endParaRPr>
          </a:p>
          <a:p>
            <a:pPr>
              <a:spcAft>
                <a:spcPts val="1200"/>
              </a:spcAft>
            </a:pPr>
            <a:r>
              <a:rPr lang="en-GB" sz="1600" dirty="0">
                <a:solidFill>
                  <a:schemeClr val="bg1"/>
                </a:solidFill>
                <a:latin typeface="+mj-lt"/>
              </a:rPr>
              <a:t>WHAT DO WE NEED?: </a:t>
            </a:r>
            <a:br>
              <a:rPr lang="en-GB" sz="1600" dirty="0">
                <a:solidFill>
                  <a:schemeClr val="bg1"/>
                </a:solidFill>
                <a:latin typeface="+mj-lt"/>
              </a:rPr>
            </a:br>
            <a:r>
              <a:rPr lang="en-GB" sz="1600" dirty="0">
                <a:solidFill>
                  <a:schemeClr val="bg1"/>
                </a:solidFill>
              </a:rPr>
              <a:t>Bespoke vulnerability curves by property type</a:t>
            </a:r>
            <a:endParaRPr lang="en-GB" sz="1600" dirty="0">
              <a:solidFill>
                <a:schemeClr val="bg1"/>
              </a:solidFill>
              <a:effectLst/>
              <a:cs typeface="Arial" panose="020B0604020202020204" pitchFamily="34" charset="0"/>
            </a:endParaRPr>
          </a:p>
        </p:txBody>
      </p:sp>
    </p:spTree>
    <p:extLst>
      <p:ext uri="{BB962C8B-B14F-4D97-AF65-F5344CB8AC3E}">
        <p14:creationId xmlns:p14="http://schemas.microsoft.com/office/powerpoint/2010/main" val="23135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47846-9B46-0B4A-BE6A-F4ADA4755E90}"/>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56D1600B-034D-5BED-B4B4-8AA082A7D8E8}"/>
              </a:ext>
            </a:extLst>
          </p:cNvPr>
          <p:cNvSpPr/>
          <p:nvPr/>
        </p:nvSpPr>
        <p:spPr>
          <a:xfrm>
            <a:off x="4749663" y="4137827"/>
            <a:ext cx="249814" cy="297650"/>
          </a:xfrm>
          <a:custGeom>
            <a:avLst/>
            <a:gdLst>
              <a:gd name="csX0" fmla="*/ 13093 w 249814"/>
              <a:gd name="csY0" fmla="*/ 187759 h 297650"/>
              <a:gd name="csX1" fmla="*/ 29154 w 249814"/>
              <a:gd name="csY1" fmla="*/ 187759 h 297650"/>
              <a:gd name="csX2" fmla="*/ 29154 w 249814"/>
              <a:gd name="csY2" fmla="*/ 209737 h 297650"/>
              <a:gd name="csX3" fmla="*/ 29154 w 249814"/>
              <a:gd name="csY3" fmla="*/ 210582 h 297650"/>
              <a:gd name="csX4" fmla="*/ 72266 w 249814"/>
              <a:gd name="csY4" fmla="*/ 253694 h 297650"/>
              <a:gd name="csX5" fmla="*/ 90017 w 249814"/>
              <a:gd name="csY5" fmla="*/ 253694 h 297650"/>
              <a:gd name="csX6" fmla="*/ 90017 w 249814"/>
              <a:gd name="csY6" fmla="*/ 297650 h 297650"/>
              <a:gd name="csX7" fmla="*/ 206672 w 249814"/>
              <a:gd name="csY7" fmla="*/ 297650 h 297650"/>
              <a:gd name="csX8" fmla="*/ 206672 w 249814"/>
              <a:gd name="csY8" fmla="*/ 204665 h 297650"/>
              <a:gd name="csX9" fmla="*/ 249783 w 249814"/>
              <a:gd name="csY9" fmla="*/ 115906 h 297650"/>
              <a:gd name="csX10" fmla="*/ 249783 w 249814"/>
              <a:gd name="csY10" fmla="*/ 105762 h 297650"/>
              <a:gd name="csX11" fmla="*/ 133974 w 249814"/>
              <a:gd name="csY11" fmla="*/ 97 h 297650"/>
              <a:gd name="csX12" fmla="*/ 28309 w 249814"/>
              <a:gd name="csY12" fmla="*/ 115906 h 297650"/>
              <a:gd name="csX13" fmla="*/ 28309 w 249814"/>
              <a:gd name="csY13" fmla="*/ 117597 h 297650"/>
              <a:gd name="csX14" fmla="*/ 2949 w 249814"/>
              <a:gd name="csY14" fmla="*/ 161554 h 297650"/>
              <a:gd name="csX15" fmla="*/ 13093 w 249814"/>
              <a:gd name="csY15" fmla="*/ 187759 h 2976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49814" h="297650">
                <a:moveTo>
                  <a:pt x="13093" y="187759"/>
                </a:moveTo>
                <a:lnTo>
                  <a:pt x="29154" y="187759"/>
                </a:lnTo>
                <a:lnTo>
                  <a:pt x="29154" y="209737"/>
                </a:lnTo>
                <a:cubicBezTo>
                  <a:pt x="29154" y="209737"/>
                  <a:pt x="29154" y="210582"/>
                  <a:pt x="29154" y="210582"/>
                </a:cubicBezTo>
                <a:cubicBezTo>
                  <a:pt x="29154" y="234251"/>
                  <a:pt x="48597" y="253694"/>
                  <a:pt x="72266" y="253694"/>
                </a:cubicBezTo>
                <a:lnTo>
                  <a:pt x="90017" y="253694"/>
                </a:lnTo>
                <a:lnTo>
                  <a:pt x="90017" y="297650"/>
                </a:lnTo>
                <a:lnTo>
                  <a:pt x="206672" y="297650"/>
                </a:lnTo>
                <a:lnTo>
                  <a:pt x="206672" y="204665"/>
                </a:lnTo>
                <a:cubicBezTo>
                  <a:pt x="234567" y="183532"/>
                  <a:pt x="250628" y="150564"/>
                  <a:pt x="249783" y="115906"/>
                </a:cubicBezTo>
                <a:cubicBezTo>
                  <a:pt x="249783" y="112525"/>
                  <a:pt x="249783" y="109144"/>
                  <a:pt x="249783" y="105762"/>
                </a:cubicBezTo>
                <a:cubicBezTo>
                  <a:pt x="247247" y="44899"/>
                  <a:pt x="194837" y="-2439"/>
                  <a:pt x="133974" y="97"/>
                </a:cubicBezTo>
                <a:cubicBezTo>
                  <a:pt x="73111" y="2633"/>
                  <a:pt x="25773" y="55043"/>
                  <a:pt x="28309" y="115906"/>
                </a:cubicBezTo>
                <a:lnTo>
                  <a:pt x="28309" y="117597"/>
                </a:lnTo>
                <a:lnTo>
                  <a:pt x="2949" y="161554"/>
                </a:lnTo>
                <a:cubicBezTo>
                  <a:pt x="-4658" y="175079"/>
                  <a:pt x="3795" y="186913"/>
                  <a:pt x="13093" y="187759"/>
                </a:cubicBezTo>
                <a:close/>
              </a:path>
            </a:pathLst>
          </a:custGeom>
          <a:solidFill>
            <a:schemeClr val="bg1"/>
          </a:solidFill>
          <a:ln w="8434" cap="flat">
            <a:noFill/>
            <a:prstDash val="solid"/>
            <a:miter/>
          </a:ln>
        </p:spPr>
        <p:txBody>
          <a:bodyPr/>
          <a:lstStyle/>
          <a:p>
            <a:endParaRPr lang="en-GB"/>
          </a:p>
        </p:txBody>
      </p:sp>
      <p:pic>
        <p:nvPicPr>
          <p:cNvPr id="12" name="Picture 11">
            <a:extLst>
              <a:ext uri="{FF2B5EF4-FFF2-40B4-BE49-F238E27FC236}">
                <a16:creationId xmlns:a16="http://schemas.microsoft.com/office/drawing/2014/main" id="{6A98336C-5DB1-275A-711E-8964D2CDFCAE}"/>
              </a:ext>
            </a:extLst>
          </p:cNvPr>
          <p:cNvPicPr>
            <a:picLocks noChangeAspect="1"/>
          </p:cNvPicPr>
          <p:nvPr/>
        </p:nvPicPr>
        <p:blipFill>
          <a:blip r:embed="rId3"/>
          <a:srcRect/>
          <a:stretch/>
        </p:blipFill>
        <p:spPr>
          <a:xfrm>
            <a:off x="247520" y="211324"/>
            <a:ext cx="1831616" cy="636103"/>
          </a:xfrm>
          <a:prstGeom prst="rect">
            <a:avLst/>
          </a:prstGeom>
        </p:spPr>
      </p:pic>
      <p:grpSp>
        <p:nvGrpSpPr>
          <p:cNvPr id="2" name="Group 1">
            <a:extLst>
              <a:ext uri="{FF2B5EF4-FFF2-40B4-BE49-F238E27FC236}">
                <a16:creationId xmlns:a16="http://schemas.microsoft.com/office/drawing/2014/main" id="{679FD6AC-F6BD-C826-0A79-F9FCE4E5A315}"/>
              </a:ext>
            </a:extLst>
          </p:cNvPr>
          <p:cNvGrpSpPr/>
          <p:nvPr/>
        </p:nvGrpSpPr>
        <p:grpSpPr>
          <a:xfrm>
            <a:off x="4166009" y="891694"/>
            <a:ext cx="833469" cy="1092394"/>
            <a:chOff x="4172700" y="1008511"/>
            <a:chExt cx="833469" cy="1092394"/>
          </a:xfrm>
          <a:solidFill>
            <a:schemeClr val="bg1"/>
          </a:solidFill>
        </p:grpSpPr>
        <p:pic>
          <p:nvPicPr>
            <p:cNvPr id="10" name="Graphic 9" descr="Gears with solid fill">
              <a:extLst>
                <a:ext uri="{FF2B5EF4-FFF2-40B4-BE49-F238E27FC236}">
                  <a16:creationId xmlns:a16="http://schemas.microsoft.com/office/drawing/2014/main" id="{0C3A5341-643E-D55A-2B89-8CB14884B65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72700" y="1008511"/>
              <a:ext cx="583391" cy="583391"/>
            </a:xfrm>
            <a:prstGeom prst="rect">
              <a:avLst/>
            </a:prstGeom>
          </p:spPr>
        </p:pic>
        <p:grpSp>
          <p:nvGrpSpPr>
            <p:cNvPr id="1040" name="Group 1039">
              <a:extLst>
                <a:ext uri="{FF2B5EF4-FFF2-40B4-BE49-F238E27FC236}">
                  <a16:creationId xmlns:a16="http://schemas.microsoft.com/office/drawing/2014/main" id="{53702972-EF94-9193-EC30-26B8D55601AA}"/>
                </a:ext>
              </a:extLst>
            </p:cNvPr>
            <p:cNvGrpSpPr/>
            <p:nvPr/>
          </p:nvGrpSpPr>
          <p:grpSpPr>
            <a:xfrm>
              <a:off x="4394669" y="1300207"/>
              <a:ext cx="611500" cy="800698"/>
              <a:chOff x="5422775" y="3022665"/>
              <a:chExt cx="603555" cy="768540"/>
            </a:xfrm>
            <a:grpFill/>
          </p:grpSpPr>
          <p:sp>
            <p:nvSpPr>
              <p:cNvPr id="1032" name="Freeform: Shape 1031">
                <a:extLst>
                  <a:ext uri="{FF2B5EF4-FFF2-40B4-BE49-F238E27FC236}">
                    <a16:creationId xmlns:a16="http://schemas.microsoft.com/office/drawing/2014/main" id="{D9864435-EA3F-0464-6CC3-5E50262DA620}"/>
                  </a:ext>
                </a:extLst>
              </p:cNvPr>
              <p:cNvSpPr/>
              <p:nvPr/>
            </p:nvSpPr>
            <p:spPr>
              <a:xfrm>
                <a:off x="5422775" y="3022665"/>
                <a:ext cx="579024" cy="606990"/>
              </a:xfrm>
              <a:custGeom>
                <a:avLst/>
                <a:gdLst>
                  <a:gd name="csX0" fmla="*/ 307753 w 579024"/>
                  <a:gd name="csY0" fmla="*/ 187891 h 606990"/>
                  <a:gd name="csX1" fmla="*/ 328100 w 579024"/>
                  <a:gd name="csY1" fmla="*/ 217384 h 606990"/>
                  <a:gd name="csX2" fmla="*/ 354616 w 579024"/>
                  <a:gd name="csY2" fmla="*/ 205131 h 606990"/>
                  <a:gd name="csX3" fmla="*/ 354616 w 579024"/>
                  <a:gd name="csY3" fmla="*/ 205131 h 606990"/>
                  <a:gd name="csX4" fmla="*/ 355378 w 579024"/>
                  <a:gd name="csY4" fmla="*/ 487071 h 606990"/>
                  <a:gd name="csX5" fmla="*/ 355378 w 579024"/>
                  <a:gd name="csY5" fmla="*/ 487071 h 606990"/>
                  <a:gd name="csX6" fmla="*/ 201359 w 579024"/>
                  <a:gd name="csY6" fmla="*/ 522218 h 606990"/>
                  <a:gd name="csX7" fmla="*/ 201359 w 579024"/>
                  <a:gd name="csY7" fmla="*/ 522218 h 606990"/>
                  <a:gd name="csX8" fmla="*/ 184880 w 579024"/>
                  <a:gd name="csY8" fmla="*/ 522218 h 606990"/>
                  <a:gd name="csX9" fmla="*/ 184880 w 579024"/>
                  <a:gd name="csY9" fmla="*/ 522218 h 606990"/>
                  <a:gd name="csX10" fmla="*/ 162877 w 579024"/>
                  <a:gd name="csY10" fmla="*/ 359150 h 606990"/>
                  <a:gd name="csX11" fmla="*/ 162877 w 579024"/>
                  <a:gd name="csY11" fmla="*/ 359150 h 606990"/>
                  <a:gd name="csX12" fmla="*/ 184002 w 579024"/>
                  <a:gd name="csY12" fmla="*/ 361743 h 606990"/>
                  <a:gd name="csX13" fmla="*/ 189643 w 579024"/>
                  <a:gd name="csY13" fmla="*/ 347815 h 606990"/>
                  <a:gd name="csX14" fmla="*/ 189071 w 579024"/>
                  <a:gd name="csY14" fmla="*/ 345244 h 606990"/>
                  <a:gd name="csX15" fmla="*/ 189071 w 579024"/>
                  <a:gd name="csY15" fmla="*/ 345244 h 606990"/>
                  <a:gd name="csX16" fmla="*/ 220218 w 579024"/>
                  <a:gd name="csY16" fmla="*/ 397536 h 606990"/>
                  <a:gd name="csX17" fmla="*/ 225114 w 579024"/>
                  <a:gd name="csY17" fmla="*/ 398471 h 606990"/>
                  <a:gd name="csX18" fmla="*/ 226504 w 579024"/>
                  <a:gd name="csY18" fmla="*/ 396583 h 606990"/>
                  <a:gd name="csX19" fmla="*/ 220980 w 579024"/>
                  <a:gd name="csY19" fmla="*/ 328194 h 606990"/>
                  <a:gd name="csX20" fmla="*/ 192405 w 579024"/>
                  <a:gd name="csY20" fmla="*/ 306858 h 606990"/>
                  <a:gd name="csX21" fmla="*/ 192405 w 579024"/>
                  <a:gd name="csY21" fmla="*/ 306858 h 606990"/>
                  <a:gd name="csX22" fmla="*/ 274415 w 579024"/>
                  <a:gd name="csY22" fmla="*/ 336481 h 606990"/>
                  <a:gd name="csX23" fmla="*/ 279491 w 579024"/>
                  <a:gd name="csY23" fmla="*/ 335125 h 606990"/>
                  <a:gd name="csX24" fmla="*/ 279559 w 579024"/>
                  <a:gd name="csY24" fmla="*/ 331528 h 606990"/>
                  <a:gd name="csX25" fmla="*/ 221075 w 579024"/>
                  <a:gd name="csY25" fmla="*/ 271234 h 606990"/>
                  <a:gd name="csX26" fmla="*/ 161068 w 579024"/>
                  <a:gd name="csY26" fmla="*/ 299809 h 606990"/>
                  <a:gd name="csX27" fmla="*/ 160126 w 579024"/>
                  <a:gd name="csY27" fmla="*/ 299840 h 606990"/>
                  <a:gd name="csX28" fmla="*/ 159925 w 579024"/>
                  <a:gd name="csY28" fmla="*/ 299238 h 606990"/>
                  <a:gd name="csX29" fmla="*/ 141542 w 579024"/>
                  <a:gd name="csY29" fmla="*/ 247612 h 606990"/>
                  <a:gd name="csX30" fmla="*/ 72295 w 579024"/>
                  <a:gd name="csY30" fmla="*/ 250946 h 606990"/>
                  <a:gd name="csX31" fmla="*/ 69512 w 579024"/>
                  <a:gd name="csY31" fmla="*/ 255402 h 606990"/>
                  <a:gd name="csX32" fmla="*/ 72295 w 579024"/>
                  <a:gd name="csY32" fmla="*/ 258185 h 606990"/>
                  <a:gd name="csX33" fmla="*/ 128397 w 579024"/>
                  <a:gd name="csY33" fmla="*/ 282569 h 606990"/>
                  <a:gd name="csX34" fmla="*/ 128397 w 579024"/>
                  <a:gd name="csY34" fmla="*/ 282569 h 606990"/>
                  <a:gd name="csX35" fmla="*/ 71247 w 579024"/>
                  <a:gd name="csY35" fmla="*/ 287903 h 606990"/>
                  <a:gd name="csX36" fmla="*/ 39624 w 579024"/>
                  <a:gd name="csY36" fmla="*/ 343529 h 606990"/>
                  <a:gd name="csX37" fmla="*/ 41659 w 579024"/>
                  <a:gd name="csY37" fmla="*/ 348372 h 606990"/>
                  <a:gd name="csX38" fmla="*/ 45720 w 579024"/>
                  <a:gd name="csY38" fmla="*/ 347530 h 606990"/>
                  <a:gd name="csX39" fmla="*/ 101822 w 579024"/>
                  <a:gd name="csY39" fmla="*/ 314192 h 606990"/>
                  <a:gd name="csX40" fmla="*/ 101822 w 579024"/>
                  <a:gd name="csY40" fmla="*/ 314192 h 606990"/>
                  <a:gd name="csX41" fmla="*/ 82772 w 579024"/>
                  <a:gd name="csY41" fmla="*/ 339433 h 606990"/>
                  <a:gd name="csX42" fmla="*/ 84296 w 579024"/>
                  <a:gd name="csY42" fmla="*/ 396583 h 606990"/>
                  <a:gd name="csX43" fmla="*/ 88997 w 579024"/>
                  <a:gd name="csY43" fmla="*/ 399217 h 606990"/>
                  <a:gd name="csX44" fmla="*/ 91631 w 579024"/>
                  <a:gd name="csY44" fmla="*/ 396583 h 606990"/>
                  <a:gd name="csX45" fmla="*/ 115253 w 579024"/>
                  <a:gd name="csY45" fmla="*/ 348958 h 606990"/>
                  <a:gd name="csX46" fmla="*/ 115253 w 579024"/>
                  <a:gd name="csY46" fmla="*/ 348958 h 606990"/>
                  <a:gd name="csX47" fmla="*/ 114300 w 579024"/>
                  <a:gd name="csY47" fmla="*/ 354769 h 606990"/>
                  <a:gd name="csX48" fmla="*/ 131249 w 579024"/>
                  <a:gd name="csY48" fmla="*/ 367642 h 606990"/>
                  <a:gd name="csX49" fmla="*/ 131350 w 579024"/>
                  <a:gd name="csY49" fmla="*/ 367627 h 606990"/>
                  <a:gd name="csX50" fmla="*/ 140018 w 579024"/>
                  <a:gd name="csY50" fmla="*/ 363151 h 606990"/>
                  <a:gd name="csX51" fmla="*/ 140018 w 579024"/>
                  <a:gd name="csY51" fmla="*/ 363151 h 606990"/>
                  <a:gd name="csX52" fmla="*/ 147638 w 579024"/>
                  <a:gd name="csY52" fmla="*/ 523837 h 606990"/>
                  <a:gd name="csX53" fmla="*/ 147638 w 579024"/>
                  <a:gd name="csY53" fmla="*/ 523837 h 606990"/>
                  <a:gd name="csX54" fmla="*/ 0 w 579024"/>
                  <a:gd name="csY54" fmla="*/ 586702 h 606990"/>
                  <a:gd name="csX55" fmla="*/ 9525 w 579024"/>
                  <a:gd name="csY55" fmla="*/ 585940 h 606990"/>
                  <a:gd name="csX56" fmla="*/ 66675 w 579024"/>
                  <a:gd name="csY56" fmla="*/ 598037 h 606990"/>
                  <a:gd name="csX57" fmla="*/ 104775 w 579024"/>
                  <a:gd name="csY57" fmla="*/ 606991 h 606990"/>
                  <a:gd name="csX58" fmla="*/ 104775 w 579024"/>
                  <a:gd name="csY58" fmla="*/ 606991 h 606990"/>
                  <a:gd name="csX59" fmla="*/ 142875 w 579024"/>
                  <a:gd name="csY59" fmla="*/ 598037 h 606990"/>
                  <a:gd name="csX60" fmla="*/ 200025 w 579024"/>
                  <a:gd name="csY60" fmla="*/ 585940 h 606990"/>
                  <a:gd name="csX61" fmla="*/ 200025 w 579024"/>
                  <a:gd name="csY61" fmla="*/ 585940 h 606990"/>
                  <a:gd name="csX62" fmla="*/ 257175 w 579024"/>
                  <a:gd name="csY62" fmla="*/ 598037 h 606990"/>
                  <a:gd name="csX63" fmla="*/ 295275 w 579024"/>
                  <a:gd name="csY63" fmla="*/ 606991 h 606990"/>
                  <a:gd name="csX64" fmla="*/ 295275 w 579024"/>
                  <a:gd name="csY64" fmla="*/ 606991 h 606990"/>
                  <a:gd name="csX65" fmla="*/ 333375 w 579024"/>
                  <a:gd name="csY65" fmla="*/ 598037 h 606990"/>
                  <a:gd name="csX66" fmla="*/ 390525 w 579024"/>
                  <a:gd name="csY66" fmla="*/ 585940 h 606990"/>
                  <a:gd name="csX67" fmla="*/ 390525 w 579024"/>
                  <a:gd name="csY67" fmla="*/ 585940 h 606990"/>
                  <a:gd name="csX68" fmla="*/ 447675 w 579024"/>
                  <a:gd name="csY68" fmla="*/ 598037 h 606990"/>
                  <a:gd name="csX69" fmla="*/ 485775 w 579024"/>
                  <a:gd name="csY69" fmla="*/ 606991 h 606990"/>
                  <a:gd name="csX70" fmla="*/ 485775 w 579024"/>
                  <a:gd name="csY70" fmla="*/ 606991 h 606990"/>
                  <a:gd name="csX71" fmla="*/ 523875 w 579024"/>
                  <a:gd name="csY71" fmla="*/ 598037 h 606990"/>
                  <a:gd name="csX72" fmla="*/ 579025 w 579024"/>
                  <a:gd name="csY72" fmla="*/ 586131 h 606990"/>
                  <a:gd name="csX73" fmla="*/ 579025 w 579024"/>
                  <a:gd name="csY73" fmla="*/ 586131 h 606990"/>
                  <a:gd name="csX74" fmla="*/ 418529 w 579024"/>
                  <a:gd name="csY74" fmla="*/ 490881 h 606990"/>
                  <a:gd name="csX75" fmla="*/ 418529 w 579024"/>
                  <a:gd name="csY75" fmla="*/ 490881 h 606990"/>
                  <a:gd name="csX76" fmla="*/ 393097 w 579024"/>
                  <a:gd name="csY76" fmla="*/ 205798 h 606990"/>
                  <a:gd name="csX77" fmla="*/ 393097 w 579024"/>
                  <a:gd name="csY77" fmla="*/ 205798 h 606990"/>
                  <a:gd name="csX78" fmla="*/ 412147 w 579024"/>
                  <a:gd name="csY78" fmla="*/ 211036 h 606990"/>
                  <a:gd name="csX79" fmla="*/ 430530 w 579024"/>
                  <a:gd name="csY79" fmla="*/ 197701 h 606990"/>
                  <a:gd name="csX80" fmla="*/ 432149 w 579024"/>
                  <a:gd name="csY80" fmla="*/ 177318 h 606990"/>
                  <a:gd name="csX81" fmla="*/ 432149 w 579024"/>
                  <a:gd name="csY81" fmla="*/ 177318 h 606990"/>
                  <a:gd name="csX82" fmla="*/ 483108 w 579024"/>
                  <a:gd name="csY82" fmla="*/ 251803 h 606990"/>
                  <a:gd name="csX83" fmla="*/ 491505 w 579024"/>
                  <a:gd name="csY83" fmla="*/ 255111 h 606990"/>
                  <a:gd name="csX84" fmla="*/ 495300 w 579024"/>
                  <a:gd name="csY84" fmla="*/ 249994 h 606990"/>
                  <a:gd name="csX85" fmla="*/ 484251 w 579024"/>
                  <a:gd name="csY85" fmla="*/ 154172 h 606990"/>
                  <a:gd name="csX86" fmla="*/ 447675 w 579024"/>
                  <a:gd name="csY86" fmla="*/ 117882 h 606990"/>
                  <a:gd name="csX87" fmla="*/ 447675 w 579024"/>
                  <a:gd name="csY87" fmla="*/ 117120 h 606990"/>
                  <a:gd name="csX88" fmla="*/ 547021 w 579024"/>
                  <a:gd name="csY88" fmla="*/ 159030 h 606990"/>
                  <a:gd name="csX89" fmla="*/ 555979 w 579024"/>
                  <a:gd name="csY89" fmla="*/ 157929 h 606990"/>
                  <a:gd name="csX90" fmla="*/ 556546 w 579024"/>
                  <a:gd name="csY90" fmla="*/ 150934 h 606990"/>
                  <a:gd name="csX91" fmla="*/ 490823 w 579024"/>
                  <a:gd name="csY91" fmla="*/ 65875 h 606990"/>
                  <a:gd name="csX92" fmla="*/ 390716 w 579024"/>
                  <a:gd name="csY92" fmla="*/ 73400 h 606990"/>
                  <a:gd name="csX93" fmla="*/ 390716 w 579024"/>
                  <a:gd name="csY93" fmla="*/ 73400 h 606990"/>
                  <a:gd name="csX94" fmla="*/ 481584 w 579024"/>
                  <a:gd name="csY94" fmla="*/ 16822 h 606990"/>
                  <a:gd name="csX95" fmla="*/ 485224 w 579024"/>
                  <a:gd name="csY95" fmla="*/ 8710 h 606990"/>
                  <a:gd name="csX96" fmla="*/ 480250 w 579024"/>
                  <a:gd name="csY96" fmla="*/ 4725 h 606990"/>
                  <a:gd name="csX97" fmla="*/ 364331 w 579024"/>
                  <a:gd name="csY97" fmla="*/ 15202 h 606990"/>
                  <a:gd name="csX98" fmla="*/ 346520 w 579024"/>
                  <a:gd name="csY98" fmla="*/ 107119 h 606990"/>
                  <a:gd name="csX99" fmla="*/ 346377 w 579024"/>
                  <a:gd name="csY99" fmla="*/ 107928 h 606990"/>
                  <a:gd name="csX100" fmla="*/ 345567 w 579024"/>
                  <a:gd name="csY100" fmla="*/ 107785 h 606990"/>
                  <a:gd name="csX101" fmla="*/ 237553 w 579024"/>
                  <a:gd name="csY101" fmla="*/ 72638 h 606990"/>
                  <a:gd name="csX102" fmla="*/ 154496 w 579024"/>
                  <a:gd name="csY102" fmla="*/ 186938 h 606990"/>
                  <a:gd name="csX103" fmla="*/ 158674 w 579024"/>
                  <a:gd name="csY103" fmla="*/ 194786 h 606990"/>
                  <a:gd name="csX104" fmla="*/ 164021 w 579024"/>
                  <a:gd name="csY104" fmla="*/ 193987 h 606990"/>
                  <a:gd name="csX105" fmla="*/ 292513 w 579024"/>
                  <a:gd name="csY105" fmla="*/ 125692 h 606990"/>
                  <a:gd name="csX106" fmla="*/ 292513 w 579024"/>
                  <a:gd name="csY106" fmla="*/ 126264 h 606990"/>
                  <a:gd name="csX107" fmla="*/ 249841 w 579024"/>
                  <a:gd name="csY107" fmla="*/ 168079 h 606990"/>
                  <a:gd name="csX108" fmla="*/ 256603 w 579024"/>
                  <a:gd name="csY108" fmla="*/ 282379 h 606990"/>
                  <a:gd name="csX109" fmla="*/ 264648 w 579024"/>
                  <a:gd name="csY109" fmla="*/ 285478 h 606990"/>
                  <a:gd name="csX110" fmla="*/ 267748 w 579024"/>
                  <a:gd name="csY110" fmla="*/ 282379 h 606990"/>
                  <a:gd name="csX111" fmla="*/ 307276 w 579024"/>
                  <a:gd name="csY111" fmla="*/ 188367 h 606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Lst>
                <a:rect l="l" t="t" r="r" b="b"/>
                <a:pathLst>
                  <a:path w="579024" h="606990">
                    <a:moveTo>
                      <a:pt x="307753" y="187891"/>
                    </a:moveTo>
                    <a:cubicBezTo>
                      <a:pt x="305227" y="201653"/>
                      <a:pt x="314337" y="214859"/>
                      <a:pt x="328100" y="217384"/>
                    </a:cubicBezTo>
                    <a:cubicBezTo>
                      <a:pt x="338640" y="219318"/>
                      <a:pt x="349258" y="214412"/>
                      <a:pt x="354616" y="205131"/>
                    </a:cubicBezTo>
                    <a:lnTo>
                      <a:pt x="354616" y="205131"/>
                    </a:lnTo>
                    <a:cubicBezTo>
                      <a:pt x="376047" y="307334"/>
                      <a:pt x="367760" y="411823"/>
                      <a:pt x="355378" y="487071"/>
                    </a:cubicBezTo>
                    <a:lnTo>
                      <a:pt x="355378" y="487071"/>
                    </a:lnTo>
                    <a:cubicBezTo>
                      <a:pt x="302383" y="489728"/>
                      <a:pt x="250260" y="501622"/>
                      <a:pt x="201359" y="522218"/>
                    </a:cubicBezTo>
                    <a:lnTo>
                      <a:pt x="201359" y="522218"/>
                    </a:lnTo>
                    <a:cubicBezTo>
                      <a:pt x="201359" y="522218"/>
                      <a:pt x="195072" y="522218"/>
                      <a:pt x="184880" y="522218"/>
                    </a:cubicBezTo>
                    <a:lnTo>
                      <a:pt x="184880" y="522218"/>
                    </a:lnTo>
                    <a:cubicBezTo>
                      <a:pt x="167927" y="469598"/>
                      <a:pt x="160476" y="414381"/>
                      <a:pt x="162877" y="359150"/>
                    </a:cubicBezTo>
                    <a:lnTo>
                      <a:pt x="162877" y="359150"/>
                    </a:lnTo>
                    <a:cubicBezTo>
                      <a:pt x="167995" y="365699"/>
                      <a:pt x="177453" y="366861"/>
                      <a:pt x="184002" y="361743"/>
                    </a:cubicBezTo>
                    <a:cubicBezTo>
                      <a:pt x="188231" y="358438"/>
                      <a:pt x="190380" y="353131"/>
                      <a:pt x="189643" y="347815"/>
                    </a:cubicBezTo>
                    <a:cubicBezTo>
                      <a:pt x="189554" y="346939"/>
                      <a:pt x="189362" y="346075"/>
                      <a:pt x="189071" y="345244"/>
                    </a:cubicBezTo>
                    <a:lnTo>
                      <a:pt x="189071" y="345244"/>
                    </a:lnTo>
                    <a:cubicBezTo>
                      <a:pt x="208693" y="366484"/>
                      <a:pt x="213741" y="387630"/>
                      <a:pt x="220218" y="397536"/>
                    </a:cubicBezTo>
                    <a:cubicBezTo>
                      <a:pt x="221311" y="399145"/>
                      <a:pt x="223503" y="399565"/>
                      <a:pt x="225114" y="398471"/>
                    </a:cubicBezTo>
                    <a:cubicBezTo>
                      <a:pt x="225779" y="398019"/>
                      <a:pt x="226270" y="397353"/>
                      <a:pt x="226504" y="396583"/>
                    </a:cubicBezTo>
                    <a:cubicBezTo>
                      <a:pt x="233712" y="373945"/>
                      <a:pt x="231728" y="349381"/>
                      <a:pt x="220980" y="328194"/>
                    </a:cubicBezTo>
                    <a:cubicBezTo>
                      <a:pt x="214577" y="317650"/>
                      <a:pt x="204334" y="310001"/>
                      <a:pt x="192405" y="306858"/>
                    </a:cubicBezTo>
                    <a:lnTo>
                      <a:pt x="192405" y="306858"/>
                    </a:lnTo>
                    <a:cubicBezTo>
                      <a:pt x="221171" y="312204"/>
                      <a:pt x="248872" y="322210"/>
                      <a:pt x="274415" y="336481"/>
                    </a:cubicBezTo>
                    <a:cubicBezTo>
                      <a:pt x="276191" y="337508"/>
                      <a:pt x="278463" y="336902"/>
                      <a:pt x="279491" y="335125"/>
                    </a:cubicBezTo>
                    <a:cubicBezTo>
                      <a:pt x="280131" y="334017"/>
                      <a:pt x="280157" y="332658"/>
                      <a:pt x="279559" y="331528"/>
                    </a:cubicBezTo>
                    <a:cubicBezTo>
                      <a:pt x="270605" y="313144"/>
                      <a:pt x="249650" y="277330"/>
                      <a:pt x="221075" y="271234"/>
                    </a:cubicBezTo>
                    <a:cubicBezTo>
                      <a:pt x="192500" y="265138"/>
                      <a:pt x="168212" y="291999"/>
                      <a:pt x="161068" y="299809"/>
                    </a:cubicBezTo>
                    <a:cubicBezTo>
                      <a:pt x="160816" y="300078"/>
                      <a:pt x="160394" y="300091"/>
                      <a:pt x="160126" y="299840"/>
                    </a:cubicBezTo>
                    <a:cubicBezTo>
                      <a:pt x="159961" y="299685"/>
                      <a:pt x="159886" y="299460"/>
                      <a:pt x="159925" y="299238"/>
                    </a:cubicBezTo>
                    <a:cubicBezTo>
                      <a:pt x="166994" y="279848"/>
                      <a:pt x="159275" y="258171"/>
                      <a:pt x="141542" y="247612"/>
                    </a:cubicBezTo>
                    <a:cubicBezTo>
                      <a:pt x="124206" y="237516"/>
                      <a:pt x="90869" y="245231"/>
                      <a:pt x="72295" y="250946"/>
                    </a:cubicBezTo>
                    <a:cubicBezTo>
                      <a:pt x="70295" y="251408"/>
                      <a:pt x="69050" y="253403"/>
                      <a:pt x="69512" y="255402"/>
                    </a:cubicBezTo>
                    <a:cubicBezTo>
                      <a:pt x="69831" y="256785"/>
                      <a:pt x="70911" y="257866"/>
                      <a:pt x="72295" y="258185"/>
                    </a:cubicBezTo>
                    <a:cubicBezTo>
                      <a:pt x="92212" y="263163"/>
                      <a:pt x="111169" y="271403"/>
                      <a:pt x="128397" y="282569"/>
                    </a:cubicBezTo>
                    <a:lnTo>
                      <a:pt x="128397" y="282569"/>
                    </a:lnTo>
                    <a:cubicBezTo>
                      <a:pt x="110007" y="272695"/>
                      <a:pt x="87492" y="274797"/>
                      <a:pt x="71247" y="287903"/>
                    </a:cubicBezTo>
                    <a:cubicBezTo>
                      <a:pt x="56007" y="299619"/>
                      <a:pt x="45148" y="326765"/>
                      <a:pt x="39624" y="343529"/>
                    </a:cubicBezTo>
                    <a:cubicBezTo>
                      <a:pt x="38849" y="345428"/>
                      <a:pt x="39759" y="347597"/>
                      <a:pt x="41659" y="348372"/>
                    </a:cubicBezTo>
                    <a:cubicBezTo>
                      <a:pt x="43058" y="348944"/>
                      <a:pt x="44664" y="348611"/>
                      <a:pt x="45720" y="347530"/>
                    </a:cubicBezTo>
                    <a:cubicBezTo>
                      <a:pt x="61978" y="332744"/>
                      <a:pt x="81063" y="321403"/>
                      <a:pt x="101822" y="314192"/>
                    </a:cubicBezTo>
                    <a:lnTo>
                      <a:pt x="101822" y="314192"/>
                    </a:lnTo>
                    <a:cubicBezTo>
                      <a:pt x="93033" y="320452"/>
                      <a:pt x="86381" y="329264"/>
                      <a:pt x="82772" y="339433"/>
                    </a:cubicBezTo>
                    <a:cubicBezTo>
                      <a:pt x="76009" y="356674"/>
                      <a:pt x="80296" y="381439"/>
                      <a:pt x="84296" y="396583"/>
                    </a:cubicBezTo>
                    <a:cubicBezTo>
                      <a:pt x="84867" y="398608"/>
                      <a:pt x="86972" y="399787"/>
                      <a:pt x="88997" y="399217"/>
                    </a:cubicBezTo>
                    <a:cubicBezTo>
                      <a:pt x="90273" y="398857"/>
                      <a:pt x="91270" y="397860"/>
                      <a:pt x="91631" y="396583"/>
                    </a:cubicBezTo>
                    <a:cubicBezTo>
                      <a:pt x="96274" y="379301"/>
                      <a:pt x="104304" y="363113"/>
                      <a:pt x="115253" y="348958"/>
                    </a:cubicBezTo>
                    <a:lnTo>
                      <a:pt x="115253" y="348958"/>
                    </a:lnTo>
                    <a:cubicBezTo>
                      <a:pt x="114521" y="350804"/>
                      <a:pt x="114196" y="352785"/>
                      <a:pt x="114300" y="354769"/>
                    </a:cubicBezTo>
                    <a:cubicBezTo>
                      <a:pt x="115426" y="363004"/>
                      <a:pt x="123013" y="368767"/>
                      <a:pt x="131249" y="367642"/>
                    </a:cubicBezTo>
                    <a:cubicBezTo>
                      <a:pt x="131282" y="367637"/>
                      <a:pt x="131316" y="367632"/>
                      <a:pt x="131350" y="367627"/>
                    </a:cubicBezTo>
                    <a:cubicBezTo>
                      <a:pt x="134651" y="367125"/>
                      <a:pt x="137697" y="365552"/>
                      <a:pt x="140018" y="363151"/>
                    </a:cubicBezTo>
                    <a:lnTo>
                      <a:pt x="140018" y="363151"/>
                    </a:lnTo>
                    <a:cubicBezTo>
                      <a:pt x="137998" y="416832"/>
                      <a:pt x="140548" y="470588"/>
                      <a:pt x="147638" y="523837"/>
                    </a:cubicBezTo>
                    <a:lnTo>
                      <a:pt x="147638" y="523837"/>
                    </a:lnTo>
                    <a:cubicBezTo>
                      <a:pt x="95250" y="527743"/>
                      <a:pt x="19717" y="541649"/>
                      <a:pt x="0" y="586702"/>
                    </a:cubicBezTo>
                    <a:lnTo>
                      <a:pt x="9525" y="585940"/>
                    </a:lnTo>
                    <a:cubicBezTo>
                      <a:pt x="29124" y="586699"/>
                      <a:pt x="48450" y="590790"/>
                      <a:pt x="66675" y="598037"/>
                    </a:cubicBezTo>
                    <a:cubicBezTo>
                      <a:pt x="78794" y="603104"/>
                      <a:pt x="91668" y="606129"/>
                      <a:pt x="104775" y="606991"/>
                    </a:cubicBezTo>
                    <a:lnTo>
                      <a:pt x="104775" y="606991"/>
                    </a:lnTo>
                    <a:cubicBezTo>
                      <a:pt x="117882" y="606129"/>
                      <a:pt x="130756" y="603104"/>
                      <a:pt x="142875" y="598037"/>
                    </a:cubicBezTo>
                    <a:cubicBezTo>
                      <a:pt x="161100" y="590790"/>
                      <a:pt x="180426" y="586699"/>
                      <a:pt x="200025" y="585940"/>
                    </a:cubicBezTo>
                    <a:lnTo>
                      <a:pt x="200025" y="585940"/>
                    </a:lnTo>
                    <a:cubicBezTo>
                      <a:pt x="219624" y="586699"/>
                      <a:pt x="238950" y="590790"/>
                      <a:pt x="257175" y="598037"/>
                    </a:cubicBezTo>
                    <a:cubicBezTo>
                      <a:pt x="269294" y="603104"/>
                      <a:pt x="282168" y="606129"/>
                      <a:pt x="295275" y="606991"/>
                    </a:cubicBezTo>
                    <a:lnTo>
                      <a:pt x="295275" y="606991"/>
                    </a:lnTo>
                    <a:cubicBezTo>
                      <a:pt x="308382" y="606129"/>
                      <a:pt x="321256" y="603104"/>
                      <a:pt x="333375" y="598037"/>
                    </a:cubicBezTo>
                    <a:cubicBezTo>
                      <a:pt x="351600" y="590790"/>
                      <a:pt x="370926" y="586699"/>
                      <a:pt x="390525" y="585940"/>
                    </a:cubicBezTo>
                    <a:lnTo>
                      <a:pt x="390525" y="585940"/>
                    </a:lnTo>
                    <a:cubicBezTo>
                      <a:pt x="410124" y="586699"/>
                      <a:pt x="429450" y="590790"/>
                      <a:pt x="447675" y="598037"/>
                    </a:cubicBezTo>
                    <a:cubicBezTo>
                      <a:pt x="459794" y="603104"/>
                      <a:pt x="472668" y="606129"/>
                      <a:pt x="485775" y="606991"/>
                    </a:cubicBezTo>
                    <a:lnTo>
                      <a:pt x="485775" y="606991"/>
                    </a:lnTo>
                    <a:cubicBezTo>
                      <a:pt x="498882" y="606129"/>
                      <a:pt x="511756" y="603104"/>
                      <a:pt x="523875" y="598037"/>
                    </a:cubicBezTo>
                    <a:cubicBezTo>
                      <a:pt x="541490" y="591100"/>
                      <a:pt x="560117" y="587079"/>
                      <a:pt x="579025" y="586131"/>
                    </a:cubicBezTo>
                    <a:lnTo>
                      <a:pt x="579025" y="586131"/>
                    </a:lnTo>
                    <a:cubicBezTo>
                      <a:pt x="539107" y="535670"/>
                      <a:pt x="481945" y="501746"/>
                      <a:pt x="418529" y="490881"/>
                    </a:cubicBezTo>
                    <a:lnTo>
                      <a:pt x="418529" y="490881"/>
                    </a:lnTo>
                    <a:cubicBezTo>
                      <a:pt x="417671" y="432874"/>
                      <a:pt x="413861" y="303238"/>
                      <a:pt x="393097" y="205798"/>
                    </a:cubicBezTo>
                    <a:lnTo>
                      <a:pt x="393097" y="205798"/>
                    </a:lnTo>
                    <a:cubicBezTo>
                      <a:pt x="398471" y="210060"/>
                      <a:pt x="405349" y="211951"/>
                      <a:pt x="412147" y="211036"/>
                    </a:cubicBezTo>
                    <a:cubicBezTo>
                      <a:pt x="420012" y="209684"/>
                      <a:pt x="426803" y="204757"/>
                      <a:pt x="430530" y="197701"/>
                    </a:cubicBezTo>
                    <a:cubicBezTo>
                      <a:pt x="434162" y="191513"/>
                      <a:pt x="434759" y="184001"/>
                      <a:pt x="432149" y="177318"/>
                    </a:cubicBezTo>
                    <a:lnTo>
                      <a:pt x="432149" y="177318"/>
                    </a:lnTo>
                    <a:cubicBezTo>
                      <a:pt x="453917" y="198513"/>
                      <a:pt x="471240" y="223835"/>
                      <a:pt x="483108" y="251803"/>
                    </a:cubicBezTo>
                    <a:cubicBezTo>
                      <a:pt x="484513" y="255036"/>
                      <a:pt x="488272" y="256517"/>
                      <a:pt x="491505" y="255111"/>
                    </a:cubicBezTo>
                    <a:cubicBezTo>
                      <a:pt x="493592" y="254205"/>
                      <a:pt x="495038" y="252254"/>
                      <a:pt x="495300" y="249994"/>
                    </a:cubicBezTo>
                    <a:cubicBezTo>
                      <a:pt x="498253" y="223324"/>
                      <a:pt x="499682" y="181223"/>
                      <a:pt x="484251" y="154172"/>
                    </a:cubicBezTo>
                    <a:cubicBezTo>
                      <a:pt x="475860" y="138766"/>
                      <a:pt x="463146" y="126151"/>
                      <a:pt x="447675" y="117882"/>
                    </a:cubicBezTo>
                    <a:cubicBezTo>
                      <a:pt x="447199" y="117882"/>
                      <a:pt x="447675" y="117025"/>
                      <a:pt x="447675" y="117120"/>
                    </a:cubicBezTo>
                    <a:cubicBezTo>
                      <a:pt x="483236" y="124383"/>
                      <a:pt x="517003" y="138627"/>
                      <a:pt x="547021" y="159030"/>
                    </a:cubicBezTo>
                    <a:cubicBezTo>
                      <a:pt x="549798" y="161200"/>
                      <a:pt x="553809" y="160707"/>
                      <a:pt x="555979" y="157929"/>
                    </a:cubicBezTo>
                    <a:cubicBezTo>
                      <a:pt x="557548" y="155920"/>
                      <a:pt x="557771" y="153169"/>
                      <a:pt x="556546" y="150934"/>
                    </a:cubicBezTo>
                    <a:cubicBezTo>
                      <a:pt x="543401" y="124359"/>
                      <a:pt x="518922" y="81782"/>
                      <a:pt x="490823" y="65875"/>
                    </a:cubicBezTo>
                    <a:cubicBezTo>
                      <a:pt x="451104" y="43396"/>
                      <a:pt x="416338" y="55017"/>
                      <a:pt x="390716" y="73400"/>
                    </a:cubicBezTo>
                    <a:cubicBezTo>
                      <a:pt x="390716" y="73400"/>
                      <a:pt x="390716" y="73400"/>
                      <a:pt x="390716" y="73400"/>
                    </a:cubicBezTo>
                    <a:cubicBezTo>
                      <a:pt x="417547" y="49484"/>
                      <a:pt x="448283" y="30347"/>
                      <a:pt x="481584" y="16822"/>
                    </a:cubicBezTo>
                    <a:cubicBezTo>
                      <a:pt x="484829" y="15587"/>
                      <a:pt x="486458" y="11955"/>
                      <a:pt x="485224" y="8710"/>
                    </a:cubicBezTo>
                    <a:cubicBezTo>
                      <a:pt x="484412" y="6578"/>
                      <a:pt x="482509" y="5052"/>
                      <a:pt x="480250" y="4725"/>
                    </a:cubicBezTo>
                    <a:cubicBezTo>
                      <a:pt x="447675" y="-609"/>
                      <a:pt x="390525" y="-5753"/>
                      <a:pt x="364331" y="15202"/>
                    </a:cubicBezTo>
                    <a:cubicBezTo>
                      <a:pt x="325660" y="45778"/>
                      <a:pt x="338042" y="88069"/>
                      <a:pt x="346520" y="107119"/>
                    </a:cubicBezTo>
                    <a:cubicBezTo>
                      <a:pt x="346703" y="107381"/>
                      <a:pt x="346640" y="107744"/>
                      <a:pt x="346377" y="107928"/>
                    </a:cubicBezTo>
                    <a:cubicBezTo>
                      <a:pt x="346114" y="108112"/>
                      <a:pt x="345751" y="108048"/>
                      <a:pt x="345567" y="107785"/>
                    </a:cubicBezTo>
                    <a:cubicBezTo>
                      <a:pt x="330041" y="91974"/>
                      <a:pt x="286703" y="54731"/>
                      <a:pt x="237553" y="72638"/>
                    </a:cubicBezTo>
                    <a:cubicBezTo>
                      <a:pt x="191548" y="89402"/>
                      <a:pt x="165164" y="153886"/>
                      <a:pt x="154496" y="186938"/>
                    </a:cubicBezTo>
                    <a:cubicBezTo>
                      <a:pt x="153482" y="190258"/>
                      <a:pt x="155353" y="193772"/>
                      <a:pt x="158674" y="194786"/>
                    </a:cubicBezTo>
                    <a:cubicBezTo>
                      <a:pt x="160486" y="195338"/>
                      <a:pt x="162450" y="195045"/>
                      <a:pt x="164021" y="193987"/>
                    </a:cubicBezTo>
                    <a:cubicBezTo>
                      <a:pt x="202887" y="164440"/>
                      <a:pt x="246278" y="141377"/>
                      <a:pt x="292513" y="125692"/>
                    </a:cubicBezTo>
                    <a:lnTo>
                      <a:pt x="292513" y="126264"/>
                    </a:lnTo>
                    <a:cubicBezTo>
                      <a:pt x="273478" y="134252"/>
                      <a:pt x="258214" y="149209"/>
                      <a:pt x="249841" y="168079"/>
                    </a:cubicBezTo>
                    <a:cubicBezTo>
                      <a:pt x="230791" y="213322"/>
                      <a:pt x="247078" y="260852"/>
                      <a:pt x="256603" y="282379"/>
                    </a:cubicBezTo>
                    <a:cubicBezTo>
                      <a:pt x="257969" y="285456"/>
                      <a:pt x="261571" y="286844"/>
                      <a:pt x="264648" y="285478"/>
                    </a:cubicBezTo>
                    <a:cubicBezTo>
                      <a:pt x="266029" y="284865"/>
                      <a:pt x="267134" y="283761"/>
                      <a:pt x="267748" y="282379"/>
                    </a:cubicBezTo>
                    <a:cubicBezTo>
                      <a:pt x="276035" y="264186"/>
                      <a:pt x="279845" y="227991"/>
                      <a:pt x="307276" y="188367"/>
                    </a:cubicBezTo>
                    <a:close/>
                  </a:path>
                </a:pathLst>
              </a:custGeom>
              <a:grpFill/>
              <a:ln w="9525" cap="flat">
                <a:noFill/>
                <a:prstDash val="solid"/>
                <a:miter/>
              </a:ln>
            </p:spPr>
            <p:txBody>
              <a:bodyPr/>
              <a:lstStyle/>
              <a:p>
                <a:endParaRPr lang="en-GB"/>
              </a:p>
            </p:txBody>
          </p:sp>
          <p:grpSp>
            <p:nvGrpSpPr>
              <p:cNvPr id="1035" name="Graphic 26" descr="Tropical scene outline">
                <a:extLst>
                  <a:ext uri="{FF2B5EF4-FFF2-40B4-BE49-F238E27FC236}">
                    <a16:creationId xmlns:a16="http://schemas.microsoft.com/office/drawing/2014/main" id="{D0BE8809-7680-8074-4831-C7566CE3A139}"/>
                  </a:ext>
                </a:extLst>
              </p:cNvPr>
              <p:cNvGrpSpPr/>
              <p:nvPr/>
            </p:nvGrpSpPr>
            <p:grpSpPr>
              <a:xfrm>
                <a:off x="5424750" y="3664711"/>
                <a:ext cx="601580" cy="126494"/>
                <a:chOff x="4957763" y="4645288"/>
                <a:chExt cx="787884" cy="126494"/>
              </a:xfrm>
              <a:grpFill/>
            </p:grpSpPr>
            <p:sp>
              <p:nvSpPr>
                <p:cNvPr id="1037" name="Freeform: Shape 1036">
                  <a:extLst>
                    <a:ext uri="{FF2B5EF4-FFF2-40B4-BE49-F238E27FC236}">
                      <a16:creationId xmlns:a16="http://schemas.microsoft.com/office/drawing/2014/main" id="{32D40B70-5DA5-C9F0-B391-54BB931FB2AA}"/>
                    </a:ext>
                  </a:extLst>
                </p:cNvPr>
                <p:cNvSpPr/>
                <p:nvPr/>
              </p:nvSpPr>
              <p:spPr>
                <a:xfrm>
                  <a:off x="4975302" y="4726063"/>
                  <a:ext cx="770344" cy="45719"/>
                </a:xfrm>
                <a:custGeom>
                  <a:avLst/>
                  <a:gdLst>
                    <a:gd name="csX0" fmla="*/ 861600 w 861600"/>
                    <a:gd name="csY0" fmla="*/ 20160 h 43159"/>
                    <a:gd name="csX1" fmla="*/ 830798 w 861600"/>
                    <a:gd name="csY1" fmla="*/ 11525 h 43159"/>
                    <a:gd name="csX2" fmla="*/ 710712 w 861600"/>
                    <a:gd name="csY2" fmla="*/ 11525 h 43159"/>
                    <a:gd name="csX3" fmla="*/ 606062 w 861600"/>
                    <a:gd name="csY3" fmla="*/ 11525 h 43159"/>
                    <a:gd name="csX4" fmla="*/ 546030 w 861600"/>
                    <a:gd name="csY4" fmla="*/ 40 h 43159"/>
                    <a:gd name="csX5" fmla="*/ 485980 w 861600"/>
                    <a:gd name="csY5" fmla="*/ 11525 h 43159"/>
                    <a:gd name="csX6" fmla="*/ 433638 w 861600"/>
                    <a:gd name="csY6" fmla="*/ 21580 h 43159"/>
                    <a:gd name="csX7" fmla="*/ 381281 w 861600"/>
                    <a:gd name="csY7" fmla="*/ 11525 h 43159"/>
                    <a:gd name="csX8" fmla="*/ 321212 w 861600"/>
                    <a:gd name="csY8" fmla="*/ 40 h 43159"/>
                    <a:gd name="csX9" fmla="*/ 261162 w 861600"/>
                    <a:gd name="csY9" fmla="*/ 11525 h 43159"/>
                    <a:gd name="csX10" fmla="*/ 208820 w 861600"/>
                    <a:gd name="csY10" fmla="*/ 21580 h 43159"/>
                    <a:gd name="csX11" fmla="*/ 156442 w 861600"/>
                    <a:gd name="csY11" fmla="*/ 11525 h 43159"/>
                    <a:gd name="csX12" fmla="*/ 96345 w 861600"/>
                    <a:gd name="csY12" fmla="*/ 40 h 43159"/>
                    <a:gd name="csX13" fmla="*/ 36264 w 861600"/>
                    <a:gd name="csY13" fmla="*/ 11520 h 43159"/>
                    <a:gd name="csX14" fmla="*/ 0 w 861600"/>
                    <a:gd name="csY14" fmla="*/ 20826 h 43159"/>
                    <a:gd name="csX15" fmla="*/ 0 w 861600"/>
                    <a:gd name="csY15" fmla="*/ 42423 h 43159"/>
                    <a:gd name="csX16" fmla="*/ 43969 w 861600"/>
                    <a:gd name="csY16" fmla="*/ 31632 h 43159"/>
                    <a:gd name="csX17" fmla="*/ 96346 w 861600"/>
                    <a:gd name="csY17" fmla="*/ 21578 h 43159"/>
                    <a:gd name="csX18" fmla="*/ 148729 w 861600"/>
                    <a:gd name="csY18" fmla="*/ 31638 h 43159"/>
                    <a:gd name="csX19" fmla="*/ 208816 w 861600"/>
                    <a:gd name="csY19" fmla="*/ 43120 h 43159"/>
                    <a:gd name="csX20" fmla="*/ 268871 w 861600"/>
                    <a:gd name="csY20" fmla="*/ 31635 h 43159"/>
                    <a:gd name="csX21" fmla="*/ 321213 w 861600"/>
                    <a:gd name="csY21" fmla="*/ 21580 h 43159"/>
                    <a:gd name="csX22" fmla="*/ 373575 w 861600"/>
                    <a:gd name="csY22" fmla="*/ 31635 h 43159"/>
                    <a:gd name="csX23" fmla="*/ 433640 w 861600"/>
                    <a:gd name="csY23" fmla="*/ 43120 h 43159"/>
                    <a:gd name="csX24" fmla="*/ 493690 w 861600"/>
                    <a:gd name="csY24" fmla="*/ 31635 h 43159"/>
                    <a:gd name="csX25" fmla="*/ 598355 w 861600"/>
                    <a:gd name="csY25" fmla="*/ 31635 h 43159"/>
                    <a:gd name="csX26" fmla="*/ 718425 w 861600"/>
                    <a:gd name="csY26" fmla="*/ 31635 h 43159"/>
                    <a:gd name="csX27" fmla="*/ 823090 w 861600"/>
                    <a:gd name="csY27" fmla="*/ 31635 h 43159"/>
                    <a:gd name="csX28" fmla="*/ 861600 w 861600"/>
                    <a:gd name="csY28" fmla="*/ 41908 h 43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61600" h="43159">
                      <a:moveTo>
                        <a:pt x="861600" y="20160"/>
                      </a:moveTo>
                      <a:cubicBezTo>
                        <a:pt x="851017" y="18557"/>
                        <a:pt x="840672" y="15656"/>
                        <a:pt x="830798" y="11525"/>
                      </a:cubicBezTo>
                      <a:cubicBezTo>
                        <a:pt x="792234" y="-3789"/>
                        <a:pt x="749276" y="-3789"/>
                        <a:pt x="710712" y="11525"/>
                      </a:cubicBezTo>
                      <a:cubicBezTo>
                        <a:pt x="677117" y="24931"/>
                        <a:pt x="639657" y="24931"/>
                        <a:pt x="606062" y="11525"/>
                      </a:cubicBezTo>
                      <a:cubicBezTo>
                        <a:pt x="587095" y="3473"/>
                        <a:pt x="566630" y="-442"/>
                        <a:pt x="546030" y="40"/>
                      </a:cubicBezTo>
                      <a:cubicBezTo>
                        <a:pt x="525425" y="-442"/>
                        <a:pt x="504954" y="3473"/>
                        <a:pt x="485980" y="11525"/>
                      </a:cubicBezTo>
                      <a:cubicBezTo>
                        <a:pt x="469457" y="18594"/>
                        <a:pt x="451604" y="22023"/>
                        <a:pt x="433638" y="21580"/>
                      </a:cubicBezTo>
                      <a:cubicBezTo>
                        <a:pt x="415666" y="22023"/>
                        <a:pt x="397809" y="18594"/>
                        <a:pt x="381281" y="11525"/>
                      </a:cubicBezTo>
                      <a:cubicBezTo>
                        <a:pt x="362301" y="3473"/>
                        <a:pt x="341824" y="-442"/>
                        <a:pt x="321212" y="40"/>
                      </a:cubicBezTo>
                      <a:cubicBezTo>
                        <a:pt x="300607" y="-442"/>
                        <a:pt x="280135" y="3473"/>
                        <a:pt x="261162" y="11525"/>
                      </a:cubicBezTo>
                      <a:cubicBezTo>
                        <a:pt x="244638" y="18594"/>
                        <a:pt x="226786" y="22023"/>
                        <a:pt x="208820" y="21580"/>
                      </a:cubicBezTo>
                      <a:cubicBezTo>
                        <a:pt x="190841" y="22025"/>
                        <a:pt x="172977" y="18595"/>
                        <a:pt x="156442" y="11525"/>
                      </a:cubicBezTo>
                      <a:cubicBezTo>
                        <a:pt x="137452" y="3473"/>
                        <a:pt x="116965" y="-443"/>
                        <a:pt x="96345" y="40"/>
                      </a:cubicBezTo>
                      <a:cubicBezTo>
                        <a:pt x="75730" y="-441"/>
                        <a:pt x="55249" y="3472"/>
                        <a:pt x="36264" y="11520"/>
                      </a:cubicBezTo>
                      <a:cubicBezTo>
                        <a:pt x="24711" y="16422"/>
                        <a:pt x="12486" y="19559"/>
                        <a:pt x="0" y="20826"/>
                      </a:cubicBezTo>
                      <a:lnTo>
                        <a:pt x="0" y="42423"/>
                      </a:lnTo>
                      <a:cubicBezTo>
                        <a:pt x="15133" y="41163"/>
                        <a:pt x="29972" y="37522"/>
                        <a:pt x="43969" y="31632"/>
                      </a:cubicBezTo>
                      <a:cubicBezTo>
                        <a:pt x="60504" y="24562"/>
                        <a:pt x="78368" y="21133"/>
                        <a:pt x="96346" y="21578"/>
                      </a:cubicBezTo>
                      <a:cubicBezTo>
                        <a:pt x="114327" y="21132"/>
                        <a:pt x="132193" y="24563"/>
                        <a:pt x="148729" y="31638"/>
                      </a:cubicBezTo>
                      <a:cubicBezTo>
                        <a:pt x="167717" y="39685"/>
                        <a:pt x="188199" y="43599"/>
                        <a:pt x="208816" y="43120"/>
                      </a:cubicBezTo>
                      <a:cubicBezTo>
                        <a:pt x="229424" y="43601"/>
                        <a:pt x="249896" y="39686"/>
                        <a:pt x="268871" y="31635"/>
                      </a:cubicBezTo>
                      <a:cubicBezTo>
                        <a:pt x="285394" y="24565"/>
                        <a:pt x="303247" y="21136"/>
                        <a:pt x="321213" y="21580"/>
                      </a:cubicBezTo>
                      <a:cubicBezTo>
                        <a:pt x="339186" y="21135"/>
                        <a:pt x="357045" y="24564"/>
                        <a:pt x="373575" y="31635"/>
                      </a:cubicBezTo>
                      <a:cubicBezTo>
                        <a:pt x="392554" y="39685"/>
                        <a:pt x="413029" y="43601"/>
                        <a:pt x="433640" y="43120"/>
                      </a:cubicBezTo>
                      <a:cubicBezTo>
                        <a:pt x="454245" y="43601"/>
                        <a:pt x="474717" y="39685"/>
                        <a:pt x="493690" y="31635"/>
                      </a:cubicBezTo>
                      <a:cubicBezTo>
                        <a:pt x="527291" y="18228"/>
                        <a:pt x="564755" y="18228"/>
                        <a:pt x="598355" y="31635"/>
                      </a:cubicBezTo>
                      <a:cubicBezTo>
                        <a:pt x="636914" y="46948"/>
                        <a:pt x="679866" y="46948"/>
                        <a:pt x="718425" y="31635"/>
                      </a:cubicBezTo>
                      <a:cubicBezTo>
                        <a:pt x="752025" y="18228"/>
                        <a:pt x="789489" y="18228"/>
                        <a:pt x="823090" y="31635"/>
                      </a:cubicBezTo>
                      <a:cubicBezTo>
                        <a:pt x="835398" y="36800"/>
                        <a:pt x="848355" y="40257"/>
                        <a:pt x="861600" y="41908"/>
                      </a:cubicBezTo>
                      <a:close/>
                    </a:path>
                  </a:pathLst>
                </a:custGeom>
                <a:grpFill/>
                <a:ln w="10716" cap="flat">
                  <a:noFill/>
                  <a:prstDash val="solid"/>
                  <a:miter/>
                </a:ln>
              </p:spPr>
              <p:txBody>
                <a:bodyPr/>
                <a:lstStyle/>
                <a:p>
                  <a:endParaRPr lang="en-GB"/>
                </a:p>
              </p:txBody>
            </p:sp>
            <p:sp>
              <p:nvSpPr>
                <p:cNvPr id="1038" name="Freeform: Shape 1037">
                  <a:extLst>
                    <a:ext uri="{FF2B5EF4-FFF2-40B4-BE49-F238E27FC236}">
                      <a16:creationId xmlns:a16="http://schemas.microsoft.com/office/drawing/2014/main" id="{3E00F0EE-C83E-8E17-EC9A-A894C403569A}"/>
                    </a:ext>
                  </a:extLst>
                </p:cNvPr>
                <p:cNvSpPr/>
                <p:nvPr/>
              </p:nvSpPr>
              <p:spPr>
                <a:xfrm>
                  <a:off x="4957763" y="4645288"/>
                  <a:ext cx="787884" cy="45719"/>
                </a:xfrm>
                <a:custGeom>
                  <a:avLst/>
                  <a:gdLst>
                    <a:gd name="csX0" fmla="*/ 861600 w 861600"/>
                    <a:gd name="csY0" fmla="*/ 20826 h 43159"/>
                    <a:gd name="csX1" fmla="*/ 825383 w 861600"/>
                    <a:gd name="csY1" fmla="*/ 11526 h 43159"/>
                    <a:gd name="csX2" fmla="*/ 705297 w 861600"/>
                    <a:gd name="csY2" fmla="*/ 11526 h 43159"/>
                    <a:gd name="csX3" fmla="*/ 600647 w 861600"/>
                    <a:gd name="csY3" fmla="*/ 11526 h 43159"/>
                    <a:gd name="csX4" fmla="*/ 540614 w 861600"/>
                    <a:gd name="csY4" fmla="*/ 40 h 43159"/>
                    <a:gd name="csX5" fmla="*/ 480564 w 861600"/>
                    <a:gd name="csY5" fmla="*/ 11525 h 43159"/>
                    <a:gd name="csX6" fmla="*/ 428222 w 861600"/>
                    <a:gd name="csY6" fmla="*/ 21580 h 43159"/>
                    <a:gd name="csX7" fmla="*/ 375860 w 861600"/>
                    <a:gd name="csY7" fmla="*/ 11525 h 43159"/>
                    <a:gd name="csX8" fmla="*/ 315796 w 861600"/>
                    <a:gd name="csY8" fmla="*/ 40 h 43159"/>
                    <a:gd name="csX9" fmla="*/ 255745 w 861600"/>
                    <a:gd name="csY9" fmla="*/ 11525 h 43159"/>
                    <a:gd name="csX10" fmla="*/ 203403 w 861600"/>
                    <a:gd name="csY10" fmla="*/ 21580 h 43159"/>
                    <a:gd name="csX11" fmla="*/ 151027 w 861600"/>
                    <a:gd name="csY11" fmla="*/ 11525 h 43159"/>
                    <a:gd name="csX12" fmla="*/ 90930 w 861600"/>
                    <a:gd name="csY12" fmla="*/ 40 h 43159"/>
                    <a:gd name="csX13" fmla="*/ 30849 w 861600"/>
                    <a:gd name="csY13" fmla="*/ 11520 h 43159"/>
                    <a:gd name="csX14" fmla="*/ 0 w 861600"/>
                    <a:gd name="csY14" fmla="*/ 20162 h 43159"/>
                    <a:gd name="csX15" fmla="*/ 0 w 861600"/>
                    <a:gd name="csY15" fmla="*/ 41910 h 43159"/>
                    <a:gd name="csX16" fmla="*/ 38557 w 861600"/>
                    <a:gd name="csY16" fmla="*/ 31635 h 43159"/>
                    <a:gd name="csX17" fmla="*/ 90934 w 861600"/>
                    <a:gd name="csY17" fmla="*/ 21580 h 43159"/>
                    <a:gd name="csX18" fmla="*/ 143316 w 861600"/>
                    <a:gd name="csY18" fmla="*/ 31640 h 43159"/>
                    <a:gd name="csX19" fmla="*/ 203399 w 861600"/>
                    <a:gd name="csY19" fmla="*/ 43120 h 43159"/>
                    <a:gd name="csX20" fmla="*/ 263455 w 861600"/>
                    <a:gd name="csY20" fmla="*/ 31635 h 43159"/>
                    <a:gd name="csX21" fmla="*/ 315797 w 861600"/>
                    <a:gd name="csY21" fmla="*/ 21580 h 43159"/>
                    <a:gd name="csX22" fmla="*/ 368153 w 861600"/>
                    <a:gd name="csY22" fmla="*/ 31635 h 43159"/>
                    <a:gd name="csX23" fmla="*/ 428223 w 861600"/>
                    <a:gd name="csY23" fmla="*/ 43120 h 43159"/>
                    <a:gd name="csX24" fmla="*/ 488273 w 861600"/>
                    <a:gd name="csY24" fmla="*/ 31635 h 43159"/>
                    <a:gd name="csX25" fmla="*/ 592939 w 861600"/>
                    <a:gd name="csY25" fmla="*/ 31635 h 43159"/>
                    <a:gd name="csX26" fmla="*/ 713007 w 861600"/>
                    <a:gd name="csY26" fmla="*/ 31635 h 43159"/>
                    <a:gd name="csX27" fmla="*/ 817674 w 861600"/>
                    <a:gd name="csY27" fmla="*/ 31635 h 43159"/>
                    <a:gd name="csX28" fmla="*/ 861600 w 861600"/>
                    <a:gd name="csY28" fmla="*/ 42425 h 43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61600" h="43159">
                      <a:moveTo>
                        <a:pt x="861600" y="20826"/>
                      </a:moveTo>
                      <a:cubicBezTo>
                        <a:pt x="849129" y="19558"/>
                        <a:pt x="836921" y="16424"/>
                        <a:pt x="825383" y="11526"/>
                      </a:cubicBezTo>
                      <a:cubicBezTo>
                        <a:pt x="786819" y="-3788"/>
                        <a:pt x="743861" y="-3788"/>
                        <a:pt x="705297" y="11526"/>
                      </a:cubicBezTo>
                      <a:cubicBezTo>
                        <a:pt x="671702" y="24932"/>
                        <a:pt x="634242" y="24932"/>
                        <a:pt x="600647" y="11526"/>
                      </a:cubicBezTo>
                      <a:cubicBezTo>
                        <a:pt x="581680" y="3474"/>
                        <a:pt x="561214" y="-442"/>
                        <a:pt x="540614" y="40"/>
                      </a:cubicBezTo>
                      <a:cubicBezTo>
                        <a:pt x="520009" y="-442"/>
                        <a:pt x="499537" y="3473"/>
                        <a:pt x="480564" y="11525"/>
                      </a:cubicBezTo>
                      <a:cubicBezTo>
                        <a:pt x="464041" y="18594"/>
                        <a:pt x="446188" y="22023"/>
                        <a:pt x="428222" y="21580"/>
                      </a:cubicBezTo>
                      <a:cubicBezTo>
                        <a:pt x="410249" y="22025"/>
                        <a:pt x="392390" y="18595"/>
                        <a:pt x="375860" y="11525"/>
                      </a:cubicBezTo>
                      <a:cubicBezTo>
                        <a:pt x="356881" y="3474"/>
                        <a:pt x="336405" y="-442"/>
                        <a:pt x="315796" y="40"/>
                      </a:cubicBezTo>
                      <a:cubicBezTo>
                        <a:pt x="295191" y="-442"/>
                        <a:pt x="274719" y="3473"/>
                        <a:pt x="255745" y="11525"/>
                      </a:cubicBezTo>
                      <a:cubicBezTo>
                        <a:pt x="239222" y="18594"/>
                        <a:pt x="221370" y="22023"/>
                        <a:pt x="203403" y="21580"/>
                      </a:cubicBezTo>
                      <a:cubicBezTo>
                        <a:pt x="185425" y="22025"/>
                        <a:pt x="167562" y="18595"/>
                        <a:pt x="151027" y="11525"/>
                      </a:cubicBezTo>
                      <a:cubicBezTo>
                        <a:pt x="132037" y="3473"/>
                        <a:pt x="111550" y="-443"/>
                        <a:pt x="90930" y="40"/>
                      </a:cubicBezTo>
                      <a:cubicBezTo>
                        <a:pt x="70315" y="-441"/>
                        <a:pt x="49834" y="3472"/>
                        <a:pt x="30849" y="11520"/>
                      </a:cubicBezTo>
                      <a:cubicBezTo>
                        <a:pt x="20960" y="15656"/>
                        <a:pt x="10599" y="18560"/>
                        <a:pt x="0" y="20162"/>
                      </a:cubicBezTo>
                      <a:lnTo>
                        <a:pt x="0" y="41910"/>
                      </a:lnTo>
                      <a:cubicBezTo>
                        <a:pt x="13261" y="40261"/>
                        <a:pt x="26234" y="36803"/>
                        <a:pt x="38557" y="31635"/>
                      </a:cubicBezTo>
                      <a:cubicBezTo>
                        <a:pt x="55092" y="24564"/>
                        <a:pt x="72956" y="21135"/>
                        <a:pt x="90934" y="21580"/>
                      </a:cubicBezTo>
                      <a:cubicBezTo>
                        <a:pt x="108915" y="21134"/>
                        <a:pt x="126780" y="24564"/>
                        <a:pt x="143316" y="31640"/>
                      </a:cubicBezTo>
                      <a:cubicBezTo>
                        <a:pt x="162303" y="39685"/>
                        <a:pt x="182784" y="43599"/>
                        <a:pt x="203399" y="43120"/>
                      </a:cubicBezTo>
                      <a:cubicBezTo>
                        <a:pt x="224006" y="43601"/>
                        <a:pt x="244479" y="39686"/>
                        <a:pt x="263455" y="31635"/>
                      </a:cubicBezTo>
                      <a:cubicBezTo>
                        <a:pt x="279978" y="24565"/>
                        <a:pt x="297830" y="21136"/>
                        <a:pt x="315797" y="21580"/>
                      </a:cubicBezTo>
                      <a:cubicBezTo>
                        <a:pt x="333769" y="21135"/>
                        <a:pt x="351624" y="24565"/>
                        <a:pt x="368153" y="31635"/>
                      </a:cubicBezTo>
                      <a:cubicBezTo>
                        <a:pt x="387133" y="39685"/>
                        <a:pt x="407611" y="43601"/>
                        <a:pt x="428223" y="43120"/>
                      </a:cubicBezTo>
                      <a:cubicBezTo>
                        <a:pt x="448828" y="43601"/>
                        <a:pt x="469300" y="39686"/>
                        <a:pt x="488273" y="31635"/>
                      </a:cubicBezTo>
                      <a:cubicBezTo>
                        <a:pt x="521873" y="18228"/>
                        <a:pt x="559338" y="18228"/>
                        <a:pt x="592939" y="31635"/>
                      </a:cubicBezTo>
                      <a:cubicBezTo>
                        <a:pt x="631497" y="46948"/>
                        <a:pt x="674450" y="46948"/>
                        <a:pt x="713007" y="31635"/>
                      </a:cubicBezTo>
                      <a:cubicBezTo>
                        <a:pt x="746609" y="18228"/>
                        <a:pt x="784073" y="18228"/>
                        <a:pt x="817674" y="31635"/>
                      </a:cubicBezTo>
                      <a:cubicBezTo>
                        <a:pt x="831656" y="37522"/>
                        <a:pt x="846481" y="41164"/>
                        <a:pt x="861600" y="42425"/>
                      </a:cubicBezTo>
                      <a:close/>
                    </a:path>
                  </a:pathLst>
                </a:custGeom>
                <a:grpFill/>
                <a:ln w="10716" cap="flat">
                  <a:noFill/>
                  <a:prstDash val="solid"/>
                  <a:miter/>
                </a:ln>
              </p:spPr>
              <p:txBody>
                <a:bodyPr/>
                <a:lstStyle/>
                <a:p>
                  <a:endParaRPr lang="en-GB"/>
                </a:p>
              </p:txBody>
            </p:sp>
          </p:grpSp>
        </p:grpSp>
      </p:grpSp>
      <p:sp>
        <p:nvSpPr>
          <p:cNvPr id="5" name="TextBox 4">
            <a:extLst>
              <a:ext uri="{FF2B5EF4-FFF2-40B4-BE49-F238E27FC236}">
                <a16:creationId xmlns:a16="http://schemas.microsoft.com/office/drawing/2014/main" id="{A6BE80E2-EC77-B419-0A7B-1DF9C77C3AD4}"/>
              </a:ext>
            </a:extLst>
          </p:cNvPr>
          <p:cNvSpPr txBox="1"/>
          <p:nvPr/>
        </p:nvSpPr>
        <p:spPr>
          <a:xfrm>
            <a:off x="5109240" y="3687669"/>
            <a:ext cx="3928744" cy="872547"/>
          </a:xfrm>
          <a:prstGeom prst="rect">
            <a:avLst/>
          </a:prstGeom>
          <a:noFill/>
        </p:spPr>
        <p:txBody>
          <a:bodyPr wrap="square" lIns="91440" tIns="45720" rIns="91440" bIns="45720" anchor="t">
            <a:spAutoFit/>
          </a:bodyPr>
          <a:lstStyle/>
          <a:p>
            <a:pPr marL="0" marR="0" lvl="1">
              <a:lnSpc>
                <a:spcPct val="90000"/>
              </a:lnSpc>
              <a:spcAft>
                <a:spcPts val="900"/>
              </a:spcAft>
              <a:buClr>
                <a:srgbClr val="F6A124"/>
              </a:buClr>
              <a:buSzPct val="60000"/>
              <a:defRPr/>
            </a:pPr>
            <a:r>
              <a:rPr lang="en-GB" sz="1600" dirty="0">
                <a:solidFill>
                  <a:schemeClr val="bg1"/>
                </a:solidFill>
                <a:latin typeface="+mj-lt"/>
              </a:rPr>
              <a:t>OUTCOMES: </a:t>
            </a:r>
            <a:endParaRPr lang="en-GB" sz="1600" dirty="0">
              <a:solidFill>
                <a:schemeClr val="bg1"/>
              </a:solidFill>
            </a:endParaRPr>
          </a:p>
          <a:p>
            <a:pPr marL="358775" marR="0" lvl="1" indent="-358775">
              <a:lnSpc>
                <a:spcPct val="90000"/>
              </a:lnSpc>
              <a:spcAft>
                <a:spcPts val="900"/>
              </a:spcAft>
              <a:buClr>
                <a:srgbClr val="F6A124"/>
              </a:buClr>
              <a:buSzPct val="60000"/>
              <a:buBlip>
                <a:blip r:embed="rId5"/>
              </a:buBlip>
              <a:defRPr/>
            </a:pPr>
            <a:r>
              <a:rPr lang="en-GB" sz="1600" dirty="0">
                <a:solidFill>
                  <a:schemeClr val="bg1"/>
                </a:solidFill>
              </a:rPr>
              <a:t>Losses for every property in the UK without and with PFR of varying type</a:t>
            </a:r>
          </a:p>
        </p:txBody>
      </p:sp>
      <p:sp>
        <p:nvSpPr>
          <p:cNvPr id="7" name="TextBox 6">
            <a:extLst>
              <a:ext uri="{FF2B5EF4-FFF2-40B4-BE49-F238E27FC236}">
                <a16:creationId xmlns:a16="http://schemas.microsoft.com/office/drawing/2014/main" id="{12698671-B86C-20B9-91AF-7AA1DB7C65D6}"/>
              </a:ext>
            </a:extLst>
          </p:cNvPr>
          <p:cNvSpPr txBox="1"/>
          <p:nvPr/>
        </p:nvSpPr>
        <p:spPr>
          <a:xfrm>
            <a:off x="5109241" y="851771"/>
            <a:ext cx="3928743" cy="2235997"/>
          </a:xfrm>
          <a:prstGeom prst="rect">
            <a:avLst/>
          </a:prstGeom>
          <a:noFill/>
        </p:spPr>
        <p:txBody>
          <a:bodyPr wrap="square" lIns="91440" tIns="45720" rIns="91440" bIns="45720" anchor="t">
            <a:spAutoFit/>
          </a:bodyPr>
          <a:lstStyle/>
          <a:p>
            <a:pPr marL="0" marR="0">
              <a:buNone/>
            </a:pPr>
            <a:r>
              <a:rPr lang="en-GB" sz="1600" dirty="0">
                <a:solidFill>
                  <a:schemeClr val="bg1"/>
                </a:solidFill>
                <a:latin typeface="+mj-lt"/>
              </a:rPr>
              <a:t>OASIS CUSTOMISATION: </a:t>
            </a:r>
          </a:p>
          <a:p>
            <a:pPr marL="358775" lvl="1" indent="-358775">
              <a:lnSpc>
                <a:spcPct val="90000"/>
              </a:lnSpc>
              <a:spcAft>
                <a:spcPts val="900"/>
              </a:spcAft>
              <a:buClr>
                <a:srgbClr val="F6A124"/>
              </a:buClr>
              <a:buSzPct val="60000"/>
              <a:buBlip>
                <a:blip r:embed="rId5"/>
              </a:buBlip>
              <a:defRPr/>
            </a:pPr>
            <a:r>
              <a:rPr lang="en-GB" sz="1600" dirty="0">
                <a:solidFill>
                  <a:schemeClr val="bg1"/>
                </a:solidFill>
              </a:rPr>
              <a:t>Oasis vulnerability curve format easy to adapt outside of the model</a:t>
            </a:r>
          </a:p>
          <a:p>
            <a:pPr marL="358775" lvl="1" indent="-358775">
              <a:lnSpc>
                <a:spcPct val="90000"/>
              </a:lnSpc>
              <a:spcAft>
                <a:spcPts val="900"/>
              </a:spcAft>
              <a:buClr>
                <a:srgbClr val="F6A124"/>
              </a:buClr>
              <a:buSzPct val="60000"/>
              <a:buBlip>
                <a:blip r:embed="rId5"/>
              </a:buBlip>
              <a:defRPr/>
            </a:pPr>
            <a:r>
              <a:rPr lang="en-GB" sz="1600" dirty="0">
                <a:solidFill>
                  <a:schemeClr val="bg1"/>
                </a:solidFill>
              </a:rPr>
              <a:t>Modify / add new vulnerability curves based on property attribute</a:t>
            </a:r>
          </a:p>
          <a:p>
            <a:pPr marL="358775" lvl="1" indent="-358775">
              <a:lnSpc>
                <a:spcPct val="90000"/>
              </a:lnSpc>
              <a:spcAft>
                <a:spcPts val="900"/>
              </a:spcAft>
              <a:buClr>
                <a:srgbClr val="F6A124"/>
              </a:buClr>
              <a:buSzPct val="60000"/>
              <a:buBlip>
                <a:blip r:embed="rId5"/>
              </a:buBlip>
              <a:defRPr/>
            </a:pPr>
            <a:r>
              <a:rPr lang="en-GB" sz="1600" dirty="0">
                <a:solidFill>
                  <a:schemeClr val="bg1"/>
                </a:solidFill>
              </a:rPr>
              <a:t>Uploaded new set of curves within the Model Exchange User Interface</a:t>
            </a:r>
          </a:p>
          <a:p>
            <a:pPr marL="358775" lvl="1" indent="-358775">
              <a:lnSpc>
                <a:spcPct val="90000"/>
              </a:lnSpc>
              <a:spcAft>
                <a:spcPts val="900"/>
              </a:spcAft>
              <a:buClr>
                <a:srgbClr val="F6A124"/>
              </a:buClr>
              <a:buSzPct val="60000"/>
              <a:buBlip>
                <a:blip r:embed="rId5"/>
              </a:buBlip>
              <a:defRPr/>
            </a:pPr>
            <a:r>
              <a:rPr lang="en-GB" sz="1600" dirty="0">
                <a:solidFill>
                  <a:schemeClr val="bg1"/>
                </a:solidFill>
              </a:rPr>
              <a:t>Rerun the analysis</a:t>
            </a:r>
          </a:p>
        </p:txBody>
      </p:sp>
      <p:pic>
        <p:nvPicPr>
          <p:cNvPr id="18" name="Graphic 17" descr="Badge Tick with solid fill">
            <a:extLst>
              <a:ext uri="{FF2B5EF4-FFF2-40B4-BE49-F238E27FC236}">
                <a16:creationId xmlns:a16="http://schemas.microsoft.com/office/drawing/2014/main" id="{765D389F-6B10-72E0-3917-BC011B6FD48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31319" y="3687669"/>
            <a:ext cx="584859" cy="584859"/>
          </a:xfrm>
          <a:prstGeom prst="rect">
            <a:avLst/>
          </a:prstGeom>
        </p:spPr>
      </p:pic>
      <p:pic>
        <p:nvPicPr>
          <p:cNvPr id="3" name="Picture 4" descr="Flood Re - A flood re-insurance scheme">
            <a:extLst>
              <a:ext uri="{FF2B5EF4-FFF2-40B4-BE49-F238E27FC236}">
                <a16:creationId xmlns:a16="http://schemas.microsoft.com/office/drawing/2014/main" id="{F40C1F97-DFDA-9BAF-5FBB-176D4A58C2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4907" y="203763"/>
            <a:ext cx="1120497" cy="643664"/>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Thought with solid fill">
            <a:extLst>
              <a:ext uri="{FF2B5EF4-FFF2-40B4-BE49-F238E27FC236}">
                <a16:creationId xmlns:a16="http://schemas.microsoft.com/office/drawing/2014/main" id="{6AE859B9-B412-6843-3846-C6ABFF839AE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2842" y="1289397"/>
            <a:ext cx="811508" cy="811508"/>
          </a:xfrm>
          <a:prstGeom prst="rect">
            <a:avLst/>
          </a:prstGeom>
        </p:spPr>
      </p:pic>
      <p:pic>
        <p:nvPicPr>
          <p:cNvPr id="4" name="Graphic 3" descr="Lightbulb and gear with solid fill">
            <a:extLst>
              <a:ext uri="{FF2B5EF4-FFF2-40B4-BE49-F238E27FC236}">
                <a16:creationId xmlns:a16="http://schemas.microsoft.com/office/drawing/2014/main" id="{E2549E3B-40D1-495B-BE56-90B09118B55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72226" y="3522198"/>
            <a:ext cx="811508" cy="811508"/>
          </a:xfrm>
          <a:prstGeom prst="rect">
            <a:avLst/>
          </a:prstGeom>
        </p:spPr>
      </p:pic>
      <p:sp>
        <p:nvSpPr>
          <p:cNvPr id="6" name="TextBox 5">
            <a:extLst>
              <a:ext uri="{FF2B5EF4-FFF2-40B4-BE49-F238E27FC236}">
                <a16:creationId xmlns:a16="http://schemas.microsoft.com/office/drawing/2014/main" id="{A649995E-12AF-76F3-A5B7-9C773DC5EFA1}"/>
              </a:ext>
            </a:extLst>
          </p:cNvPr>
          <p:cNvSpPr txBox="1"/>
          <p:nvPr/>
        </p:nvSpPr>
        <p:spPr>
          <a:xfrm>
            <a:off x="1018651" y="1289397"/>
            <a:ext cx="3016110" cy="3262432"/>
          </a:xfrm>
          <a:prstGeom prst="rect">
            <a:avLst/>
          </a:prstGeom>
          <a:noFill/>
        </p:spPr>
        <p:txBody>
          <a:bodyPr wrap="square" lIns="91440" tIns="45720" rIns="91440" bIns="45720" anchor="t">
            <a:spAutoFit/>
          </a:bodyPr>
          <a:lstStyle/>
          <a:p>
            <a:pPr marL="0" marR="0">
              <a:spcAft>
                <a:spcPts val="1200"/>
              </a:spcAft>
              <a:buNone/>
            </a:pPr>
            <a:r>
              <a:rPr lang="en-GB" sz="1600" dirty="0">
                <a:solidFill>
                  <a:schemeClr val="bg1"/>
                </a:solidFill>
                <a:latin typeface="+mj-lt"/>
              </a:rPr>
              <a:t>PROJECT: </a:t>
            </a:r>
            <a:br>
              <a:rPr lang="en-GB" sz="1600" dirty="0">
                <a:solidFill>
                  <a:schemeClr val="bg1"/>
                </a:solidFill>
                <a:latin typeface="+mj-lt"/>
              </a:rPr>
            </a:br>
            <a:r>
              <a:rPr lang="en-GB" sz="1600" dirty="0">
                <a:solidFill>
                  <a:schemeClr val="bg1"/>
                </a:solidFill>
              </a:rPr>
              <a:t>Modelling the potential benefit of Property Flood Resilience (PFR) – UK </a:t>
            </a:r>
          </a:p>
          <a:p>
            <a:r>
              <a:rPr lang="en-GB" sz="1600" dirty="0">
                <a:solidFill>
                  <a:schemeClr val="bg1"/>
                </a:solidFill>
                <a:latin typeface="+mj-lt"/>
              </a:rPr>
              <a:t>MODEL:</a:t>
            </a:r>
          </a:p>
          <a:p>
            <a:r>
              <a:rPr lang="en-GB" sz="1600" dirty="0">
                <a:solidFill>
                  <a:schemeClr val="bg1"/>
                </a:solidFill>
              </a:rPr>
              <a:t>JBA UK Flood Model</a:t>
            </a:r>
          </a:p>
          <a:p>
            <a:pPr>
              <a:spcAft>
                <a:spcPts val="1200"/>
              </a:spcAft>
            </a:pPr>
            <a:endParaRPr lang="en-GB" sz="1600" dirty="0">
              <a:solidFill>
                <a:schemeClr val="bg1"/>
              </a:solidFill>
            </a:endParaRPr>
          </a:p>
          <a:p>
            <a:pPr>
              <a:spcAft>
                <a:spcPts val="1200"/>
              </a:spcAft>
            </a:pPr>
            <a:endParaRPr lang="en-GB" sz="1600" dirty="0">
              <a:solidFill>
                <a:schemeClr val="bg1"/>
              </a:solidFill>
            </a:endParaRPr>
          </a:p>
          <a:p>
            <a:pPr>
              <a:spcAft>
                <a:spcPts val="1200"/>
              </a:spcAft>
            </a:pPr>
            <a:r>
              <a:rPr lang="en-GB" sz="1600" dirty="0">
                <a:solidFill>
                  <a:schemeClr val="bg1"/>
                </a:solidFill>
                <a:latin typeface="+mj-lt"/>
              </a:rPr>
              <a:t>WHAT DO WE NEED?: </a:t>
            </a:r>
            <a:br>
              <a:rPr lang="en-GB" sz="1600" dirty="0">
                <a:solidFill>
                  <a:schemeClr val="bg1"/>
                </a:solidFill>
                <a:latin typeface="+mj-lt"/>
              </a:rPr>
            </a:br>
            <a:r>
              <a:rPr lang="en-GB" sz="1600" dirty="0">
                <a:solidFill>
                  <a:schemeClr val="bg1"/>
                </a:solidFill>
              </a:rPr>
              <a:t>Bespoke vulnerability curves by property type</a:t>
            </a:r>
            <a:endParaRPr lang="en-GB" sz="1600" dirty="0">
              <a:solidFill>
                <a:schemeClr val="bg1"/>
              </a:solidFill>
              <a:effectLst/>
              <a:cs typeface="Arial" panose="020B0604020202020204" pitchFamily="34" charset="0"/>
            </a:endParaRPr>
          </a:p>
        </p:txBody>
      </p:sp>
    </p:spTree>
    <p:extLst>
      <p:ext uri="{BB962C8B-B14F-4D97-AF65-F5344CB8AC3E}">
        <p14:creationId xmlns:p14="http://schemas.microsoft.com/office/powerpoint/2010/main" val="328097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2840-A4EE-0CD0-B3EF-8DFAC4A5F98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DB384D9-CF4F-F71E-EFAF-53BDCCA7194A}"/>
              </a:ext>
            </a:extLst>
          </p:cNvPr>
          <p:cNvPicPr>
            <a:picLocks noChangeAspect="1"/>
          </p:cNvPicPr>
          <p:nvPr/>
        </p:nvPicPr>
        <p:blipFill>
          <a:blip r:embed="rId3"/>
          <a:srcRect/>
          <a:stretch/>
        </p:blipFill>
        <p:spPr>
          <a:xfrm>
            <a:off x="247520" y="211324"/>
            <a:ext cx="1831616" cy="636103"/>
          </a:xfrm>
          <a:prstGeom prst="rect">
            <a:avLst/>
          </a:prstGeom>
        </p:spPr>
      </p:pic>
      <p:pic>
        <p:nvPicPr>
          <p:cNvPr id="2" name="Picture 1">
            <a:extLst>
              <a:ext uri="{FF2B5EF4-FFF2-40B4-BE49-F238E27FC236}">
                <a16:creationId xmlns:a16="http://schemas.microsoft.com/office/drawing/2014/main" id="{0EDEE608-8692-934D-F959-23F82754D2F1}"/>
              </a:ext>
            </a:extLst>
          </p:cNvPr>
          <p:cNvPicPr>
            <a:picLocks noChangeAspect="1"/>
          </p:cNvPicPr>
          <p:nvPr/>
        </p:nvPicPr>
        <p:blipFill>
          <a:blip r:embed="rId4">
            <a:extLst>
              <a:ext uri="{28A0092B-C50C-407E-A947-70E740481C1C}">
                <a14:useLocalDpi xmlns:a14="http://schemas.microsoft.com/office/drawing/2010/main" val="0"/>
              </a:ext>
            </a:extLst>
          </a:blip>
          <a:srcRect l="49422" t="51049"/>
          <a:stretch>
            <a:fillRect/>
          </a:stretch>
        </p:blipFill>
        <p:spPr bwMode="auto">
          <a:xfrm>
            <a:off x="4368935" y="2680006"/>
            <a:ext cx="3209595" cy="2367234"/>
          </a:xfrm>
          <a:prstGeom prst="rect">
            <a:avLst/>
          </a:prstGeom>
          <a:noFill/>
        </p:spPr>
      </p:pic>
      <p:sp>
        <p:nvSpPr>
          <p:cNvPr id="4" name="TextBox 3">
            <a:extLst>
              <a:ext uri="{FF2B5EF4-FFF2-40B4-BE49-F238E27FC236}">
                <a16:creationId xmlns:a16="http://schemas.microsoft.com/office/drawing/2014/main" id="{78A60A3B-1AC9-2057-24EE-BE5CBCDFD6E3}"/>
              </a:ext>
            </a:extLst>
          </p:cNvPr>
          <p:cNvSpPr txBox="1"/>
          <p:nvPr/>
        </p:nvSpPr>
        <p:spPr>
          <a:xfrm>
            <a:off x="7578530" y="2680006"/>
            <a:ext cx="1808065" cy="1882567"/>
          </a:xfrm>
          <a:prstGeom prst="rect">
            <a:avLst/>
          </a:prstGeom>
          <a:noFill/>
        </p:spPr>
        <p:txBody>
          <a:bodyPr wrap="square">
            <a:spAutoFit/>
          </a:bodyPr>
          <a:lstStyle/>
          <a:p>
            <a:pPr marL="6350" marR="457200">
              <a:spcAft>
                <a:spcPts val="1000"/>
              </a:spcAft>
              <a:buNone/>
              <a:tabLst>
                <a:tab pos="4752975" algn="l"/>
              </a:tabLst>
            </a:pPr>
            <a:r>
              <a:rPr lang="en-GB" sz="900" b="1" i="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River</a:t>
            </a:r>
            <a:r>
              <a:rPr lang="en-GB" sz="900" i="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flow change factors (top) and </a:t>
            </a:r>
            <a:r>
              <a:rPr lang="en-GB" sz="900" b="1" i="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surface water </a:t>
            </a:r>
            <a:r>
              <a:rPr lang="en-GB" sz="900" i="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change factors (bottom) for SSP5-8.5 at 2085 for Europe</a:t>
            </a:r>
            <a:r>
              <a:rPr lang="en-GB" sz="900" i="1" dirty="0">
                <a:solidFill>
                  <a:schemeClr val="bg1"/>
                </a:solidFill>
                <a:latin typeface="Arial" panose="020B0604020202020204" pitchFamily="34" charset="0"/>
                <a:ea typeface="Arial" panose="020B0604020202020204" pitchFamily="34" charset="0"/>
                <a:cs typeface="Times New Roman" panose="02020603050405020304" pitchFamily="18" charset="0"/>
              </a:rPr>
              <a:t> </a:t>
            </a:r>
          </a:p>
          <a:p>
            <a:pPr marL="6350" marR="457200">
              <a:spcAft>
                <a:spcPts val="1000"/>
              </a:spcAft>
              <a:buNone/>
              <a:tabLst>
                <a:tab pos="4752975" algn="l"/>
              </a:tabLst>
            </a:pPr>
            <a:r>
              <a:rPr lang="en-GB" sz="900" i="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Green hues denote increasing change factors, whilst brown hues denote decreasing change factors.</a:t>
            </a:r>
          </a:p>
        </p:txBody>
      </p:sp>
      <p:pic>
        <p:nvPicPr>
          <p:cNvPr id="1026" name="Picture 2" descr="Bank BNP Paribas | The bank for a changing world">
            <a:extLst>
              <a:ext uri="{FF2B5EF4-FFF2-40B4-BE49-F238E27FC236}">
                <a16:creationId xmlns:a16="http://schemas.microsoft.com/office/drawing/2014/main" id="{8F7E26E4-E548-F023-3D29-6314F5B89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295" y="198961"/>
            <a:ext cx="2291003" cy="644344"/>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Thought with solid fill">
            <a:extLst>
              <a:ext uri="{FF2B5EF4-FFF2-40B4-BE49-F238E27FC236}">
                <a16:creationId xmlns:a16="http://schemas.microsoft.com/office/drawing/2014/main" id="{CEDDB6DE-4669-0007-F4D3-1D769146753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1418" y="1281214"/>
            <a:ext cx="811508" cy="811508"/>
          </a:xfrm>
          <a:prstGeom prst="rect">
            <a:avLst/>
          </a:prstGeom>
        </p:spPr>
      </p:pic>
      <p:sp>
        <p:nvSpPr>
          <p:cNvPr id="14" name="TextBox 13">
            <a:extLst>
              <a:ext uri="{FF2B5EF4-FFF2-40B4-BE49-F238E27FC236}">
                <a16:creationId xmlns:a16="http://schemas.microsoft.com/office/drawing/2014/main" id="{DFB98407-AE93-3EFD-2178-9DEAF26454A9}"/>
              </a:ext>
            </a:extLst>
          </p:cNvPr>
          <p:cNvSpPr txBox="1"/>
          <p:nvPr/>
        </p:nvSpPr>
        <p:spPr>
          <a:xfrm>
            <a:off x="1021549" y="1237818"/>
            <a:ext cx="2570738" cy="3354765"/>
          </a:xfrm>
          <a:prstGeom prst="rect">
            <a:avLst/>
          </a:prstGeom>
          <a:noFill/>
        </p:spPr>
        <p:txBody>
          <a:bodyPr wrap="square" lIns="91440" tIns="45720" rIns="91440" bIns="45720" anchor="t">
            <a:spAutoFit/>
          </a:bodyPr>
          <a:lstStyle/>
          <a:p>
            <a:r>
              <a:rPr lang="en-GB" sz="1600" dirty="0">
                <a:solidFill>
                  <a:schemeClr val="bg1"/>
                </a:solidFill>
                <a:latin typeface="+mj-lt"/>
              </a:rPr>
              <a:t>PROJECT: </a:t>
            </a:r>
          </a:p>
          <a:p>
            <a:r>
              <a:rPr lang="en-US" sz="1600" dirty="0">
                <a:solidFill>
                  <a:schemeClr val="bg1"/>
                </a:solidFill>
              </a:rPr>
              <a:t>Future flood risk analysis for risk management framework - EU</a:t>
            </a:r>
          </a:p>
          <a:p>
            <a:endParaRPr lang="en-GB" sz="1600" dirty="0">
              <a:solidFill>
                <a:schemeClr val="bg1"/>
              </a:solidFill>
              <a:latin typeface="+mj-lt"/>
            </a:endParaRPr>
          </a:p>
          <a:p>
            <a:r>
              <a:rPr lang="en-GB" sz="1600" dirty="0">
                <a:solidFill>
                  <a:schemeClr val="bg1"/>
                </a:solidFill>
                <a:latin typeface="+mj-lt"/>
              </a:rPr>
              <a:t>MODEL: </a:t>
            </a:r>
          </a:p>
          <a:p>
            <a:r>
              <a:rPr lang="en-GB" sz="1600" dirty="0">
                <a:solidFill>
                  <a:schemeClr val="bg1"/>
                </a:solidFill>
              </a:rPr>
              <a:t>JBA Global Flood Model</a:t>
            </a:r>
          </a:p>
          <a:p>
            <a:pPr>
              <a:spcAft>
                <a:spcPts val="1200"/>
              </a:spcAft>
            </a:pPr>
            <a:endParaRPr lang="en-GB" sz="1600" dirty="0">
              <a:solidFill>
                <a:schemeClr val="bg1"/>
              </a:solidFill>
              <a:latin typeface="+mj-lt"/>
            </a:endParaRPr>
          </a:p>
          <a:p>
            <a:pPr>
              <a:spcAft>
                <a:spcPts val="1200"/>
              </a:spcAft>
            </a:pPr>
            <a:endParaRPr lang="en-GB" sz="1600" dirty="0">
              <a:solidFill>
                <a:schemeClr val="bg1"/>
              </a:solidFill>
              <a:latin typeface="+mj-lt"/>
            </a:endParaRPr>
          </a:p>
          <a:p>
            <a:pPr>
              <a:spcAft>
                <a:spcPts val="1200"/>
              </a:spcAft>
            </a:pPr>
            <a:r>
              <a:rPr lang="en-GB" sz="1600" dirty="0">
                <a:solidFill>
                  <a:schemeClr val="bg1"/>
                </a:solidFill>
                <a:latin typeface="+mj-lt"/>
              </a:rPr>
              <a:t>WHAT DO WE NEED?: </a:t>
            </a:r>
            <a:br>
              <a:rPr lang="en-GB" sz="1600" dirty="0">
                <a:solidFill>
                  <a:schemeClr val="bg1"/>
                </a:solidFill>
              </a:rPr>
            </a:br>
            <a:r>
              <a:rPr lang="en-GB" sz="1600" dirty="0">
                <a:solidFill>
                  <a:schemeClr val="bg1"/>
                </a:solidFill>
                <a:latin typeface="Aptos" panose="020B0004020202020204" pitchFamily="34" charset="0"/>
              </a:rPr>
              <a:t>SSP5-8.5 for 2085 </a:t>
            </a:r>
            <a:r>
              <a:rPr lang="en-GB" sz="1600" dirty="0">
                <a:solidFill>
                  <a:schemeClr val="bg1"/>
                </a:solidFill>
              </a:rPr>
              <a:t>climate change event set</a:t>
            </a:r>
            <a:endParaRPr lang="en-GB" sz="1600" dirty="0">
              <a:solidFill>
                <a:schemeClr val="bg1"/>
              </a:solidFill>
              <a:effectLst/>
              <a:cs typeface="Arial" panose="020B0604020202020204" pitchFamily="34" charset="0"/>
            </a:endParaRPr>
          </a:p>
        </p:txBody>
      </p:sp>
      <p:pic>
        <p:nvPicPr>
          <p:cNvPr id="15" name="Graphic 14" descr="Lightbulb and gear with solid fill">
            <a:extLst>
              <a:ext uri="{FF2B5EF4-FFF2-40B4-BE49-F238E27FC236}">
                <a16:creationId xmlns:a16="http://schemas.microsoft.com/office/drawing/2014/main" id="{9431437D-7A41-B63F-56EE-B8716B4E8F0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2226" y="3522198"/>
            <a:ext cx="811508" cy="811508"/>
          </a:xfrm>
          <a:prstGeom prst="rect">
            <a:avLst/>
          </a:prstGeom>
        </p:spPr>
      </p:pic>
      <p:pic>
        <p:nvPicPr>
          <p:cNvPr id="16" name="Picture 15">
            <a:extLst>
              <a:ext uri="{FF2B5EF4-FFF2-40B4-BE49-F238E27FC236}">
                <a16:creationId xmlns:a16="http://schemas.microsoft.com/office/drawing/2014/main" id="{38F41F86-CE30-E66B-01C4-F4BE666BA7ED}"/>
              </a:ext>
            </a:extLst>
          </p:cNvPr>
          <p:cNvPicPr>
            <a:picLocks noChangeAspect="1"/>
          </p:cNvPicPr>
          <p:nvPr/>
        </p:nvPicPr>
        <p:blipFill>
          <a:blip r:embed="rId4">
            <a:extLst>
              <a:ext uri="{28A0092B-C50C-407E-A947-70E740481C1C}">
                <a14:useLocalDpi xmlns:a14="http://schemas.microsoft.com/office/drawing/2010/main" val="0"/>
              </a:ext>
            </a:extLst>
          </a:blip>
          <a:srcRect l="49422" b="51049"/>
          <a:stretch>
            <a:fillRect/>
          </a:stretch>
        </p:blipFill>
        <p:spPr bwMode="auto">
          <a:xfrm>
            <a:off x="5749864" y="101045"/>
            <a:ext cx="3288032" cy="2425085"/>
          </a:xfrm>
          <a:prstGeom prst="rect">
            <a:avLst/>
          </a:prstGeom>
          <a:noFill/>
        </p:spPr>
      </p:pic>
    </p:spTree>
    <p:extLst>
      <p:ext uri="{BB962C8B-B14F-4D97-AF65-F5344CB8AC3E}">
        <p14:creationId xmlns:p14="http://schemas.microsoft.com/office/powerpoint/2010/main" val="35117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9495-81ED-4F40-9D36-534AF4EEAFD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5332BE4-66F3-D754-0883-0521393CA628}"/>
              </a:ext>
            </a:extLst>
          </p:cNvPr>
          <p:cNvPicPr>
            <a:picLocks noChangeAspect="1"/>
          </p:cNvPicPr>
          <p:nvPr/>
        </p:nvPicPr>
        <p:blipFill>
          <a:blip r:embed="rId3"/>
          <a:srcRect/>
          <a:stretch/>
        </p:blipFill>
        <p:spPr>
          <a:xfrm>
            <a:off x="247520" y="211324"/>
            <a:ext cx="1831616" cy="636103"/>
          </a:xfrm>
          <a:prstGeom prst="rect">
            <a:avLst/>
          </a:prstGeom>
        </p:spPr>
      </p:pic>
      <p:sp>
        <p:nvSpPr>
          <p:cNvPr id="10" name="Freeform: Shape 7">
            <a:extLst>
              <a:ext uri="{FF2B5EF4-FFF2-40B4-BE49-F238E27FC236}">
                <a16:creationId xmlns:a16="http://schemas.microsoft.com/office/drawing/2014/main" id="{4FC14745-D6E9-2593-6BE5-28AA6278ABBD}"/>
              </a:ext>
            </a:extLst>
          </p:cNvPr>
          <p:cNvSpPr/>
          <p:nvPr/>
        </p:nvSpPr>
        <p:spPr>
          <a:xfrm>
            <a:off x="4606297" y="4158651"/>
            <a:ext cx="249814" cy="297650"/>
          </a:xfrm>
          <a:custGeom>
            <a:avLst/>
            <a:gdLst>
              <a:gd name="csX0" fmla="*/ 13093 w 249814"/>
              <a:gd name="csY0" fmla="*/ 187759 h 297650"/>
              <a:gd name="csX1" fmla="*/ 29154 w 249814"/>
              <a:gd name="csY1" fmla="*/ 187759 h 297650"/>
              <a:gd name="csX2" fmla="*/ 29154 w 249814"/>
              <a:gd name="csY2" fmla="*/ 209737 h 297650"/>
              <a:gd name="csX3" fmla="*/ 29154 w 249814"/>
              <a:gd name="csY3" fmla="*/ 210582 h 297650"/>
              <a:gd name="csX4" fmla="*/ 72266 w 249814"/>
              <a:gd name="csY4" fmla="*/ 253694 h 297650"/>
              <a:gd name="csX5" fmla="*/ 90017 w 249814"/>
              <a:gd name="csY5" fmla="*/ 253694 h 297650"/>
              <a:gd name="csX6" fmla="*/ 90017 w 249814"/>
              <a:gd name="csY6" fmla="*/ 297650 h 297650"/>
              <a:gd name="csX7" fmla="*/ 206672 w 249814"/>
              <a:gd name="csY7" fmla="*/ 297650 h 297650"/>
              <a:gd name="csX8" fmla="*/ 206672 w 249814"/>
              <a:gd name="csY8" fmla="*/ 204665 h 297650"/>
              <a:gd name="csX9" fmla="*/ 249783 w 249814"/>
              <a:gd name="csY9" fmla="*/ 115906 h 297650"/>
              <a:gd name="csX10" fmla="*/ 249783 w 249814"/>
              <a:gd name="csY10" fmla="*/ 105762 h 297650"/>
              <a:gd name="csX11" fmla="*/ 133974 w 249814"/>
              <a:gd name="csY11" fmla="*/ 97 h 297650"/>
              <a:gd name="csX12" fmla="*/ 28309 w 249814"/>
              <a:gd name="csY12" fmla="*/ 115906 h 297650"/>
              <a:gd name="csX13" fmla="*/ 28309 w 249814"/>
              <a:gd name="csY13" fmla="*/ 117597 h 297650"/>
              <a:gd name="csX14" fmla="*/ 2949 w 249814"/>
              <a:gd name="csY14" fmla="*/ 161554 h 297650"/>
              <a:gd name="csX15" fmla="*/ 13093 w 249814"/>
              <a:gd name="csY15" fmla="*/ 187759 h 2976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49814" h="297650">
                <a:moveTo>
                  <a:pt x="13093" y="187759"/>
                </a:moveTo>
                <a:lnTo>
                  <a:pt x="29154" y="187759"/>
                </a:lnTo>
                <a:lnTo>
                  <a:pt x="29154" y="209737"/>
                </a:lnTo>
                <a:cubicBezTo>
                  <a:pt x="29154" y="209737"/>
                  <a:pt x="29154" y="210582"/>
                  <a:pt x="29154" y="210582"/>
                </a:cubicBezTo>
                <a:cubicBezTo>
                  <a:pt x="29154" y="234251"/>
                  <a:pt x="48597" y="253694"/>
                  <a:pt x="72266" y="253694"/>
                </a:cubicBezTo>
                <a:lnTo>
                  <a:pt x="90017" y="253694"/>
                </a:lnTo>
                <a:lnTo>
                  <a:pt x="90017" y="297650"/>
                </a:lnTo>
                <a:lnTo>
                  <a:pt x="206672" y="297650"/>
                </a:lnTo>
                <a:lnTo>
                  <a:pt x="206672" y="204665"/>
                </a:lnTo>
                <a:cubicBezTo>
                  <a:pt x="234567" y="183532"/>
                  <a:pt x="250628" y="150564"/>
                  <a:pt x="249783" y="115906"/>
                </a:cubicBezTo>
                <a:cubicBezTo>
                  <a:pt x="249783" y="112525"/>
                  <a:pt x="249783" y="109144"/>
                  <a:pt x="249783" y="105762"/>
                </a:cubicBezTo>
                <a:cubicBezTo>
                  <a:pt x="247247" y="44899"/>
                  <a:pt x="194837" y="-2439"/>
                  <a:pt x="133974" y="97"/>
                </a:cubicBezTo>
                <a:cubicBezTo>
                  <a:pt x="73111" y="2633"/>
                  <a:pt x="25773" y="55043"/>
                  <a:pt x="28309" y="115906"/>
                </a:cubicBezTo>
                <a:lnTo>
                  <a:pt x="28309" y="117597"/>
                </a:lnTo>
                <a:lnTo>
                  <a:pt x="2949" y="161554"/>
                </a:lnTo>
                <a:cubicBezTo>
                  <a:pt x="-4658" y="175079"/>
                  <a:pt x="3795" y="186913"/>
                  <a:pt x="13093" y="187759"/>
                </a:cubicBezTo>
                <a:close/>
              </a:path>
            </a:pathLst>
          </a:custGeom>
          <a:solidFill>
            <a:schemeClr val="bg1"/>
          </a:solidFill>
          <a:ln w="8434" cap="flat">
            <a:noFill/>
            <a:prstDash val="solid"/>
            <a:miter/>
          </a:ln>
        </p:spPr>
        <p:txBody>
          <a:bodyPr/>
          <a:lstStyle/>
          <a:p>
            <a:endParaRPr lang="en-GB"/>
          </a:p>
        </p:txBody>
      </p:sp>
      <p:grpSp>
        <p:nvGrpSpPr>
          <p:cNvPr id="11" name="Group 10">
            <a:extLst>
              <a:ext uri="{FF2B5EF4-FFF2-40B4-BE49-F238E27FC236}">
                <a16:creationId xmlns:a16="http://schemas.microsoft.com/office/drawing/2014/main" id="{6353003C-9F35-2090-703A-BCBBE6238FB6}"/>
              </a:ext>
            </a:extLst>
          </p:cNvPr>
          <p:cNvGrpSpPr/>
          <p:nvPr/>
        </p:nvGrpSpPr>
        <p:grpSpPr>
          <a:xfrm>
            <a:off x="4022642" y="1089632"/>
            <a:ext cx="833469" cy="1092394"/>
            <a:chOff x="4172700" y="1008511"/>
            <a:chExt cx="833469" cy="1092394"/>
          </a:xfrm>
          <a:solidFill>
            <a:schemeClr val="bg1"/>
          </a:solidFill>
        </p:grpSpPr>
        <p:pic>
          <p:nvPicPr>
            <p:cNvPr id="13" name="Graphic 12" descr="Gears with solid fill">
              <a:extLst>
                <a:ext uri="{FF2B5EF4-FFF2-40B4-BE49-F238E27FC236}">
                  <a16:creationId xmlns:a16="http://schemas.microsoft.com/office/drawing/2014/main" id="{B3DC5777-DC7A-E4BA-862F-5064D4A236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72700" y="1008511"/>
              <a:ext cx="583391" cy="583391"/>
            </a:xfrm>
            <a:prstGeom prst="rect">
              <a:avLst/>
            </a:prstGeom>
          </p:spPr>
        </p:pic>
        <p:grpSp>
          <p:nvGrpSpPr>
            <p:cNvPr id="15" name="Group 14">
              <a:extLst>
                <a:ext uri="{FF2B5EF4-FFF2-40B4-BE49-F238E27FC236}">
                  <a16:creationId xmlns:a16="http://schemas.microsoft.com/office/drawing/2014/main" id="{1524726F-CE09-3B8D-C70D-AF12CC29F1C5}"/>
                </a:ext>
              </a:extLst>
            </p:cNvPr>
            <p:cNvGrpSpPr/>
            <p:nvPr/>
          </p:nvGrpSpPr>
          <p:grpSpPr>
            <a:xfrm>
              <a:off x="4394669" y="1300207"/>
              <a:ext cx="611500" cy="800698"/>
              <a:chOff x="5422775" y="3022665"/>
              <a:chExt cx="603555" cy="768540"/>
            </a:xfrm>
            <a:grpFill/>
          </p:grpSpPr>
          <p:sp>
            <p:nvSpPr>
              <p:cNvPr id="16" name="Freeform: Shape 1031">
                <a:extLst>
                  <a:ext uri="{FF2B5EF4-FFF2-40B4-BE49-F238E27FC236}">
                    <a16:creationId xmlns:a16="http://schemas.microsoft.com/office/drawing/2014/main" id="{3188F9AD-F229-C3A9-97E9-7250D59E9FAE}"/>
                  </a:ext>
                </a:extLst>
              </p:cNvPr>
              <p:cNvSpPr/>
              <p:nvPr/>
            </p:nvSpPr>
            <p:spPr>
              <a:xfrm>
                <a:off x="5422775" y="3022665"/>
                <a:ext cx="579024" cy="606990"/>
              </a:xfrm>
              <a:custGeom>
                <a:avLst/>
                <a:gdLst>
                  <a:gd name="csX0" fmla="*/ 307753 w 579024"/>
                  <a:gd name="csY0" fmla="*/ 187891 h 606990"/>
                  <a:gd name="csX1" fmla="*/ 328100 w 579024"/>
                  <a:gd name="csY1" fmla="*/ 217384 h 606990"/>
                  <a:gd name="csX2" fmla="*/ 354616 w 579024"/>
                  <a:gd name="csY2" fmla="*/ 205131 h 606990"/>
                  <a:gd name="csX3" fmla="*/ 354616 w 579024"/>
                  <a:gd name="csY3" fmla="*/ 205131 h 606990"/>
                  <a:gd name="csX4" fmla="*/ 355378 w 579024"/>
                  <a:gd name="csY4" fmla="*/ 487071 h 606990"/>
                  <a:gd name="csX5" fmla="*/ 355378 w 579024"/>
                  <a:gd name="csY5" fmla="*/ 487071 h 606990"/>
                  <a:gd name="csX6" fmla="*/ 201359 w 579024"/>
                  <a:gd name="csY6" fmla="*/ 522218 h 606990"/>
                  <a:gd name="csX7" fmla="*/ 201359 w 579024"/>
                  <a:gd name="csY7" fmla="*/ 522218 h 606990"/>
                  <a:gd name="csX8" fmla="*/ 184880 w 579024"/>
                  <a:gd name="csY8" fmla="*/ 522218 h 606990"/>
                  <a:gd name="csX9" fmla="*/ 184880 w 579024"/>
                  <a:gd name="csY9" fmla="*/ 522218 h 606990"/>
                  <a:gd name="csX10" fmla="*/ 162877 w 579024"/>
                  <a:gd name="csY10" fmla="*/ 359150 h 606990"/>
                  <a:gd name="csX11" fmla="*/ 162877 w 579024"/>
                  <a:gd name="csY11" fmla="*/ 359150 h 606990"/>
                  <a:gd name="csX12" fmla="*/ 184002 w 579024"/>
                  <a:gd name="csY12" fmla="*/ 361743 h 606990"/>
                  <a:gd name="csX13" fmla="*/ 189643 w 579024"/>
                  <a:gd name="csY13" fmla="*/ 347815 h 606990"/>
                  <a:gd name="csX14" fmla="*/ 189071 w 579024"/>
                  <a:gd name="csY14" fmla="*/ 345244 h 606990"/>
                  <a:gd name="csX15" fmla="*/ 189071 w 579024"/>
                  <a:gd name="csY15" fmla="*/ 345244 h 606990"/>
                  <a:gd name="csX16" fmla="*/ 220218 w 579024"/>
                  <a:gd name="csY16" fmla="*/ 397536 h 606990"/>
                  <a:gd name="csX17" fmla="*/ 225114 w 579024"/>
                  <a:gd name="csY17" fmla="*/ 398471 h 606990"/>
                  <a:gd name="csX18" fmla="*/ 226504 w 579024"/>
                  <a:gd name="csY18" fmla="*/ 396583 h 606990"/>
                  <a:gd name="csX19" fmla="*/ 220980 w 579024"/>
                  <a:gd name="csY19" fmla="*/ 328194 h 606990"/>
                  <a:gd name="csX20" fmla="*/ 192405 w 579024"/>
                  <a:gd name="csY20" fmla="*/ 306858 h 606990"/>
                  <a:gd name="csX21" fmla="*/ 192405 w 579024"/>
                  <a:gd name="csY21" fmla="*/ 306858 h 606990"/>
                  <a:gd name="csX22" fmla="*/ 274415 w 579024"/>
                  <a:gd name="csY22" fmla="*/ 336481 h 606990"/>
                  <a:gd name="csX23" fmla="*/ 279491 w 579024"/>
                  <a:gd name="csY23" fmla="*/ 335125 h 606990"/>
                  <a:gd name="csX24" fmla="*/ 279559 w 579024"/>
                  <a:gd name="csY24" fmla="*/ 331528 h 606990"/>
                  <a:gd name="csX25" fmla="*/ 221075 w 579024"/>
                  <a:gd name="csY25" fmla="*/ 271234 h 606990"/>
                  <a:gd name="csX26" fmla="*/ 161068 w 579024"/>
                  <a:gd name="csY26" fmla="*/ 299809 h 606990"/>
                  <a:gd name="csX27" fmla="*/ 160126 w 579024"/>
                  <a:gd name="csY27" fmla="*/ 299840 h 606990"/>
                  <a:gd name="csX28" fmla="*/ 159925 w 579024"/>
                  <a:gd name="csY28" fmla="*/ 299238 h 606990"/>
                  <a:gd name="csX29" fmla="*/ 141542 w 579024"/>
                  <a:gd name="csY29" fmla="*/ 247612 h 606990"/>
                  <a:gd name="csX30" fmla="*/ 72295 w 579024"/>
                  <a:gd name="csY30" fmla="*/ 250946 h 606990"/>
                  <a:gd name="csX31" fmla="*/ 69512 w 579024"/>
                  <a:gd name="csY31" fmla="*/ 255402 h 606990"/>
                  <a:gd name="csX32" fmla="*/ 72295 w 579024"/>
                  <a:gd name="csY32" fmla="*/ 258185 h 606990"/>
                  <a:gd name="csX33" fmla="*/ 128397 w 579024"/>
                  <a:gd name="csY33" fmla="*/ 282569 h 606990"/>
                  <a:gd name="csX34" fmla="*/ 128397 w 579024"/>
                  <a:gd name="csY34" fmla="*/ 282569 h 606990"/>
                  <a:gd name="csX35" fmla="*/ 71247 w 579024"/>
                  <a:gd name="csY35" fmla="*/ 287903 h 606990"/>
                  <a:gd name="csX36" fmla="*/ 39624 w 579024"/>
                  <a:gd name="csY36" fmla="*/ 343529 h 606990"/>
                  <a:gd name="csX37" fmla="*/ 41659 w 579024"/>
                  <a:gd name="csY37" fmla="*/ 348372 h 606990"/>
                  <a:gd name="csX38" fmla="*/ 45720 w 579024"/>
                  <a:gd name="csY38" fmla="*/ 347530 h 606990"/>
                  <a:gd name="csX39" fmla="*/ 101822 w 579024"/>
                  <a:gd name="csY39" fmla="*/ 314192 h 606990"/>
                  <a:gd name="csX40" fmla="*/ 101822 w 579024"/>
                  <a:gd name="csY40" fmla="*/ 314192 h 606990"/>
                  <a:gd name="csX41" fmla="*/ 82772 w 579024"/>
                  <a:gd name="csY41" fmla="*/ 339433 h 606990"/>
                  <a:gd name="csX42" fmla="*/ 84296 w 579024"/>
                  <a:gd name="csY42" fmla="*/ 396583 h 606990"/>
                  <a:gd name="csX43" fmla="*/ 88997 w 579024"/>
                  <a:gd name="csY43" fmla="*/ 399217 h 606990"/>
                  <a:gd name="csX44" fmla="*/ 91631 w 579024"/>
                  <a:gd name="csY44" fmla="*/ 396583 h 606990"/>
                  <a:gd name="csX45" fmla="*/ 115253 w 579024"/>
                  <a:gd name="csY45" fmla="*/ 348958 h 606990"/>
                  <a:gd name="csX46" fmla="*/ 115253 w 579024"/>
                  <a:gd name="csY46" fmla="*/ 348958 h 606990"/>
                  <a:gd name="csX47" fmla="*/ 114300 w 579024"/>
                  <a:gd name="csY47" fmla="*/ 354769 h 606990"/>
                  <a:gd name="csX48" fmla="*/ 131249 w 579024"/>
                  <a:gd name="csY48" fmla="*/ 367642 h 606990"/>
                  <a:gd name="csX49" fmla="*/ 131350 w 579024"/>
                  <a:gd name="csY49" fmla="*/ 367627 h 606990"/>
                  <a:gd name="csX50" fmla="*/ 140018 w 579024"/>
                  <a:gd name="csY50" fmla="*/ 363151 h 606990"/>
                  <a:gd name="csX51" fmla="*/ 140018 w 579024"/>
                  <a:gd name="csY51" fmla="*/ 363151 h 606990"/>
                  <a:gd name="csX52" fmla="*/ 147638 w 579024"/>
                  <a:gd name="csY52" fmla="*/ 523837 h 606990"/>
                  <a:gd name="csX53" fmla="*/ 147638 w 579024"/>
                  <a:gd name="csY53" fmla="*/ 523837 h 606990"/>
                  <a:gd name="csX54" fmla="*/ 0 w 579024"/>
                  <a:gd name="csY54" fmla="*/ 586702 h 606990"/>
                  <a:gd name="csX55" fmla="*/ 9525 w 579024"/>
                  <a:gd name="csY55" fmla="*/ 585940 h 606990"/>
                  <a:gd name="csX56" fmla="*/ 66675 w 579024"/>
                  <a:gd name="csY56" fmla="*/ 598037 h 606990"/>
                  <a:gd name="csX57" fmla="*/ 104775 w 579024"/>
                  <a:gd name="csY57" fmla="*/ 606991 h 606990"/>
                  <a:gd name="csX58" fmla="*/ 104775 w 579024"/>
                  <a:gd name="csY58" fmla="*/ 606991 h 606990"/>
                  <a:gd name="csX59" fmla="*/ 142875 w 579024"/>
                  <a:gd name="csY59" fmla="*/ 598037 h 606990"/>
                  <a:gd name="csX60" fmla="*/ 200025 w 579024"/>
                  <a:gd name="csY60" fmla="*/ 585940 h 606990"/>
                  <a:gd name="csX61" fmla="*/ 200025 w 579024"/>
                  <a:gd name="csY61" fmla="*/ 585940 h 606990"/>
                  <a:gd name="csX62" fmla="*/ 257175 w 579024"/>
                  <a:gd name="csY62" fmla="*/ 598037 h 606990"/>
                  <a:gd name="csX63" fmla="*/ 295275 w 579024"/>
                  <a:gd name="csY63" fmla="*/ 606991 h 606990"/>
                  <a:gd name="csX64" fmla="*/ 295275 w 579024"/>
                  <a:gd name="csY64" fmla="*/ 606991 h 606990"/>
                  <a:gd name="csX65" fmla="*/ 333375 w 579024"/>
                  <a:gd name="csY65" fmla="*/ 598037 h 606990"/>
                  <a:gd name="csX66" fmla="*/ 390525 w 579024"/>
                  <a:gd name="csY66" fmla="*/ 585940 h 606990"/>
                  <a:gd name="csX67" fmla="*/ 390525 w 579024"/>
                  <a:gd name="csY67" fmla="*/ 585940 h 606990"/>
                  <a:gd name="csX68" fmla="*/ 447675 w 579024"/>
                  <a:gd name="csY68" fmla="*/ 598037 h 606990"/>
                  <a:gd name="csX69" fmla="*/ 485775 w 579024"/>
                  <a:gd name="csY69" fmla="*/ 606991 h 606990"/>
                  <a:gd name="csX70" fmla="*/ 485775 w 579024"/>
                  <a:gd name="csY70" fmla="*/ 606991 h 606990"/>
                  <a:gd name="csX71" fmla="*/ 523875 w 579024"/>
                  <a:gd name="csY71" fmla="*/ 598037 h 606990"/>
                  <a:gd name="csX72" fmla="*/ 579025 w 579024"/>
                  <a:gd name="csY72" fmla="*/ 586131 h 606990"/>
                  <a:gd name="csX73" fmla="*/ 579025 w 579024"/>
                  <a:gd name="csY73" fmla="*/ 586131 h 606990"/>
                  <a:gd name="csX74" fmla="*/ 418529 w 579024"/>
                  <a:gd name="csY74" fmla="*/ 490881 h 606990"/>
                  <a:gd name="csX75" fmla="*/ 418529 w 579024"/>
                  <a:gd name="csY75" fmla="*/ 490881 h 606990"/>
                  <a:gd name="csX76" fmla="*/ 393097 w 579024"/>
                  <a:gd name="csY76" fmla="*/ 205798 h 606990"/>
                  <a:gd name="csX77" fmla="*/ 393097 w 579024"/>
                  <a:gd name="csY77" fmla="*/ 205798 h 606990"/>
                  <a:gd name="csX78" fmla="*/ 412147 w 579024"/>
                  <a:gd name="csY78" fmla="*/ 211036 h 606990"/>
                  <a:gd name="csX79" fmla="*/ 430530 w 579024"/>
                  <a:gd name="csY79" fmla="*/ 197701 h 606990"/>
                  <a:gd name="csX80" fmla="*/ 432149 w 579024"/>
                  <a:gd name="csY80" fmla="*/ 177318 h 606990"/>
                  <a:gd name="csX81" fmla="*/ 432149 w 579024"/>
                  <a:gd name="csY81" fmla="*/ 177318 h 606990"/>
                  <a:gd name="csX82" fmla="*/ 483108 w 579024"/>
                  <a:gd name="csY82" fmla="*/ 251803 h 606990"/>
                  <a:gd name="csX83" fmla="*/ 491505 w 579024"/>
                  <a:gd name="csY83" fmla="*/ 255111 h 606990"/>
                  <a:gd name="csX84" fmla="*/ 495300 w 579024"/>
                  <a:gd name="csY84" fmla="*/ 249994 h 606990"/>
                  <a:gd name="csX85" fmla="*/ 484251 w 579024"/>
                  <a:gd name="csY85" fmla="*/ 154172 h 606990"/>
                  <a:gd name="csX86" fmla="*/ 447675 w 579024"/>
                  <a:gd name="csY86" fmla="*/ 117882 h 606990"/>
                  <a:gd name="csX87" fmla="*/ 447675 w 579024"/>
                  <a:gd name="csY87" fmla="*/ 117120 h 606990"/>
                  <a:gd name="csX88" fmla="*/ 547021 w 579024"/>
                  <a:gd name="csY88" fmla="*/ 159030 h 606990"/>
                  <a:gd name="csX89" fmla="*/ 555979 w 579024"/>
                  <a:gd name="csY89" fmla="*/ 157929 h 606990"/>
                  <a:gd name="csX90" fmla="*/ 556546 w 579024"/>
                  <a:gd name="csY90" fmla="*/ 150934 h 606990"/>
                  <a:gd name="csX91" fmla="*/ 490823 w 579024"/>
                  <a:gd name="csY91" fmla="*/ 65875 h 606990"/>
                  <a:gd name="csX92" fmla="*/ 390716 w 579024"/>
                  <a:gd name="csY92" fmla="*/ 73400 h 606990"/>
                  <a:gd name="csX93" fmla="*/ 390716 w 579024"/>
                  <a:gd name="csY93" fmla="*/ 73400 h 606990"/>
                  <a:gd name="csX94" fmla="*/ 481584 w 579024"/>
                  <a:gd name="csY94" fmla="*/ 16822 h 606990"/>
                  <a:gd name="csX95" fmla="*/ 485224 w 579024"/>
                  <a:gd name="csY95" fmla="*/ 8710 h 606990"/>
                  <a:gd name="csX96" fmla="*/ 480250 w 579024"/>
                  <a:gd name="csY96" fmla="*/ 4725 h 606990"/>
                  <a:gd name="csX97" fmla="*/ 364331 w 579024"/>
                  <a:gd name="csY97" fmla="*/ 15202 h 606990"/>
                  <a:gd name="csX98" fmla="*/ 346520 w 579024"/>
                  <a:gd name="csY98" fmla="*/ 107119 h 606990"/>
                  <a:gd name="csX99" fmla="*/ 346377 w 579024"/>
                  <a:gd name="csY99" fmla="*/ 107928 h 606990"/>
                  <a:gd name="csX100" fmla="*/ 345567 w 579024"/>
                  <a:gd name="csY100" fmla="*/ 107785 h 606990"/>
                  <a:gd name="csX101" fmla="*/ 237553 w 579024"/>
                  <a:gd name="csY101" fmla="*/ 72638 h 606990"/>
                  <a:gd name="csX102" fmla="*/ 154496 w 579024"/>
                  <a:gd name="csY102" fmla="*/ 186938 h 606990"/>
                  <a:gd name="csX103" fmla="*/ 158674 w 579024"/>
                  <a:gd name="csY103" fmla="*/ 194786 h 606990"/>
                  <a:gd name="csX104" fmla="*/ 164021 w 579024"/>
                  <a:gd name="csY104" fmla="*/ 193987 h 606990"/>
                  <a:gd name="csX105" fmla="*/ 292513 w 579024"/>
                  <a:gd name="csY105" fmla="*/ 125692 h 606990"/>
                  <a:gd name="csX106" fmla="*/ 292513 w 579024"/>
                  <a:gd name="csY106" fmla="*/ 126264 h 606990"/>
                  <a:gd name="csX107" fmla="*/ 249841 w 579024"/>
                  <a:gd name="csY107" fmla="*/ 168079 h 606990"/>
                  <a:gd name="csX108" fmla="*/ 256603 w 579024"/>
                  <a:gd name="csY108" fmla="*/ 282379 h 606990"/>
                  <a:gd name="csX109" fmla="*/ 264648 w 579024"/>
                  <a:gd name="csY109" fmla="*/ 285478 h 606990"/>
                  <a:gd name="csX110" fmla="*/ 267748 w 579024"/>
                  <a:gd name="csY110" fmla="*/ 282379 h 606990"/>
                  <a:gd name="csX111" fmla="*/ 307276 w 579024"/>
                  <a:gd name="csY111" fmla="*/ 188367 h 606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Lst>
                <a:rect l="l" t="t" r="r" b="b"/>
                <a:pathLst>
                  <a:path w="579024" h="606990">
                    <a:moveTo>
                      <a:pt x="307753" y="187891"/>
                    </a:moveTo>
                    <a:cubicBezTo>
                      <a:pt x="305227" y="201653"/>
                      <a:pt x="314337" y="214859"/>
                      <a:pt x="328100" y="217384"/>
                    </a:cubicBezTo>
                    <a:cubicBezTo>
                      <a:pt x="338640" y="219318"/>
                      <a:pt x="349258" y="214412"/>
                      <a:pt x="354616" y="205131"/>
                    </a:cubicBezTo>
                    <a:lnTo>
                      <a:pt x="354616" y="205131"/>
                    </a:lnTo>
                    <a:cubicBezTo>
                      <a:pt x="376047" y="307334"/>
                      <a:pt x="367760" y="411823"/>
                      <a:pt x="355378" y="487071"/>
                    </a:cubicBezTo>
                    <a:lnTo>
                      <a:pt x="355378" y="487071"/>
                    </a:lnTo>
                    <a:cubicBezTo>
                      <a:pt x="302383" y="489728"/>
                      <a:pt x="250260" y="501622"/>
                      <a:pt x="201359" y="522218"/>
                    </a:cubicBezTo>
                    <a:lnTo>
                      <a:pt x="201359" y="522218"/>
                    </a:lnTo>
                    <a:cubicBezTo>
                      <a:pt x="201359" y="522218"/>
                      <a:pt x="195072" y="522218"/>
                      <a:pt x="184880" y="522218"/>
                    </a:cubicBezTo>
                    <a:lnTo>
                      <a:pt x="184880" y="522218"/>
                    </a:lnTo>
                    <a:cubicBezTo>
                      <a:pt x="167927" y="469598"/>
                      <a:pt x="160476" y="414381"/>
                      <a:pt x="162877" y="359150"/>
                    </a:cubicBezTo>
                    <a:lnTo>
                      <a:pt x="162877" y="359150"/>
                    </a:lnTo>
                    <a:cubicBezTo>
                      <a:pt x="167995" y="365699"/>
                      <a:pt x="177453" y="366861"/>
                      <a:pt x="184002" y="361743"/>
                    </a:cubicBezTo>
                    <a:cubicBezTo>
                      <a:pt x="188231" y="358438"/>
                      <a:pt x="190380" y="353131"/>
                      <a:pt x="189643" y="347815"/>
                    </a:cubicBezTo>
                    <a:cubicBezTo>
                      <a:pt x="189554" y="346939"/>
                      <a:pt x="189362" y="346075"/>
                      <a:pt x="189071" y="345244"/>
                    </a:cubicBezTo>
                    <a:lnTo>
                      <a:pt x="189071" y="345244"/>
                    </a:lnTo>
                    <a:cubicBezTo>
                      <a:pt x="208693" y="366484"/>
                      <a:pt x="213741" y="387630"/>
                      <a:pt x="220218" y="397536"/>
                    </a:cubicBezTo>
                    <a:cubicBezTo>
                      <a:pt x="221311" y="399145"/>
                      <a:pt x="223503" y="399565"/>
                      <a:pt x="225114" y="398471"/>
                    </a:cubicBezTo>
                    <a:cubicBezTo>
                      <a:pt x="225779" y="398019"/>
                      <a:pt x="226270" y="397353"/>
                      <a:pt x="226504" y="396583"/>
                    </a:cubicBezTo>
                    <a:cubicBezTo>
                      <a:pt x="233712" y="373945"/>
                      <a:pt x="231728" y="349381"/>
                      <a:pt x="220980" y="328194"/>
                    </a:cubicBezTo>
                    <a:cubicBezTo>
                      <a:pt x="214577" y="317650"/>
                      <a:pt x="204334" y="310001"/>
                      <a:pt x="192405" y="306858"/>
                    </a:cubicBezTo>
                    <a:lnTo>
                      <a:pt x="192405" y="306858"/>
                    </a:lnTo>
                    <a:cubicBezTo>
                      <a:pt x="221171" y="312204"/>
                      <a:pt x="248872" y="322210"/>
                      <a:pt x="274415" y="336481"/>
                    </a:cubicBezTo>
                    <a:cubicBezTo>
                      <a:pt x="276191" y="337508"/>
                      <a:pt x="278463" y="336902"/>
                      <a:pt x="279491" y="335125"/>
                    </a:cubicBezTo>
                    <a:cubicBezTo>
                      <a:pt x="280131" y="334017"/>
                      <a:pt x="280157" y="332658"/>
                      <a:pt x="279559" y="331528"/>
                    </a:cubicBezTo>
                    <a:cubicBezTo>
                      <a:pt x="270605" y="313144"/>
                      <a:pt x="249650" y="277330"/>
                      <a:pt x="221075" y="271234"/>
                    </a:cubicBezTo>
                    <a:cubicBezTo>
                      <a:pt x="192500" y="265138"/>
                      <a:pt x="168212" y="291999"/>
                      <a:pt x="161068" y="299809"/>
                    </a:cubicBezTo>
                    <a:cubicBezTo>
                      <a:pt x="160816" y="300078"/>
                      <a:pt x="160394" y="300091"/>
                      <a:pt x="160126" y="299840"/>
                    </a:cubicBezTo>
                    <a:cubicBezTo>
                      <a:pt x="159961" y="299685"/>
                      <a:pt x="159886" y="299460"/>
                      <a:pt x="159925" y="299238"/>
                    </a:cubicBezTo>
                    <a:cubicBezTo>
                      <a:pt x="166994" y="279848"/>
                      <a:pt x="159275" y="258171"/>
                      <a:pt x="141542" y="247612"/>
                    </a:cubicBezTo>
                    <a:cubicBezTo>
                      <a:pt x="124206" y="237516"/>
                      <a:pt x="90869" y="245231"/>
                      <a:pt x="72295" y="250946"/>
                    </a:cubicBezTo>
                    <a:cubicBezTo>
                      <a:pt x="70295" y="251408"/>
                      <a:pt x="69050" y="253403"/>
                      <a:pt x="69512" y="255402"/>
                    </a:cubicBezTo>
                    <a:cubicBezTo>
                      <a:pt x="69831" y="256785"/>
                      <a:pt x="70911" y="257866"/>
                      <a:pt x="72295" y="258185"/>
                    </a:cubicBezTo>
                    <a:cubicBezTo>
                      <a:pt x="92212" y="263163"/>
                      <a:pt x="111169" y="271403"/>
                      <a:pt x="128397" y="282569"/>
                    </a:cubicBezTo>
                    <a:lnTo>
                      <a:pt x="128397" y="282569"/>
                    </a:lnTo>
                    <a:cubicBezTo>
                      <a:pt x="110007" y="272695"/>
                      <a:pt x="87492" y="274797"/>
                      <a:pt x="71247" y="287903"/>
                    </a:cubicBezTo>
                    <a:cubicBezTo>
                      <a:pt x="56007" y="299619"/>
                      <a:pt x="45148" y="326765"/>
                      <a:pt x="39624" y="343529"/>
                    </a:cubicBezTo>
                    <a:cubicBezTo>
                      <a:pt x="38849" y="345428"/>
                      <a:pt x="39759" y="347597"/>
                      <a:pt x="41659" y="348372"/>
                    </a:cubicBezTo>
                    <a:cubicBezTo>
                      <a:pt x="43058" y="348944"/>
                      <a:pt x="44664" y="348611"/>
                      <a:pt x="45720" y="347530"/>
                    </a:cubicBezTo>
                    <a:cubicBezTo>
                      <a:pt x="61978" y="332744"/>
                      <a:pt x="81063" y="321403"/>
                      <a:pt x="101822" y="314192"/>
                    </a:cubicBezTo>
                    <a:lnTo>
                      <a:pt x="101822" y="314192"/>
                    </a:lnTo>
                    <a:cubicBezTo>
                      <a:pt x="93033" y="320452"/>
                      <a:pt x="86381" y="329264"/>
                      <a:pt x="82772" y="339433"/>
                    </a:cubicBezTo>
                    <a:cubicBezTo>
                      <a:pt x="76009" y="356674"/>
                      <a:pt x="80296" y="381439"/>
                      <a:pt x="84296" y="396583"/>
                    </a:cubicBezTo>
                    <a:cubicBezTo>
                      <a:pt x="84867" y="398608"/>
                      <a:pt x="86972" y="399787"/>
                      <a:pt x="88997" y="399217"/>
                    </a:cubicBezTo>
                    <a:cubicBezTo>
                      <a:pt x="90273" y="398857"/>
                      <a:pt x="91270" y="397860"/>
                      <a:pt x="91631" y="396583"/>
                    </a:cubicBezTo>
                    <a:cubicBezTo>
                      <a:pt x="96274" y="379301"/>
                      <a:pt x="104304" y="363113"/>
                      <a:pt x="115253" y="348958"/>
                    </a:cubicBezTo>
                    <a:lnTo>
                      <a:pt x="115253" y="348958"/>
                    </a:lnTo>
                    <a:cubicBezTo>
                      <a:pt x="114521" y="350804"/>
                      <a:pt x="114196" y="352785"/>
                      <a:pt x="114300" y="354769"/>
                    </a:cubicBezTo>
                    <a:cubicBezTo>
                      <a:pt x="115426" y="363004"/>
                      <a:pt x="123013" y="368767"/>
                      <a:pt x="131249" y="367642"/>
                    </a:cubicBezTo>
                    <a:cubicBezTo>
                      <a:pt x="131282" y="367637"/>
                      <a:pt x="131316" y="367632"/>
                      <a:pt x="131350" y="367627"/>
                    </a:cubicBezTo>
                    <a:cubicBezTo>
                      <a:pt x="134651" y="367125"/>
                      <a:pt x="137697" y="365552"/>
                      <a:pt x="140018" y="363151"/>
                    </a:cubicBezTo>
                    <a:lnTo>
                      <a:pt x="140018" y="363151"/>
                    </a:lnTo>
                    <a:cubicBezTo>
                      <a:pt x="137998" y="416832"/>
                      <a:pt x="140548" y="470588"/>
                      <a:pt x="147638" y="523837"/>
                    </a:cubicBezTo>
                    <a:lnTo>
                      <a:pt x="147638" y="523837"/>
                    </a:lnTo>
                    <a:cubicBezTo>
                      <a:pt x="95250" y="527743"/>
                      <a:pt x="19717" y="541649"/>
                      <a:pt x="0" y="586702"/>
                    </a:cubicBezTo>
                    <a:lnTo>
                      <a:pt x="9525" y="585940"/>
                    </a:lnTo>
                    <a:cubicBezTo>
                      <a:pt x="29124" y="586699"/>
                      <a:pt x="48450" y="590790"/>
                      <a:pt x="66675" y="598037"/>
                    </a:cubicBezTo>
                    <a:cubicBezTo>
                      <a:pt x="78794" y="603104"/>
                      <a:pt x="91668" y="606129"/>
                      <a:pt x="104775" y="606991"/>
                    </a:cubicBezTo>
                    <a:lnTo>
                      <a:pt x="104775" y="606991"/>
                    </a:lnTo>
                    <a:cubicBezTo>
                      <a:pt x="117882" y="606129"/>
                      <a:pt x="130756" y="603104"/>
                      <a:pt x="142875" y="598037"/>
                    </a:cubicBezTo>
                    <a:cubicBezTo>
                      <a:pt x="161100" y="590790"/>
                      <a:pt x="180426" y="586699"/>
                      <a:pt x="200025" y="585940"/>
                    </a:cubicBezTo>
                    <a:lnTo>
                      <a:pt x="200025" y="585940"/>
                    </a:lnTo>
                    <a:cubicBezTo>
                      <a:pt x="219624" y="586699"/>
                      <a:pt x="238950" y="590790"/>
                      <a:pt x="257175" y="598037"/>
                    </a:cubicBezTo>
                    <a:cubicBezTo>
                      <a:pt x="269294" y="603104"/>
                      <a:pt x="282168" y="606129"/>
                      <a:pt x="295275" y="606991"/>
                    </a:cubicBezTo>
                    <a:lnTo>
                      <a:pt x="295275" y="606991"/>
                    </a:lnTo>
                    <a:cubicBezTo>
                      <a:pt x="308382" y="606129"/>
                      <a:pt x="321256" y="603104"/>
                      <a:pt x="333375" y="598037"/>
                    </a:cubicBezTo>
                    <a:cubicBezTo>
                      <a:pt x="351600" y="590790"/>
                      <a:pt x="370926" y="586699"/>
                      <a:pt x="390525" y="585940"/>
                    </a:cubicBezTo>
                    <a:lnTo>
                      <a:pt x="390525" y="585940"/>
                    </a:lnTo>
                    <a:cubicBezTo>
                      <a:pt x="410124" y="586699"/>
                      <a:pt x="429450" y="590790"/>
                      <a:pt x="447675" y="598037"/>
                    </a:cubicBezTo>
                    <a:cubicBezTo>
                      <a:pt x="459794" y="603104"/>
                      <a:pt x="472668" y="606129"/>
                      <a:pt x="485775" y="606991"/>
                    </a:cubicBezTo>
                    <a:lnTo>
                      <a:pt x="485775" y="606991"/>
                    </a:lnTo>
                    <a:cubicBezTo>
                      <a:pt x="498882" y="606129"/>
                      <a:pt x="511756" y="603104"/>
                      <a:pt x="523875" y="598037"/>
                    </a:cubicBezTo>
                    <a:cubicBezTo>
                      <a:pt x="541490" y="591100"/>
                      <a:pt x="560117" y="587079"/>
                      <a:pt x="579025" y="586131"/>
                    </a:cubicBezTo>
                    <a:lnTo>
                      <a:pt x="579025" y="586131"/>
                    </a:lnTo>
                    <a:cubicBezTo>
                      <a:pt x="539107" y="535670"/>
                      <a:pt x="481945" y="501746"/>
                      <a:pt x="418529" y="490881"/>
                    </a:cubicBezTo>
                    <a:lnTo>
                      <a:pt x="418529" y="490881"/>
                    </a:lnTo>
                    <a:cubicBezTo>
                      <a:pt x="417671" y="432874"/>
                      <a:pt x="413861" y="303238"/>
                      <a:pt x="393097" y="205798"/>
                    </a:cubicBezTo>
                    <a:lnTo>
                      <a:pt x="393097" y="205798"/>
                    </a:lnTo>
                    <a:cubicBezTo>
                      <a:pt x="398471" y="210060"/>
                      <a:pt x="405349" y="211951"/>
                      <a:pt x="412147" y="211036"/>
                    </a:cubicBezTo>
                    <a:cubicBezTo>
                      <a:pt x="420012" y="209684"/>
                      <a:pt x="426803" y="204757"/>
                      <a:pt x="430530" y="197701"/>
                    </a:cubicBezTo>
                    <a:cubicBezTo>
                      <a:pt x="434162" y="191513"/>
                      <a:pt x="434759" y="184001"/>
                      <a:pt x="432149" y="177318"/>
                    </a:cubicBezTo>
                    <a:lnTo>
                      <a:pt x="432149" y="177318"/>
                    </a:lnTo>
                    <a:cubicBezTo>
                      <a:pt x="453917" y="198513"/>
                      <a:pt x="471240" y="223835"/>
                      <a:pt x="483108" y="251803"/>
                    </a:cubicBezTo>
                    <a:cubicBezTo>
                      <a:pt x="484513" y="255036"/>
                      <a:pt x="488272" y="256517"/>
                      <a:pt x="491505" y="255111"/>
                    </a:cubicBezTo>
                    <a:cubicBezTo>
                      <a:pt x="493592" y="254205"/>
                      <a:pt x="495038" y="252254"/>
                      <a:pt x="495300" y="249994"/>
                    </a:cubicBezTo>
                    <a:cubicBezTo>
                      <a:pt x="498253" y="223324"/>
                      <a:pt x="499682" y="181223"/>
                      <a:pt x="484251" y="154172"/>
                    </a:cubicBezTo>
                    <a:cubicBezTo>
                      <a:pt x="475860" y="138766"/>
                      <a:pt x="463146" y="126151"/>
                      <a:pt x="447675" y="117882"/>
                    </a:cubicBezTo>
                    <a:cubicBezTo>
                      <a:pt x="447199" y="117882"/>
                      <a:pt x="447675" y="117025"/>
                      <a:pt x="447675" y="117120"/>
                    </a:cubicBezTo>
                    <a:cubicBezTo>
                      <a:pt x="483236" y="124383"/>
                      <a:pt x="517003" y="138627"/>
                      <a:pt x="547021" y="159030"/>
                    </a:cubicBezTo>
                    <a:cubicBezTo>
                      <a:pt x="549798" y="161200"/>
                      <a:pt x="553809" y="160707"/>
                      <a:pt x="555979" y="157929"/>
                    </a:cubicBezTo>
                    <a:cubicBezTo>
                      <a:pt x="557548" y="155920"/>
                      <a:pt x="557771" y="153169"/>
                      <a:pt x="556546" y="150934"/>
                    </a:cubicBezTo>
                    <a:cubicBezTo>
                      <a:pt x="543401" y="124359"/>
                      <a:pt x="518922" y="81782"/>
                      <a:pt x="490823" y="65875"/>
                    </a:cubicBezTo>
                    <a:cubicBezTo>
                      <a:pt x="451104" y="43396"/>
                      <a:pt x="416338" y="55017"/>
                      <a:pt x="390716" y="73400"/>
                    </a:cubicBezTo>
                    <a:cubicBezTo>
                      <a:pt x="390716" y="73400"/>
                      <a:pt x="390716" y="73400"/>
                      <a:pt x="390716" y="73400"/>
                    </a:cubicBezTo>
                    <a:cubicBezTo>
                      <a:pt x="417547" y="49484"/>
                      <a:pt x="448283" y="30347"/>
                      <a:pt x="481584" y="16822"/>
                    </a:cubicBezTo>
                    <a:cubicBezTo>
                      <a:pt x="484829" y="15587"/>
                      <a:pt x="486458" y="11955"/>
                      <a:pt x="485224" y="8710"/>
                    </a:cubicBezTo>
                    <a:cubicBezTo>
                      <a:pt x="484412" y="6578"/>
                      <a:pt x="482509" y="5052"/>
                      <a:pt x="480250" y="4725"/>
                    </a:cubicBezTo>
                    <a:cubicBezTo>
                      <a:pt x="447675" y="-609"/>
                      <a:pt x="390525" y="-5753"/>
                      <a:pt x="364331" y="15202"/>
                    </a:cubicBezTo>
                    <a:cubicBezTo>
                      <a:pt x="325660" y="45778"/>
                      <a:pt x="338042" y="88069"/>
                      <a:pt x="346520" y="107119"/>
                    </a:cubicBezTo>
                    <a:cubicBezTo>
                      <a:pt x="346703" y="107381"/>
                      <a:pt x="346640" y="107744"/>
                      <a:pt x="346377" y="107928"/>
                    </a:cubicBezTo>
                    <a:cubicBezTo>
                      <a:pt x="346114" y="108112"/>
                      <a:pt x="345751" y="108048"/>
                      <a:pt x="345567" y="107785"/>
                    </a:cubicBezTo>
                    <a:cubicBezTo>
                      <a:pt x="330041" y="91974"/>
                      <a:pt x="286703" y="54731"/>
                      <a:pt x="237553" y="72638"/>
                    </a:cubicBezTo>
                    <a:cubicBezTo>
                      <a:pt x="191548" y="89402"/>
                      <a:pt x="165164" y="153886"/>
                      <a:pt x="154496" y="186938"/>
                    </a:cubicBezTo>
                    <a:cubicBezTo>
                      <a:pt x="153482" y="190258"/>
                      <a:pt x="155353" y="193772"/>
                      <a:pt x="158674" y="194786"/>
                    </a:cubicBezTo>
                    <a:cubicBezTo>
                      <a:pt x="160486" y="195338"/>
                      <a:pt x="162450" y="195045"/>
                      <a:pt x="164021" y="193987"/>
                    </a:cubicBezTo>
                    <a:cubicBezTo>
                      <a:pt x="202887" y="164440"/>
                      <a:pt x="246278" y="141377"/>
                      <a:pt x="292513" y="125692"/>
                    </a:cubicBezTo>
                    <a:lnTo>
                      <a:pt x="292513" y="126264"/>
                    </a:lnTo>
                    <a:cubicBezTo>
                      <a:pt x="273478" y="134252"/>
                      <a:pt x="258214" y="149209"/>
                      <a:pt x="249841" y="168079"/>
                    </a:cubicBezTo>
                    <a:cubicBezTo>
                      <a:pt x="230791" y="213322"/>
                      <a:pt x="247078" y="260852"/>
                      <a:pt x="256603" y="282379"/>
                    </a:cubicBezTo>
                    <a:cubicBezTo>
                      <a:pt x="257969" y="285456"/>
                      <a:pt x="261571" y="286844"/>
                      <a:pt x="264648" y="285478"/>
                    </a:cubicBezTo>
                    <a:cubicBezTo>
                      <a:pt x="266029" y="284865"/>
                      <a:pt x="267134" y="283761"/>
                      <a:pt x="267748" y="282379"/>
                    </a:cubicBezTo>
                    <a:cubicBezTo>
                      <a:pt x="276035" y="264186"/>
                      <a:pt x="279845" y="227991"/>
                      <a:pt x="307276" y="188367"/>
                    </a:cubicBezTo>
                    <a:close/>
                  </a:path>
                </a:pathLst>
              </a:custGeom>
              <a:grpFill/>
              <a:ln w="9525" cap="flat">
                <a:noFill/>
                <a:prstDash val="solid"/>
                <a:miter/>
              </a:ln>
            </p:spPr>
            <p:txBody>
              <a:bodyPr/>
              <a:lstStyle/>
              <a:p>
                <a:endParaRPr lang="en-GB"/>
              </a:p>
            </p:txBody>
          </p:sp>
          <p:grpSp>
            <p:nvGrpSpPr>
              <p:cNvPr id="17" name="Graphic 26" descr="Tropical scene outline">
                <a:extLst>
                  <a:ext uri="{FF2B5EF4-FFF2-40B4-BE49-F238E27FC236}">
                    <a16:creationId xmlns:a16="http://schemas.microsoft.com/office/drawing/2014/main" id="{C1149329-E86B-4AAE-C0C6-867D813B6C21}"/>
                  </a:ext>
                </a:extLst>
              </p:cNvPr>
              <p:cNvGrpSpPr/>
              <p:nvPr/>
            </p:nvGrpSpPr>
            <p:grpSpPr>
              <a:xfrm>
                <a:off x="5424750" y="3664711"/>
                <a:ext cx="601580" cy="126494"/>
                <a:chOff x="4957763" y="4645288"/>
                <a:chExt cx="787884" cy="126494"/>
              </a:xfrm>
              <a:grpFill/>
            </p:grpSpPr>
            <p:sp>
              <p:nvSpPr>
                <p:cNvPr id="30" name="Freeform: Shape 1036">
                  <a:extLst>
                    <a:ext uri="{FF2B5EF4-FFF2-40B4-BE49-F238E27FC236}">
                      <a16:creationId xmlns:a16="http://schemas.microsoft.com/office/drawing/2014/main" id="{7A2F8AF2-26E5-6BAE-7110-F2373528AD22}"/>
                    </a:ext>
                  </a:extLst>
                </p:cNvPr>
                <p:cNvSpPr/>
                <p:nvPr/>
              </p:nvSpPr>
              <p:spPr>
                <a:xfrm>
                  <a:off x="4975302" y="4726063"/>
                  <a:ext cx="770344" cy="45719"/>
                </a:xfrm>
                <a:custGeom>
                  <a:avLst/>
                  <a:gdLst>
                    <a:gd name="csX0" fmla="*/ 861600 w 861600"/>
                    <a:gd name="csY0" fmla="*/ 20160 h 43159"/>
                    <a:gd name="csX1" fmla="*/ 830798 w 861600"/>
                    <a:gd name="csY1" fmla="*/ 11525 h 43159"/>
                    <a:gd name="csX2" fmla="*/ 710712 w 861600"/>
                    <a:gd name="csY2" fmla="*/ 11525 h 43159"/>
                    <a:gd name="csX3" fmla="*/ 606062 w 861600"/>
                    <a:gd name="csY3" fmla="*/ 11525 h 43159"/>
                    <a:gd name="csX4" fmla="*/ 546030 w 861600"/>
                    <a:gd name="csY4" fmla="*/ 40 h 43159"/>
                    <a:gd name="csX5" fmla="*/ 485980 w 861600"/>
                    <a:gd name="csY5" fmla="*/ 11525 h 43159"/>
                    <a:gd name="csX6" fmla="*/ 433638 w 861600"/>
                    <a:gd name="csY6" fmla="*/ 21580 h 43159"/>
                    <a:gd name="csX7" fmla="*/ 381281 w 861600"/>
                    <a:gd name="csY7" fmla="*/ 11525 h 43159"/>
                    <a:gd name="csX8" fmla="*/ 321212 w 861600"/>
                    <a:gd name="csY8" fmla="*/ 40 h 43159"/>
                    <a:gd name="csX9" fmla="*/ 261162 w 861600"/>
                    <a:gd name="csY9" fmla="*/ 11525 h 43159"/>
                    <a:gd name="csX10" fmla="*/ 208820 w 861600"/>
                    <a:gd name="csY10" fmla="*/ 21580 h 43159"/>
                    <a:gd name="csX11" fmla="*/ 156442 w 861600"/>
                    <a:gd name="csY11" fmla="*/ 11525 h 43159"/>
                    <a:gd name="csX12" fmla="*/ 96345 w 861600"/>
                    <a:gd name="csY12" fmla="*/ 40 h 43159"/>
                    <a:gd name="csX13" fmla="*/ 36264 w 861600"/>
                    <a:gd name="csY13" fmla="*/ 11520 h 43159"/>
                    <a:gd name="csX14" fmla="*/ 0 w 861600"/>
                    <a:gd name="csY14" fmla="*/ 20826 h 43159"/>
                    <a:gd name="csX15" fmla="*/ 0 w 861600"/>
                    <a:gd name="csY15" fmla="*/ 42423 h 43159"/>
                    <a:gd name="csX16" fmla="*/ 43969 w 861600"/>
                    <a:gd name="csY16" fmla="*/ 31632 h 43159"/>
                    <a:gd name="csX17" fmla="*/ 96346 w 861600"/>
                    <a:gd name="csY17" fmla="*/ 21578 h 43159"/>
                    <a:gd name="csX18" fmla="*/ 148729 w 861600"/>
                    <a:gd name="csY18" fmla="*/ 31638 h 43159"/>
                    <a:gd name="csX19" fmla="*/ 208816 w 861600"/>
                    <a:gd name="csY19" fmla="*/ 43120 h 43159"/>
                    <a:gd name="csX20" fmla="*/ 268871 w 861600"/>
                    <a:gd name="csY20" fmla="*/ 31635 h 43159"/>
                    <a:gd name="csX21" fmla="*/ 321213 w 861600"/>
                    <a:gd name="csY21" fmla="*/ 21580 h 43159"/>
                    <a:gd name="csX22" fmla="*/ 373575 w 861600"/>
                    <a:gd name="csY22" fmla="*/ 31635 h 43159"/>
                    <a:gd name="csX23" fmla="*/ 433640 w 861600"/>
                    <a:gd name="csY23" fmla="*/ 43120 h 43159"/>
                    <a:gd name="csX24" fmla="*/ 493690 w 861600"/>
                    <a:gd name="csY24" fmla="*/ 31635 h 43159"/>
                    <a:gd name="csX25" fmla="*/ 598355 w 861600"/>
                    <a:gd name="csY25" fmla="*/ 31635 h 43159"/>
                    <a:gd name="csX26" fmla="*/ 718425 w 861600"/>
                    <a:gd name="csY26" fmla="*/ 31635 h 43159"/>
                    <a:gd name="csX27" fmla="*/ 823090 w 861600"/>
                    <a:gd name="csY27" fmla="*/ 31635 h 43159"/>
                    <a:gd name="csX28" fmla="*/ 861600 w 861600"/>
                    <a:gd name="csY28" fmla="*/ 41908 h 43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61600" h="43159">
                      <a:moveTo>
                        <a:pt x="861600" y="20160"/>
                      </a:moveTo>
                      <a:cubicBezTo>
                        <a:pt x="851017" y="18557"/>
                        <a:pt x="840672" y="15656"/>
                        <a:pt x="830798" y="11525"/>
                      </a:cubicBezTo>
                      <a:cubicBezTo>
                        <a:pt x="792234" y="-3789"/>
                        <a:pt x="749276" y="-3789"/>
                        <a:pt x="710712" y="11525"/>
                      </a:cubicBezTo>
                      <a:cubicBezTo>
                        <a:pt x="677117" y="24931"/>
                        <a:pt x="639657" y="24931"/>
                        <a:pt x="606062" y="11525"/>
                      </a:cubicBezTo>
                      <a:cubicBezTo>
                        <a:pt x="587095" y="3473"/>
                        <a:pt x="566630" y="-442"/>
                        <a:pt x="546030" y="40"/>
                      </a:cubicBezTo>
                      <a:cubicBezTo>
                        <a:pt x="525425" y="-442"/>
                        <a:pt x="504954" y="3473"/>
                        <a:pt x="485980" y="11525"/>
                      </a:cubicBezTo>
                      <a:cubicBezTo>
                        <a:pt x="469457" y="18594"/>
                        <a:pt x="451604" y="22023"/>
                        <a:pt x="433638" y="21580"/>
                      </a:cubicBezTo>
                      <a:cubicBezTo>
                        <a:pt x="415666" y="22023"/>
                        <a:pt x="397809" y="18594"/>
                        <a:pt x="381281" y="11525"/>
                      </a:cubicBezTo>
                      <a:cubicBezTo>
                        <a:pt x="362301" y="3473"/>
                        <a:pt x="341824" y="-442"/>
                        <a:pt x="321212" y="40"/>
                      </a:cubicBezTo>
                      <a:cubicBezTo>
                        <a:pt x="300607" y="-442"/>
                        <a:pt x="280135" y="3473"/>
                        <a:pt x="261162" y="11525"/>
                      </a:cubicBezTo>
                      <a:cubicBezTo>
                        <a:pt x="244638" y="18594"/>
                        <a:pt x="226786" y="22023"/>
                        <a:pt x="208820" y="21580"/>
                      </a:cubicBezTo>
                      <a:cubicBezTo>
                        <a:pt x="190841" y="22025"/>
                        <a:pt x="172977" y="18595"/>
                        <a:pt x="156442" y="11525"/>
                      </a:cubicBezTo>
                      <a:cubicBezTo>
                        <a:pt x="137452" y="3473"/>
                        <a:pt x="116965" y="-443"/>
                        <a:pt x="96345" y="40"/>
                      </a:cubicBezTo>
                      <a:cubicBezTo>
                        <a:pt x="75730" y="-441"/>
                        <a:pt x="55249" y="3472"/>
                        <a:pt x="36264" y="11520"/>
                      </a:cubicBezTo>
                      <a:cubicBezTo>
                        <a:pt x="24711" y="16422"/>
                        <a:pt x="12486" y="19559"/>
                        <a:pt x="0" y="20826"/>
                      </a:cubicBezTo>
                      <a:lnTo>
                        <a:pt x="0" y="42423"/>
                      </a:lnTo>
                      <a:cubicBezTo>
                        <a:pt x="15133" y="41163"/>
                        <a:pt x="29972" y="37522"/>
                        <a:pt x="43969" y="31632"/>
                      </a:cubicBezTo>
                      <a:cubicBezTo>
                        <a:pt x="60504" y="24562"/>
                        <a:pt x="78368" y="21133"/>
                        <a:pt x="96346" y="21578"/>
                      </a:cubicBezTo>
                      <a:cubicBezTo>
                        <a:pt x="114327" y="21132"/>
                        <a:pt x="132193" y="24563"/>
                        <a:pt x="148729" y="31638"/>
                      </a:cubicBezTo>
                      <a:cubicBezTo>
                        <a:pt x="167717" y="39685"/>
                        <a:pt x="188199" y="43599"/>
                        <a:pt x="208816" y="43120"/>
                      </a:cubicBezTo>
                      <a:cubicBezTo>
                        <a:pt x="229424" y="43601"/>
                        <a:pt x="249896" y="39686"/>
                        <a:pt x="268871" y="31635"/>
                      </a:cubicBezTo>
                      <a:cubicBezTo>
                        <a:pt x="285394" y="24565"/>
                        <a:pt x="303247" y="21136"/>
                        <a:pt x="321213" y="21580"/>
                      </a:cubicBezTo>
                      <a:cubicBezTo>
                        <a:pt x="339186" y="21135"/>
                        <a:pt x="357045" y="24564"/>
                        <a:pt x="373575" y="31635"/>
                      </a:cubicBezTo>
                      <a:cubicBezTo>
                        <a:pt x="392554" y="39685"/>
                        <a:pt x="413029" y="43601"/>
                        <a:pt x="433640" y="43120"/>
                      </a:cubicBezTo>
                      <a:cubicBezTo>
                        <a:pt x="454245" y="43601"/>
                        <a:pt x="474717" y="39685"/>
                        <a:pt x="493690" y="31635"/>
                      </a:cubicBezTo>
                      <a:cubicBezTo>
                        <a:pt x="527291" y="18228"/>
                        <a:pt x="564755" y="18228"/>
                        <a:pt x="598355" y="31635"/>
                      </a:cubicBezTo>
                      <a:cubicBezTo>
                        <a:pt x="636914" y="46948"/>
                        <a:pt x="679866" y="46948"/>
                        <a:pt x="718425" y="31635"/>
                      </a:cubicBezTo>
                      <a:cubicBezTo>
                        <a:pt x="752025" y="18228"/>
                        <a:pt x="789489" y="18228"/>
                        <a:pt x="823090" y="31635"/>
                      </a:cubicBezTo>
                      <a:cubicBezTo>
                        <a:pt x="835398" y="36800"/>
                        <a:pt x="848355" y="40257"/>
                        <a:pt x="861600" y="41908"/>
                      </a:cubicBezTo>
                      <a:close/>
                    </a:path>
                  </a:pathLst>
                </a:custGeom>
                <a:grpFill/>
                <a:ln w="10716" cap="flat">
                  <a:noFill/>
                  <a:prstDash val="solid"/>
                  <a:miter/>
                </a:ln>
              </p:spPr>
              <p:txBody>
                <a:bodyPr/>
                <a:lstStyle/>
                <a:p>
                  <a:endParaRPr lang="en-GB"/>
                </a:p>
              </p:txBody>
            </p:sp>
            <p:sp>
              <p:nvSpPr>
                <p:cNvPr id="31" name="Freeform: Shape 1037">
                  <a:extLst>
                    <a:ext uri="{FF2B5EF4-FFF2-40B4-BE49-F238E27FC236}">
                      <a16:creationId xmlns:a16="http://schemas.microsoft.com/office/drawing/2014/main" id="{EF164571-E6DA-6CD2-0B03-1FDBD64724E0}"/>
                    </a:ext>
                  </a:extLst>
                </p:cNvPr>
                <p:cNvSpPr/>
                <p:nvPr/>
              </p:nvSpPr>
              <p:spPr>
                <a:xfrm>
                  <a:off x="4957763" y="4645288"/>
                  <a:ext cx="787884" cy="45719"/>
                </a:xfrm>
                <a:custGeom>
                  <a:avLst/>
                  <a:gdLst>
                    <a:gd name="csX0" fmla="*/ 861600 w 861600"/>
                    <a:gd name="csY0" fmla="*/ 20826 h 43159"/>
                    <a:gd name="csX1" fmla="*/ 825383 w 861600"/>
                    <a:gd name="csY1" fmla="*/ 11526 h 43159"/>
                    <a:gd name="csX2" fmla="*/ 705297 w 861600"/>
                    <a:gd name="csY2" fmla="*/ 11526 h 43159"/>
                    <a:gd name="csX3" fmla="*/ 600647 w 861600"/>
                    <a:gd name="csY3" fmla="*/ 11526 h 43159"/>
                    <a:gd name="csX4" fmla="*/ 540614 w 861600"/>
                    <a:gd name="csY4" fmla="*/ 40 h 43159"/>
                    <a:gd name="csX5" fmla="*/ 480564 w 861600"/>
                    <a:gd name="csY5" fmla="*/ 11525 h 43159"/>
                    <a:gd name="csX6" fmla="*/ 428222 w 861600"/>
                    <a:gd name="csY6" fmla="*/ 21580 h 43159"/>
                    <a:gd name="csX7" fmla="*/ 375860 w 861600"/>
                    <a:gd name="csY7" fmla="*/ 11525 h 43159"/>
                    <a:gd name="csX8" fmla="*/ 315796 w 861600"/>
                    <a:gd name="csY8" fmla="*/ 40 h 43159"/>
                    <a:gd name="csX9" fmla="*/ 255745 w 861600"/>
                    <a:gd name="csY9" fmla="*/ 11525 h 43159"/>
                    <a:gd name="csX10" fmla="*/ 203403 w 861600"/>
                    <a:gd name="csY10" fmla="*/ 21580 h 43159"/>
                    <a:gd name="csX11" fmla="*/ 151027 w 861600"/>
                    <a:gd name="csY11" fmla="*/ 11525 h 43159"/>
                    <a:gd name="csX12" fmla="*/ 90930 w 861600"/>
                    <a:gd name="csY12" fmla="*/ 40 h 43159"/>
                    <a:gd name="csX13" fmla="*/ 30849 w 861600"/>
                    <a:gd name="csY13" fmla="*/ 11520 h 43159"/>
                    <a:gd name="csX14" fmla="*/ 0 w 861600"/>
                    <a:gd name="csY14" fmla="*/ 20162 h 43159"/>
                    <a:gd name="csX15" fmla="*/ 0 w 861600"/>
                    <a:gd name="csY15" fmla="*/ 41910 h 43159"/>
                    <a:gd name="csX16" fmla="*/ 38557 w 861600"/>
                    <a:gd name="csY16" fmla="*/ 31635 h 43159"/>
                    <a:gd name="csX17" fmla="*/ 90934 w 861600"/>
                    <a:gd name="csY17" fmla="*/ 21580 h 43159"/>
                    <a:gd name="csX18" fmla="*/ 143316 w 861600"/>
                    <a:gd name="csY18" fmla="*/ 31640 h 43159"/>
                    <a:gd name="csX19" fmla="*/ 203399 w 861600"/>
                    <a:gd name="csY19" fmla="*/ 43120 h 43159"/>
                    <a:gd name="csX20" fmla="*/ 263455 w 861600"/>
                    <a:gd name="csY20" fmla="*/ 31635 h 43159"/>
                    <a:gd name="csX21" fmla="*/ 315797 w 861600"/>
                    <a:gd name="csY21" fmla="*/ 21580 h 43159"/>
                    <a:gd name="csX22" fmla="*/ 368153 w 861600"/>
                    <a:gd name="csY22" fmla="*/ 31635 h 43159"/>
                    <a:gd name="csX23" fmla="*/ 428223 w 861600"/>
                    <a:gd name="csY23" fmla="*/ 43120 h 43159"/>
                    <a:gd name="csX24" fmla="*/ 488273 w 861600"/>
                    <a:gd name="csY24" fmla="*/ 31635 h 43159"/>
                    <a:gd name="csX25" fmla="*/ 592939 w 861600"/>
                    <a:gd name="csY25" fmla="*/ 31635 h 43159"/>
                    <a:gd name="csX26" fmla="*/ 713007 w 861600"/>
                    <a:gd name="csY26" fmla="*/ 31635 h 43159"/>
                    <a:gd name="csX27" fmla="*/ 817674 w 861600"/>
                    <a:gd name="csY27" fmla="*/ 31635 h 43159"/>
                    <a:gd name="csX28" fmla="*/ 861600 w 861600"/>
                    <a:gd name="csY28" fmla="*/ 42425 h 43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61600" h="43159">
                      <a:moveTo>
                        <a:pt x="861600" y="20826"/>
                      </a:moveTo>
                      <a:cubicBezTo>
                        <a:pt x="849129" y="19558"/>
                        <a:pt x="836921" y="16424"/>
                        <a:pt x="825383" y="11526"/>
                      </a:cubicBezTo>
                      <a:cubicBezTo>
                        <a:pt x="786819" y="-3788"/>
                        <a:pt x="743861" y="-3788"/>
                        <a:pt x="705297" y="11526"/>
                      </a:cubicBezTo>
                      <a:cubicBezTo>
                        <a:pt x="671702" y="24932"/>
                        <a:pt x="634242" y="24932"/>
                        <a:pt x="600647" y="11526"/>
                      </a:cubicBezTo>
                      <a:cubicBezTo>
                        <a:pt x="581680" y="3474"/>
                        <a:pt x="561214" y="-442"/>
                        <a:pt x="540614" y="40"/>
                      </a:cubicBezTo>
                      <a:cubicBezTo>
                        <a:pt x="520009" y="-442"/>
                        <a:pt x="499537" y="3473"/>
                        <a:pt x="480564" y="11525"/>
                      </a:cubicBezTo>
                      <a:cubicBezTo>
                        <a:pt x="464041" y="18594"/>
                        <a:pt x="446188" y="22023"/>
                        <a:pt x="428222" y="21580"/>
                      </a:cubicBezTo>
                      <a:cubicBezTo>
                        <a:pt x="410249" y="22025"/>
                        <a:pt x="392390" y="18595"/>
                        <a:pt x="375860" y="11525"/>
                      </a:cubicBezTo>
                      <a:cubicBezTo>
                        <a:pt x="356881" y="3474"/>
                        <a:pt x="336405" y="-442"/>
                        <a:pt x="315796" y="40"/>
                      </a:cubicBezTo>
                      <a:cubicBezTo>
                        <a:pt x="295191" y="-442"/>
                        <a:pt x="274719" y="3473"/>
                        <a:pt x="255745" y="11525"/>
                      </a:cubicBezTo>
                      <a:cubicBezTo>
                        <a:pt x="239222" y="18594"/>
                        <a:pt x="221370" y="22023"/>
                        <a:pt x="203403" y="21580"/>
                      </a:cubicBezTo>
                      <a:cubicBezTo>
                        <a:pt x="185425" y="22025"/>
                        <a:pt x="167562" y="18595"/>
                        <a:pt x="151027" y="11525"/>
                      </a:cubicBezTo>
                      <a:cubicBezTo>
                        <a:pt x="132037" y="3473"/>
                        <a:pt x="111550" y="-443"/>
                        <a:pt x="90930" y="40"/>
                      </a:cubicBezTo>
                      <a:cubicBezTo>
                        <a:pt x="70315" y="-441"/>
                        <a:pt x="49834" y="3472"/>
                        <a:pt x="30849" y="11520"/>
                      </a:cubicBezTo>
                      <a:cubicBezTo>
                        <a:pt x="20960" y="15656"/>
                        <a:pt x="10599" y="18560"/>
                        <a:pt x="0" y="20162"/>
                      </a:cubicBezTo>
                      <a:lnTo>
                        <a:pt x="0" y="41910"/>
                      </a:lnTo>
                      <a:cubicBezTo>
                        <a:pt x="13261" y="40261"/>
                        <a:pt x="26234" y="36803"/>
                        <a:pt x="38557" y="31635"/>
                      </a:cubicBezTo>
                      <a:cubicBezTo>
                        <a:pt x="55092" y="24564"/>
                        <a:pt x="72956" y="21135"/>
                        <a:pt x="90934" y="21580"/>
                      </a:cubicBezTo>
                      <a:cubicBezTo>
                        <a:pt x="108915" y="21134"/>
                        <a:pt x="126780" y="24564"/>
                        <a:pt x="143316" y="31640"/>
                      </a:cubicBezTo>
                      <a:cubicBezTo>
                        <a:pt x="162303" y="39685"/>
                        <a:pt x="182784" y="43599"/>
                        <a:pt x="203399" y="43120"/>
                      </a:cubicBezTo>
                      <a:cubicBezTo>
                        <a:pt x="224006" y="43601"/>
                        <a:pt x="244479" y="39686"/>
                        <a:pt x="263455" y="31635"/>
                      </a:cubicBezTo>
                      <a:cubicBezTo>
                        <a:pt x="279978" y="24565"/>
                        <a:pt x="297830" y="21136"/>
                        <a:pt x="315797" y="21580"/>
                      </a:cubicBezTo>
                      <a:cubicBezTo>
                        <a:pt x="333769" y="21135"/>
                        <a:pt x="351624" y="24565"/>
                        <a:pt x="368153" y="31635"/>
                      </a:cubicBezTo>
                      <a:cubicBezTo>
                        <a:pt x="387133" y="39685"/>
                        <a:pt x="407611" y="43601"/>
                        <a:pt x="428223" y="43120"/>
                      </a:cubicBezTo>
                      <a:cubicBezTo>
                        <a:pt x="448828" y="43601"/>
                        <a:pt x="469300" y="39686"/>
                        <a:pt x="488273" y="31635"/>
                      </a:cubicBezTo>
                      <a:cubicBezTo>
                        <a:pt x="521873" y="18228"/>
                        <a:pt x="559338" y="18228"/>
                        <a:pt x="592939" y="31635"/>
                      </a:cubicBezTo>
                      <a:cubicBezTo>
                        <a:pt x="631497" y="46948"/>
                        <a:pt x="674450" y="46948"/>
                        <a:pt x="713007" y="31635"/>
                      </a:cubicBezTo>
                      <a:cubicBezTo>
                        <a:pt x="746609" y="18228"/>
                        <a:pt x="784073" y="18228"/>
                        <a:pt x="817674" y="31635"/>
                      </a:cubicBezTo>
                      <a:cubicBezTo>
                        <a:pt x="831656" y="37522"/>
                        <a:pt x="846481" y="41164"/>
                        <a:pt x="861600" y="42425"/>
                      </a:cubicBezTo>
                      <a:close/>
                    </a:path>
                  </a:pathLst>
                </a:custGeom>
                <a:grpFill/>
                <a:ln w="10716" cap="flat">
                  <a:noFill/>
                  <a:prstDash val="solid"/>
                  <a:miter/>
                </a:ln>
              </p:spPr>
              <p:txBody>
                <a:bodyPr/>
                <a:lstStyle/>
                <a:p>
                  <a:endParaRPr lang="en-GB"/>
                </a:p>
              </p:txBody>
            </p:sp>
          </p:grpSp>
        </p:grpSp>
      </p:grpSp>
      <p:sp>
        <p:nvSpPr>
          <p:cNvPr id="33" name="TextBox 32">
            <a:extLst>
              <a:ext uri="{FF2B5EF4-FFF2-40B4-BE49-F238E27FC236}">
                <a16:creationId xmlns:a16="http://schemas.microsoft.com/office/drawing/2014/main" id="{AFD096D6-42CA-7C21-3AD2-99F3F8F24A78}"/>
              </a:ext>
            </a:extLst>
          </p:cNvPr>
          <p:cNvSpPr txBox="1"/>
          <p:nvPr/>
        </p:nvSpPr>
        <p:spPr>
          <a:xfrm>
            <a:off x="4916671" y="3700486"/>
            <a:ext cx="3928744" cy="872547"/>
          </a:xfrm>
          <a:prstGeom prst="rect">
            <a:avLst/>
          </a:prstGeom>
          <a:noFill/>
        </p:spPr>
        <p:txBody>
          <a:bodyPr wrap="square" lIns="91440" tIns="45720" rIns="91440" bIns="45720" anchor="t">
            <a:spAutoFit/>
          </a:bodyPr>
          <a:lstStyle/>
          <a:p>
            <a:pPr marL="0" marR="0" lvl="1" algn="l" defTabSz="685800" rtl="0" eaLnBrk="1" fontAlgn="auto" latinLnBrk="0" hangingPunct="1">
              <a:lnSpc>
                <a:spcPct val="90000"/>
              </a:lnSpc>
              <a:spcBef>
                <a:spcPts val="0"/>
              </a:spcBef>
              <a:spcAft>
                <a:spcPts val="900"/>
              </a:spcAft>
              <a:buClr>
                <a:srgbClr val="F6A124"/>
              </a:buClr>
              <a:buSzPct val="60000"/>
              <a:tabLst/>
              <a:defRPr/>
            </a:pPr>
            <a:r>
              <a:rPr lang="en-GB" sz="1600" dirty="0">
                <a:solidFill>
                  <a:schemeClr val="bg1"/>
                </a:solidFill>
                <a:latin typeface="+mj-lt"/>
              </a:rPr>
              <a:t>OUTCOMES: </a:t>
            </a:r>
          </a:p>
          <a:p>
            <a:pPr marL="358775" marR="0" lvl="1" indent="-358775" algn="l" defTabSz="685800" rtl="0" eaLnBrk="1" fontAlgn="auto" latinLnBrk="0" hangingPunct="1">
              <a:lnSpc>
                <a:spcPct val="90000"/>
              </a:lnSpc>
              <a:spcBef>
                <a:spcPts val="0"/>
              </a:spcBef>
              <a:spcAft>
                <a:spcPts val="900"/>
              </a:spcAft>
              <a:buClr>
                <a:srgbClr val="F6A124"/>
              </a:buClr>
              <a:buSzPct val="60000"/>
              <a:buFontTx/>
              <a:buBlip>
                <a:blip r:embed="rId5"/>
              </a:buBlip>
              <a:tabLst/>
              <a:defRPr/>
            </a:pPr>
            <a:r>
              <a:rPr lang="en-GB" sz="1600" dirty="0">
                <a:solidFill>
                  <a:schemeClr val="bg1"/>
                </a:solidFill>
              </a:rPr>
              <a:t>New CC Scenario available for portfolio analysis</a:t>
            </a:r>
          </a:p>
        </p:txBody>
      </p:sp>
      <p:sp>
        <p:nvSpPr>
          <p:cNvPr id="34" name="TextBox 33">
            <a:extLst>
              <a:ext uri="{FF2B5EF4-FFF2-40B4-BE49-F238E27FC236}">
                <a16:creationId xmlns:a16="http://schemas.microsoft.com/office/drawing/2014/main" id="{22DEF02A-A8EB-4EA9-BA18-F899D9624EE6}"/>
              </a:ext>
            </a:extLst>
          </p:cNvPr>
          <p:cNvSpPr txBox="1"/>
          <p:nvPr/>
        </p:nvSpPr>
        <p:spPr>
          <a:xfrm>
            <a:off x="4898986" y="1049709"/>
            <a:ext cx="4213925" cy="2529410"/>
          </a:xfrm>
          <a:prstGeom prst="rect">
            <a:avLst/>
          </a:prstGeom>
          <a:noFill/>
        </p:spPr>
        <p:txBody>
          <a:bodyPr wrap="square" lIns="91440" tIns="45720" rIns="91440" bIns="45720" anchor="t">
            <a:spAutoFit/>
          </a:bodyPr>
          <a:lstStyle/>
          <a:p>
            <a:pPr marL="134938" marR="0" indent="-134938">
              <a:buNone/>
            </a:pPr>
            <a:r>
              <a:rPr lang="en-GB" sz="1600" dirty="0">
                <a:solidFill>
                  <a:schemeClr val="bg1"/>
                </a:solidFill>
                <a:latin typeface="+mj-lt"/>
              </a:rPr>
              <a:t>OASIS CUSTOMISATION: </a:t>
            </a:r>
          </a:p>
          <a:p>
            <a:pPr marL="358775" marR="0" lvl="1" indent="-358775" algn="l" defTabSz="685800" rtl="0" eaLnBrk="1" fontAlgn="auto" latinLnBrk="0" hangingPunct="1">
              <a:lnSpc>
                <a:spcPct val="90000"/>
              </a:lnSpc>
              <a:spcBef>
                <a:spcPts val="0"/>
              </a:spcBef>
              <a:spcAft>
                <a:spcPts val="900"/>
              </a:spcAft>
              <a:buClr>
                <a:srgbClr val="F6A124"/>
              </a:buClr>
              <a:buSzPct val="60000"/>
              <a:buBlip>
                <a:blip r:embed="rId5"/>
              </a:buBlip>
              <a:tabLst/>
              <a:defRPr/>
            </a:pPr>
            <a:r>
              <a:rPr lang="en-GB" sz="1600" dirty="0">
                <a:solidFill>
                  <a:schemeClr val="bg1"/>
                </a:solidFill>
              </a:rPr>
              <a:t>New Stochastic event set for SSP5-8.5 warming climate change scenario for 2085</a:t>
            </a:r>
          </a:p>
          <a:p>
            <a:pPr marL="358775" lvl="1" indent="-358775">
              <a:lnSpc>
                <a:spcPct val="90000"/>
              </a:lnSpc>
              <a:spcAft>
                <a:spcPts val="900"/>
              </a:spcAft>
              <a:buClr>
                <a:srgbClr val="F6A124"/>
              </a:buClr>
              <a:buSzPct val="60000"/>
              <a:buBlip>
                <a:blip r:embed="rId5"/>
              </a:buBlip>
              <a:defRPr/>
            </a:pPr>
            <a:r>
              <a:rPr lang="en-GB" sz="1600" dirty="0">
                <a:solidFill>
                  <a:schemeClr val="bg1"/>
                </a:solidFill>
              </a:rPr>
              <a:t>Make available as an “additional asset” </a:t>
            </a:r>
          </a:p>
          <a:p>
            <a:pPr marL="358775" lvl="1" indent="-358775">
              <a:lnSpc>
                <a:spcPct val="90000"/>
              </a:lnSpc>
              <a:spcAft>
                <a:spcPts val="900"/>
              </a:spcAft>
              <a:buClr>
                <a:srgbClr val="F6A124"/>
              </a:buClr>
              <a:buSzPct val="60000"/>
              <a:buBlip>
                <a:blip r:embed="rId5"/>
              </a:buBlip>
              <a:defRPr/>
            </a:pPr>
            <a:r>
              <a:rPr lang="en-GB" sz="1600" dirty="0">
                <a:solidFill>
                  <a:schemeClr val="bg1"/>
                </a:solidFill>
              </a:rPr>
              <a:t>Push to the client</a:t>
            </a:r>
          </a:p>
          <a:p>
            <a:pPr marL="358775" lvl="1" indent="-358775">
              <a:lnSpc>
                <a:spcPct val="90000"/>
              </a:lnSpc>
              <a:spcAft>
                <a:spcPts val="900"/>
              </a:spcAft>
              <a:buClr>
                <a:srgbClr val="F6A124"/>
              </a:buClr>
              <a:buSzPct val="60000"/>
              <a:buBlip>
                <a:blip r:embed="rId5"/>
              </a:buBlip>
              <a:defRPr/>
            </a:pPr>
            <a:r>
              <a:rPr lang="en-GB" sz="1600" dirty="0">
                <a:solidFill>
                  <a:schemeClr val="bg1"/>
                </a:solidFill>
              </a:rPr>
              <a:t>Client is able to select the new event set from a drop-down box to run the analysis</a:t>
            </a:r>
          </a:p>
        </p:txBody>
      </p:sp>
      <p:pic>
        <p:nvPicPr>
          <p:cNvPr id="36" name="Graphic 35" descr="Badge Tick with solid fill">
            <a:extLst>
              <a:ext uri="{FF2B5EF4-FFF2-40B4-BE49-F238E27FC236}">
                <a16:creationId xmlns:a16="http://schemas.microsoft.com/office/drawing/2014/main" id="{5F5ECF63-A2F6-B91B-8857-676E5E8E64B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187953" y="3708493"/>
            <a:ext cx="584859" cy="584859"/>
          </a:xfrm>
          <a:prstGeom prst="rect">
            <a:avLst/>
          </a:prstGeom>
        </p:spPr>
      </p:pic>
      <p:pic>
        <p:nvPicPr>
          <p:cNvPr id="14" name="Picture 2" descr="Bank BNP Paribas | The bank for a changing world">
            <a:extLst>
              <a:ext uri="{FF2B5EF4-FFF2-40B4-BE49-F238E27FC236}">
                <a16:creationId xmlns:a16="http://schemas.microsoft.com/office/drawing/2014/main" id="{27C31344-F5B4-3E2B-4E72-E0EE5426FE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295" y="198961"/>
            <a:ext cx="2291003" cy="644344"/>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Thought with solid fill">
            <a:extLst>
              <a:ext uri="{FF2B5EF4-FFF2-40B4-BE49-F238E27FC236}">
                <a16:creationId xmlns:a16="http://schemas.microsoft.com/office/drawing/2014/main" id="{48132DFB-D0C5-DCA5-7BB9-FA88403C777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71418" y="1281214"/>
            <a:ext cx="811508" cy="811508"/>
          </a:xfrm>
          <a:prstGeom prst="rect">
            <a:avLst/>
          </a:prstGeom>
        </p:spPr>
      </p:pic>
      <p:sp>
        <p:nvSpPr>
          <p:cNvPr id="20" name="TextBox 19">
            <a:extLst>
              <a:ext uri="{FF2B5EF4-FFF2-40B4-BE49-F238E27FC236}">
                <a16:creationId xmlns:a16="http://schemas.microsoft.com/office/drawing/2014/main" id="{BA00E763-B590-D9D7-791A-E8FD0BB9AC59}"/>
              </a:ext>
            </a:extLst>
          </p:cNvPr>
          <p:cNvSpPr txBox="1"/>
          <p:nvPr/>
        </p:nvSpPr>
        <p:spPr>
          <a:xfrm>
            <a:off x="1021549" y="1237818"/>
            <a:ext cx="2570738" cy="3354765"/>
          </a:xfrm>
          <a:prstGeom prst="rect">
            <a:avLst/>
          </a:prstGeom>
          <a:noFill/>
        </p:spPr>
        <p:txBody>
          <a:bodyPr wrap="square" lIns="91440" tIns="45720" rIns="91440" bIns="45720" anchor="t">
            <a:spAutoFit/>
          </a:bodyPr>
          <a:lstStyle/>
          <a:p>
            <a:r>
              <a:rPr lang="en-GB" sz="1600" dirty="0">
                <a:solidFill>
                  <a:schemeClr val="bg1"/>
                </a:solidFill>
                <a:latin typeface="+mj-lt"/>
              </a:rPr>
              <a:t>PROJECT: </a:t>
            </a:r>
          </a:p>
          <a:p>
            <a:r>
              <a:rPr lang="en-US" sz="1600" dirty="0">
                <a:solidFill>
                  <a:schemeClr val="bg1"/>
                </a:solidFill>
              </a:rPr>
              <a:t>Future flood risk analysis for risk management framework - EU</a:t>
            </a:r>
          </a:p>
          <a:p>
            <a:endParaRPr lang="en-GB" sz="1600" dirty="0">
              <a:solidFill>
                <a:schemeClr val="bg1"/>
              </a:solidFill>
              <a:latin typeface="+mj-lt"/>
            </a:endParaRPr>
          </a:p>
          <a:p>
            <a:r>
              <a:rPr lang="en-GB" sz="1600" dirty="0">
                <a:solidFill>
                  <a:schemeClr val="bg1"/>
                </a:solidFill>
                <a:latin typeface="+mj-lt"/>
              </a:rPr>
              <a:t>MODEL: </a:t>
            </a:r>
          </a:p>
          <a:p>
            <a:r>
              <a:rPr lang="en-GB" sz="1600" dirty="0">
                <a:solidFill>
                  <a:schemeClr val="bg1"/>
                </a:solidFill>
              </a:rPr>
              <a:t>JBA Global Flood Model</a:t>
            </a:r>
          </a:p>
          <a:p>
            <a:pPr>
              <a:spcAft>
                <a:spcPts val="1200"/>
              </a:spcAft>
            </a:pPr>
            <a:endParaRPr lang="en-GB" sz="1600" dirty="0">
              <a:solidFill>
                <a:schemeClr val="bg1"/>
              </a:solidFill>
              <a:latin typeface="+mj-lt"/>
            </a:endParaRPr>
          </a:p>
          <a:p>
            <a:pPr>
              <a:spcAft>
                <a:spcPts val="1200"/>
              </a:spcAft>
            </a:pPr>
            <a:endParaRPr lang="en-GB" sz="1600" dirty="0">
              <a:solidFill>
                <a:schemeClr val="bg1"/>
              </a:solidFill>
              <a:latin typeface="+mj-lt"/>
            </a:endParaRPr>
          </a:p>
          <a:p>
            <a:pPr>
              <a:spcAft>
                <a:spcPts val="1200"/>
              </a:spcAft>
            </a:pPr>
            <a:r>
              <a:rPr lang="en-GB" sz="1600" dirty="0">
                <a:solidFill>
                  <a:schemeClr val="bg1"/>
                </a:solidFill>
                <a:latin typeface="+mj-lt"/>
              </a:rPr>
              <a:t>WHAT DO WE NEED?: </a:t>
            </a:r>
            <a:br>
              <a:rPr lang="en-GB" sz="1600" dirty="0">
                <a:solidFill>
                  <a:schemeClr val="bg1"/>
                </a:solidFill>
              </a:rPr>
            </a:br>
            <a:r>
              <a:rPr lang="en-GB" sz="1600" dirty="0">
                <a:solidFill>
                  <a:schemeClr val="bg1"/>
                </a:solidFill>
                <a:latin typeface="Aptos" panose="020B0004020202020204" pitchFamily="34" charset="0"/>
              </a:rPr>
              <a:t>SSP5-8.5 for 2085 </a:t>
            </a:r>
            <a:r>
              <a:rPr lang="en-GB" sz="1600" dirty="0">
                <a:solidFill>
                  <a:schemeClr val="bg1"/>
                </a:solidFill>
              </a:rPr>
              <a:t>climate change event set</a:t>
            </a:r>
            <a:endParaRPr lang="en-GB" sz="1600" dirty="0">
              <a:solidFill>
                <a:schemeClr val="bg1"/>
              </a:solidFill>
              <a:effectLst/>
              <a:cs typeface="Arial" panose="020B0604020202020204" pitchFamily="34" charset="0"/>
            </a:endParaRPr>
          </a:p>
        </p:txBody>
      </p:sp>
      <p:pic>
        <p:nvPicPr>
          <p:cNvPr id="21" name="Graphic 20" descr="Lightbulb and gear with solid fill">
            <a:extLst>
              <a:ext uri="{FF2B5EF4-FFF2-40B4-BE49-F238E27FC236}">
                <a16:creationId xmlns:a16="http://schemas.microsoft.com/office/drawing/2014/main" id="{D1345BFA-FC20-E416-84BB-BAD4F76CCD8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72226" y="3522198"/>
            <a:ext cx="811508" cy="811508"/>
          </a:xfrm>
          <a:prstGeom prst="rect">
            <a:avLst/>
          </a:prstGeom>
        </p:spPr>
      </p:pic>
    </p:spTree>
    <p:extLst>
      <p:ext uri="{BB962C8B-B14F-4D97-AF65-F5344CB8AC3E}">
        <p14:creationId xmlns:p14="http://schemas.microsoft.com/office/powerpoint/2010/main" val="428965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13EC5-0F4D-099F-59B7-DBAF749CEFE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A92AE1C-C4D4-47EB-CECE-1BC6BCC02705}"/>
              </a:ext>
            </a:extLst>
          </p:cNvPr>
          <p:cNvPicPr>
            <a:picLocks noChangeAspect="1"/>
          </p:cNvPicPr>
          <p:nvPr/>
        </p:nvPicPr>
        <p:blipFill>
          <a:blip r:embed="rId3"/>
          <a:srcRect/>
          <a:stretch/>
        </p:blipFill>
        <p:spPr>
          <a:xfrm>
            <a:off x="247520" y="211324"/>
            <a:ext cx="1831616" cy="636103"/>
          </a:xfrm>
          <a:prstGeom prst="rect">
            <a:avLst/>
          </a:prstGeom>
        </p:spPr>
      </p:pic>
      <p:grpSp>
        <p:nvGrpSpPr>
          <p:cNvPr id="17" name="Group 16">
            <a:extLst>
              <a:ext uri="{FF2B5EF4-FFF2-40B4-BE49-F238E27FC236}">
                <a16:creationId xmlns:a16="http://schemas.microsoft.com/office/drawing/2014/main" id="{8533B99B-1D53-7DFC-48EB-1614D4739117}"/>
              </a:ext>
            </a:extLst>
          </p:cNvPr>
          <p:cNvGrpSpPr/>
          <p:nvPr/>
        </p:nvGrpSpPr>
        <p:grpSpPr>
          <a:xfrm>
            <a:off x="2425823" y="214543"/>
            <a:ext cx="4282104" cy="636103"/>
            <a:chOff x="2425823" y="214543"/>
            <a:chExt cx="4282104" cy="636103"/>
          </a:xfrm>
        </p:grpSpPr>
        <p:sp>
          <p:nvSpPr>
            <p:cNvPr id="13" name="Rectangle 12">
              <a:extLst>
                <a:ext uri="{FF2B5EF4-FFF2-40B4-BE49-F238E27FC236}">
                  <a16:creationId xmlns:a16="http://schemas.microsoft.com/office/drawing/2014/main" id="{F5D7188D-9FC9-210D-E3DA-8799E903D841}"/>
                </a:ext>
              </a:extLst>
            </p:cNvPr>
            <p:cNvSpPr/>
            <p:nvPr/>
          </p:nvSpPr>
          <p:spPr>
            <a:xfrm>
              <a:off x="2425823" y="214543"/>
              <a:ext cx="4282104" cy="636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431C2A4-7291-1A09-6B64-45DCC514738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530312" y="343578"/>
              <a:ext cx="1758880" cy="3715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C83238-4BEA-9BB8-7BBA-3657F6A3683E}"/>
                </a:ext>
              </a:extLst>
            </p:cNvPr>
            <p:cNvPicPr>
              <a:picLocks noChangeAspect="1"/>
            </p:cNvPicPr>
            <p:nvPr/>
          </p:nvPicPr>
          <p:blipFill>
            <a:blip r:embed="rId6"/>
            <a:stretch>
              <a:fillRect/>
            </a:stretch>
          </p:blipFill>
          <p:spPr>
            <a:xfrm>
              <a:off x="4635878" y="301109"/>
              <a:ext cx="1068983" cy="443247"/>
            </a:xfrm>
            <a:prstGeom prst="rect">
              <a:avLst/>
            </a:prstGeom>
          </p:spPr>
        </p:pic>
        <p:pic>
          <p:nvPicPr>
            <p:cNvPr id="6" name="Picture 5">
              <a:extLst>
                <a:ext uri="{FF2B5EF4-FFF2-40B4-BE49-F238E27FC236}">
                  <a16:creationId xmlns:a16="http://schemas.microsoft.com/office/drawing/2014/main" id="{70F59596-E0E6-A766-2D94-9095389A6FFC}"/>
                </a:ext>
              </a:extLst>
            </p:cNvPr>
            <p:cNvPicPr>
              <a:picLocks noChangeAspect="1"/>
            </p:cNvPicPr>
            <p:nvPr/>
          </p:nvPicPr>
          <p:blipFill>
            <a:blip r:embed="rId7"/>
            <a:stretch>
              <a:fillRect/>
            </a:stretch>
          </p:blipFill>
          <p:spPr>
            <a:xfrm>
              <a:off x="6006681" y="233173"/>
              <a:ext cx="607274" cy="607274"/>
            </a:xfrm>
            <a:prstGeom prst="rect">
              <a:avLst/>
            </a:prstGeom>
          </p:spPr>
        </p:pic>
      </p:grpSp>
      <p:pic>
        <p:nvPicPr>
          <p:cNvPr id="7" name="Picture 6">
            <a:extLst>
              <a:ext uri="{FF2B5EF4-FFF2-40B4-BE49-F238E27FC236}">
                <a16:creationId xmlns:a16="http://schemas.microsoft.com/office/drawing/2014/main" id="{BB2E5E39-E24F-A22F-A285-D1F029B3E600}"/>
              </a:ext>
            </a:extLst>
          </p:cNvPr>
          <p:cNvPicPr>
            <a:picLocks noChangeAspect="1"/>
          </p:cNvPicPr>
          <p:nvPr/>
        </p:nvPicPr>
        <p:blipFill>
          <a:blip r:embed="rId8"/>
          <a:stretch>
            <a:fillRect/>
          </a:stretch>
        </p:blipFill>
        <p:spPr>
          <a:xfrm>
            <a:off x="4429228" y="1065657"/>
            <a:ext cx="4507630" cy="3867341"/>
          </a:xfrm>
          <a:prstGeom prst="rect">
            <a:avLst/>
          </a:prstGeom>
        </p:spPr>
      </p:pic>
      <p:pic>
        <p:nvPicPr>
          <p:cNvPr id="21" name="Graphic 20" descr="Lightbulb and gear with solid fill">
            <a:extLst>
              <a:ext uri="{FF2B5EF4-FFF2-40B4-BE49-F238E27FC236}">
                <a16:creationId xmlns:a16="http://schemas.microsoft.com/office/drawing/2014/main" id="{B73C8C84-4CA8-0045-5C2F-EC6C0FE4CFC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7144" y="3851739"/>
            <a:ext cx="811508" cy="811508"/>
          </a:xfrm>
          <a:prstGeom prst="rect">
            <a:avLst/>
          </a:prstGeom>
        </p:spPr>
      </p:pic>
      <p:pic>
        <p:nvPicPr>
          <p:cNvPr id="22" name="Graphic 21" descr="Thought with solid fill">
            <a:extLst>
              <a:ext uri="{FF2B5EF4-FFF2-40B4-BE49-F238E27FC236}">
                <a16:creationId xmlns:a16="http://schemas.microsoft.com/office/drawing/2014/main" id="{928095B9-2A38-80E1-63A2-4499B4C1795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71418" y="1317317"/>
            <a:ext cx="811508" cy="811508"/>
          </a:xfrm>
          <a:prstGeom prst="rect">
            <a:avLst/>
          </a:prstGeom>
        </p:spPr>
      </p:pic>
      <p:sp>
        <p:nvSpPr>
          <p:cNvPr id="23" name="TextBox 22">
            <a:extLst>
              <a:ext uri="{FF2B5EF4-FFF2-40B4-BE49-F238E27FC236}">
                <a16:creationId xmlns:a16="http://schemas.microsoft.com/office/drawing/2014/main" id="{AB6D2C18-56D1-C73F-00CC-1373577C5482}"/>
              </a:ext>
            </a:extLst>
          </p:cNvPr>
          <p:cNvSpPr txBox="1"/>
          <p:nvPr/>
        </p:nvSpPr>
        <p:spPr>
          <a:xfrm>
            <a:off x="1018652" y="1289397"/>
            <a:ext cx="2859452" cy="4308872"/>
          </a:xfrm>
          <a:prstGeom prst="rect">
            <a:avLst/>
          </a:prstGeom>
          <a:noFill/>
        </p:spPr>
        <p:txBody>
          <a:bodyPr wrap="square" lIns="91440" tIns="45720" rIns="91440" bIns="45720" anchor="t">
            <a:spAutoFit/>
          </a:bodyPr>
          <a:lstStyle/>
          <a:p>
            <a:pPr marL="0" marR="0">
              <a:spcAft>
                <a:spcPts val="1200"/>
              </a:spcAft>
              <a:buNone/>
            </a:pPr>
            <a:r>
              <a:rPr lang="en-GB" sz="1600" dirty="0">
                <a:solidFill>
                  <a:schemeClr val="bg1"/>
                </a:solidFill>
                <a:latin typeface="+mj-lt"/>
              </a:rPr>
              <a:t>PROJECT: </a:t>
            </a:r>
            <a:br>
              <a:rPr lang="en-GB" sz="1600" dirty="0">
                <a:solidFill>
                  <a:schemeClr val="bg1"/>
                </a:solidFill>
              </a:rPr>
            </a:br>
            <a:r>
              <a:rPr lang="en-GB" sz="1600" dirty="0">
                <a:solidFill>
                  <a:schemeClr val="bg1"/>
                </a:solidFill>
              </a:rPr>
              <a:t>Modelling the benefit of Nature Based Flood Solutions - USA</a:t>
            </a:r>
          </a:p>
          <a:p>
            <a:r>
              <a:rPr lang="en-GB" sz="1600" dirty="0">
                <a:solidFill>
                  <a:schemeClr val="bg1"/>
                </a:solidFill>
                <a:latin typeface="+mj-lt"/>
              </a:rPr>
              <a:t>MODEL: </a:t>
            </a:r>
          </a:p>
          <a:p>
            <a:r>
              <a:rPr lang="en-GB" sz="1600" dirty="0">
                <a:solidFill>
                  <a:schemeClr val="bg1"/>
                </a:solidFill>
              </a:rPr>
              <a:t>JBA US Flood Model</a:t>
            </a:r>
          </a:p>
          <a:p>
            <a:pPr>
              <a:spcAft>
                <a:spcPts val="1200"/>
              </a:spcAft>
            </a:pPr>
            <a:endParaRPr lang="en-GB" sz="1600" dirty="0">
              <a:solidFill>
                <a:schemeClr val="bg1"/>
              </a:solidFill>
              <a:latin typeface="+mj-lt"/>
            </a:endParaRPr>
          </a:p>
          <a:p>
            <a:pPr>
              <a:spcAft>
                <a:spcPts val="1200"/>
              </a:spcAft>
            </a:pPr>
            <a:endParaRPr lang="en-GB" sz="1600" dirty="0">
              <a:solidFill>
                <a:schemeClr val="bg1"/>
              </a:solidFill>
              <a:latin typeface="+mj-lt"/>
            </a:endParaRPr>
          </a:p>
          <a:p>
            <a:pPr>
              <a:spcAft>
                <a:spcPts val="1200"/>
              </a:spcAft>
            </a:pPr>
            <a:r>
              <a:rPr lang="en-GB" sz="1600" dirty="0">
                <a:solidFill>
                  <a:schemeClr val="bg1"/>
                </a:solidFill>
                <a:latin typeface="+mj-lt"/>
              </a:rPr>
              <a:t>WHAT DO WE NEED?: </a:t>
            </a:r>
            <a:br>
              <a:rPr lang="en-GB" sz="1600" dirty="0">
                <a:solidFill>
                  <a:schemeClr val="bg1"/>
                </a:solidFill>
              </a:rPr>
            </a:br>
            <a:r>
              <a:rPr lang="en-GB" sz="1600" dirty="0">
                <a:solidFill>
                  <a:schemeClr val="bg1"/>
                </a:solidFill>
              </a:rPr>
              <a:t>Bespoke flood hazard maps for probabilistic loss assessment</a:t>
            </a:r>
          </a:p>
          <a:p>
            <a:pPr marL="0" marR="0">
              <a:spcAft>
                <a:spcPts val="1200"/>
              </a:spcAft>
              <a:buNone/>
            </a:pPr>
            <a:endParaRPr lang="en-GB" sz="1600" dirty="0">
              <a:solidFill>
                <a:schemeClr val="bg1"/>
              </a:solidFill>
            </a:endParaRPr>
          </a:p>
          <a:p>
            <a:pPr marL="0" marR="0">
              <a:spcAft>
                <a:spcPts val="1200"/>
              </a:spcAft>
              <a:buNone/>
            </a:pPr>
            <a:endParaRPr lang="en-GB" sz="1600" dirty="0">
              <a:solidFill>
                <a:schemeClr val="bg1"/>
              </a:solidFill>
              <a:effectLst/>
              <a:cs typeface="Arial" panose="020B0604020202020204" pitchFamily="34" charset="0"/>
            </a:endParaRPr>
          </a:p>
        </p:txBody>
      </p:sp>
    </p:spTree>
    <p:extLst>
      <p:ext uri="{BB962C8B-B14F-4D97-AF65-F5344CB8AC3E}">
        <p14:creationId xmlns:p14="http://schemas.microsoft.com/office/powerpoint/2010/main" val="55956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717CC-AEF6-9437-9CC1-BB5D24E4EB8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8239D06-C5E6-BB04-EBB5-0B13E1E938EE}"/>
              </a:ext>
            </a:extLst>
          </p:cNvPr>
          <p:cNvPicPr>
            <a:picLocks noChangeAspect="1"/>
          </p:cNvPicPr>
          <p:nvPr/>
        </p:nvPicPr>
        <p:blipFill>
          <a:blip r:embed="rId3"/>
          <a:srcRect/>
          <a:stretch/>
        </p:blipFill>
        <p:spPr>
          <a:xfrm>
            <a:off x="247520" y="211324"/>
            <a:ext cx="1831616" cy="636103"/>
          </a:xfrm>
          <a:prstGeom prst="rect">
            <a:avLst/>
          </a:prstGeom>
        </p:spPr>
      </p:pic>
      <p:sp>
        <p:nvSpPr>
          <p:cNvPr id="5" name="TextBox 4">
            <a:extLst>
              <a:ext uri="{FF2B5EF4-FFF2-40B4-BE49-F238E27FC236}">
                <a16:creationId xmlns:a16="http://schemas.microsoft.com/office/drawing/2014/main" id="{0FEFA5AC-30D5-6541-19F8-9D7609D98C10}"/>
              </a:ext>
            </a:extLst>
          </p:cNvPr>
          <p:cNvSpPr txBox="1"/>
          <p:nvPr/>
        </p:nvSpPr>
        <p:spPr>
          <a:xfrm>
            <a:off x="4635877" y="3851739"/>
            <a:ext cx="4422397" cy="1003352"/>
          </a:xfrm>
          <a:prstGeom prst="rect">
            <a:avLst/>
          </a:prstGeom>
          <a:noFill/>
        </p:spPr>
        <p:txBody>
          <a:bodyPr wrap="square" lIns="91440" tIns="45720" rIns="91440" bIns="45720" anchor="t">
            <a:spAutoFit/>
          </a:bodyPr>
          <a:lstStyle/>
          <a:p>
            <a:pPr marL="0" marR="0">
              <a:buNone/>
            </a:pPr>
            <a:r>
              <a:rPr lang="en-GB" sz="1600" dirty="0">
                <a:solidFill>
                  <a:schemeClr val="bg1"/>
                </a:solidFill>
                <a:latin typeface="+mj-lt"/>
              </a:rPr>
              <a:t>OUTCOMES:</a:t>
            </a:r>
          </a:p>
          <a:p>
            <a:pPr marL="358775" lvl="1" indent="-358775">
              <a:lnSpc>
                <a:spcPct val="90000"/>
              </a:lnSpc>
              <a:spcAft>
                <a:spcPts val="900"/>
              </a:spcAft>
              <a:buClr>
                <a:srgbClr val="F6A124"/>
              </a:buClr>
              <a:buSzPct val="60000"/>
              <a:buBlip>
                <a:blip r:embed="rId4"/>
              </a:buBlip>
              <a:defRPr/>
            </a:pPr>
            <a:r>
              <a:rPr lang="en-GB" sz="1600" dirty="0">
                <a:solidFill>
                  <a:schemeClr val="bg1"/>
                </a:solidFill>
              </a:rPr>
              <a:t>Able to run Probabilistic loss assessment pre and post NBS implementation and quantify change in loss.  </a:t>
            </a:r>
          </a:p>
        </p:txBody>
      </p:sp>
      <p:sp>
        <p:nvSpPr>
          <p:cNvPr id="7" name="TextBox 6">
            <a:extLst>
              <a:ext uri="{FF2B5EF4-FFF2-40B4-BE49-F238E27FC236}">
                <a16:creationId xmlns:a16="http://schemas.microsoft.com/office/drawing/2014/main" id="{46AEBCCA-D285-6231-32AD-A9609007A223}"/>
              </a:ext>
            </a:extLst>
          </p:cNvPr>
          <p:cNvSpPr txBox="1"/>
          <p:nvPr/>
        </p:nvSpPr>
        <p:spPr>
          <a:xfrm>
            <a:off x="4635878" y="1044087"/>
            <a:ext cx="4336704" cy="2563779"/>
          </a:xfrm>
          <a:prstGeom prst="rect">
            <a:avLst/>
          </a:prstGeom>
          <a:noFill/>
        </p:spPr>
        <p:txBody>
          <a:bodyPr wrap="square" lIns="91440" tIns="45720" rIns="91440" bIns="45720" anchor="t">
            <a:spAutoFit/>
          </a:bodyPr>
          <a:lstStyle/>
          <a:p>
            <a:pPr marL="0" marR="0">
              <a:buNone/>
            </a:pPr>
            <a:r>
              <a:rPr lang="en-GB" sz="1600" dirty="0">
                <a:solidFill>
                  <a:schemeClr val="bg1"/>
                </a:solidFill>
                <a:latin typeface="+mj-lt"/>
              </a:rPr>
              <a:t>OASIS CUSTOMISATION: </a:t>
            </a:r>
          </a:p>
          <a:p>
            <a:pPr marL="358775" lvl="1" indent="-358775">
              <a:lnSpc>
                <a:spcPct val="90000"/>
              </a:lnSpc>
              <a:spcAft>
                <a:spcPts val="900"/>
              </a:spcAft>
              <a:buClr>
                <a:srgbClr val="F6A124"/>
              </a:buClr>
              <a:buSzPct val="60000"/>
              <a:buBlip>
                <a:blip r:embed="rId4"/>
              </a:buBlip>
              <a:defRPr/>
            </a:pPr>
            <a:r>
              <a:rPr lang="en-GB" sz="1600" dirty="0">
                <a:solidFill>
                  <a:schemeClr val="bg1"/>
                </a:solidFill>
              </a:rPr>
              <a:t>Hazard maps exist in their raw format and are queried directly by the cat model at run time</a:t>
            </a:r>
          </a:p>
          <a:p>
            <a:pPr marL="358775" lvl="1" indent="-358775">
              <a:lnSpc>
                <a:spcPct val="90000"/>
              </a:lnSpc>
              <a:spcAft>
                <a:spcPts val="900"/>
              </a:spcAft>
              <a:buClr>
                <a:srgbClr val="F6A124"/>
              </a:buClr>
              <a:buSzPct val="60000"/>
              <a:buBlip>
                <a:blip r:embed="rId4"/>
              </a:buBlip>
              <a:defRPr/>
            </a:pPr>
            <a:r>
              <a:rPr lang="en-GB" sz="1600" dirty="0">
                <a:solidFill>
                  <a:schemeClr val="bg1"/>
                </a:solidFill>
              </a:rPr>
              <a:t>Therefore, we can develop a set of bespoke design return period maps representing river flood hazard pre and post NBS implementation</a:t>
            </a:r>
          </a:p>
          <a:p>
            <a:pPr marL="358775" lvl="1" indent="-358775">
              <a:lnSpc>
                <a:spcPct val="90000"/>
              </a:lnSpc>
              <a:spcAft>
                <a:spcPts val="900"/>
              </a:spcAft>
              <a:buClr>
                <a:srgbClr val="F6A124"/>
              </a:buClr>
              <a:buSzPct val="60000"/>
              <a:buBlip>
                <a:blip r:embed="rId4"/>
              </a:buBlip>
              <a:defRPr/>
            </a:pPr>
            <a:r>
              <a:rPr lang="en-GB" sz="1600" dirty="0">
                <a:solidFill>
                  <a:schemeClr val="bg1"/>
                </a:solidFill>
              </a:rPr>
              <a:t>Configure the model to use the bespoke maps at runtime</a:t>
            </a:r>
          </a:p>
        </p:txBody>
      </p:sp>
      <p:sp>
        <p:nvSpPr>
          <p:cNvPr id="2" name="Rectangle 2">
            <a:extLst>
              <a:ext uri="{FF2B5EF4-FFF2-40B4-BE49-F238E27FC236}">
                <a16:creationId xmlns:a16="http://schemas.microsoft.com/office/drawing/2014/main" id="{E181037F-E260-9A74-7C17-63C8F3622F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6" name="Group 15">
            <a:extLst>
              <a:ext uri="{FF2B5EF4-FFF2-40B4-BE49-F238E27FC236}">
                <a16:creationId xmlns:a16="http://schemas.microsoft.com/office/drawing/2014/main" id="{5B06C982-CF25-1F21-FC2C-ADCA8B532E7B}"/>
              </a:ext>
            </a:extLst>
          </p:cNvPr>
          <p:cNvGrpSpPr/>
          <p:nvPr/>
        </p:nvGrpSpPr>
        <p:grpSpPr>
          <a:xfrm>
            <a:off x="2425823" y="214543"/>
            <a:ext cx="4282104" cy="636103"/>
            <a:chOff x="2425823" y="214543"/>
            <a:chExt cx="4282104" cy="636103"/>
          </a:xfrm>
        </p:grpSpPr>
        <p:sp>
          <p:nvSpPr>
            <p:cNvPr id="17" name="Rectangle 16">
              <a:extLst>
                <a:ext uri="{FF2B5EF4-FFF2-40B4-BE49-F238E27FC236}">
                  <a16:creationId xmlns:a16="http://schemas.microsoft.com/office/drawing/2014/main" id="{2146F906-ABBF-4C6E-D203-4200747E9F0C}"/>
                </a:ext>
              </a:extLst>
            </p:cNvPr>
            <p:cNvSpPr/>
            <p:nvPr/>
          </p:nvSpPr>
          <p:spPr>
            <a:xfrm>
              <a:off x="2425823" y="214543"/>
              <a:ext cx="4282104" cy="636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E7F63FD-A525-E28F-0F61-141244D99B62}"/>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530312" y="343578"/>
              <a:ext cx="1758880" cy="3715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4C52189-DEC3-A178-009F-89F63D223BA2}"/>
                </a:ext>
              </a:extLst>
            </p:cNvPr>
            <p:cNvPicPr>
              <a:picLocks noChangeAspect="1"/>
            </p:cNvPicPr>
            <p:nvPr/>
          </p:nvPicPr>
          <p:blipFill>
            <a:blip r:embed="rId7"/>
            <a:stretch>
              <a:fillRect/>
            </a:stretch>
          </p:blipFill>
          <p:spPr>
            <a:xfrm>
              <a:off x="4635878" y="301109"/>
              <a:ext cx="1068983" cy="443247"/>
            </a:xfrm>
            <a:prstGeom prst="rect">
              <a:avLst/>
            </a:prstGeom>
          </p:spPr>
        </p:pic>
        <p:pic>
          <p:nvPicPr>
            <p:cNvPr id="20" name="Picture 19">
              <a:extLst>
                <a:ext uri="{FF2B5EF4-FFF2-40B4-BE49-F238E27FC236}">
                  <a16:creationId xmlns:a16="http://schemas.microsoft.com/office/drawing/2014/main" id="{285DCDE8-7699-5D50-4A84-5A0B16E5955F}"/>
                </a:ext>
              </a:extLst>
            </p:cNvPr>
            <p:cNvPicPr>
              <a:picLocks noChangeAspect="1"/>
            </p:cNvPicPr>
            <p:nvPr/>
          </p:nvPicPr>
          <p:blipFill>
            <a:blip r:embed="rId8"/>
            <a:stretch>
              <a:fillRect/>
            </a:stretch>
          </p:blipFill>
          <p:spPr>
            <a:xfrm>
              <a:off x="6006681" y="233173"/>
              <a:ext cx="607274" cy="607274"/>
            </a:xfrm>
            <a:prstGeom prst="rect">
              <a:avLst/>
            </a:prstGeom>
          </p:spPr>
        </p:pic>
      </p:grpSp>
      <p:sp>
        <p:nvSpPr>
          <p:cNvPr id="22" name="Freeform: Shape 7">
            <a:extLst>
              <a:ext uri="{FF2B5EF4-FFF2-40B4-BE49-F238E27FC236}">
                <a16:creationId xmlns:a16="http://schemas.microsoft.com/office/drawing/2014/main" id="{92AF3E5C-0116-E620-316B-36F4A21A5CED}"/>
              </a:ext>
            </a:extLst>
          </p:cNvPr>
          <p:cNvSpPr/>
          <p:nvPr/>
        </p:nvSpPr>
        <p:spPr>
          <a:xfrm>
            <a:off x="4337204" y="4316146"/>
            <a:ext cx="249814" cy="297650"/>
          </a:xfrm>
          <a:custGeom>
            <a:avLst/>
            <a:gdLst>
              <a:gd name="csX0" fmla="*/ 13093 w 249814"/>
              <a:gd name="csY0" fmla="*/ 187759 h 297650"/>
              <a:gd name="csX1" fmla="*/ 29154 w 249814"/>
              <a:gd name="csY1" fmla="*/ 187759 h 297650"/>
              <a:gd name="csX2" fmla="*/ 29154 w 249814"/>
              <a:gd name="csY2" fmla="*/ 209737 h 297650"/>
              <a:gd name="csX3" fmla="*/ 29154 w 249814"/>
              <a:gd name="csY3" fmla="*/ 210582 h 297650"/>
              <a:gd name="csX4" fmla="*/ 72266 w 249814"/>
              <a:gd name="csY4" fmla="*/ 253694 h 297650"/>
              <a:gd name="csX5" fmla="*/ 90017 w 249814"/>
              <a:gd name="csY5" fmla="*/ 253694 h 297650"/>
              <a:gd name="csX6" fmla="*/ 90017 w 249814"/>
              <a:gd name="csY6" fmla="*/ 297650 h 297650"/>
              <a:gd name="csX7" fmla="*/ 206672 w 249814"/>
              <a:gd name="csY7" fmla="*/ 297650 h 297650"/>
              <a:gd name="csX8" fmla="*/ 206672 w 249814"/>
              <a:gd name="csY8" fmla="*/ 204665 h 297650"/>
              <a:gd name="csX9" fmla="*/ 249783 w 249814"/>
              <a:gd name="csY9" fmla="*/ 115906 h 297650"/>
              <a:gd name="csX10" fmla="*/ 249783 w 249814"/>
              <a:gd name="csY10" fmla="*/ 105762 h 297650"/>
              <a:gd name="csX11" fmla="*/ 133974 w 249814"/>
              <a:gd name="csY11" fmla="*/ 97 h 297650"/>
              <a:gd name="csX12" fmla="*/ 28309 w 249814"/>
              <a:gd name="csY12" fmla="*/ 115906 h 297650"/>
              <a:gd name="csX13" fmla="*/ 28309 w 249814"/>
              <a:gd name="csY13" fmla="*/ 117597 h 297650"/>
              <a:gd name="csX14" fmla="*/ 2949 w 249814"/>
              <a:gd name="csY14" fmla="*/ 161554 h 297650"/>
              <a:gd name="csX15" fmla="*/ 13093 w 249814"/>
              <a:gd name="csY15" fmla="*/ 187759 h 2976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49814" h="297650">
                <a:moveTo>
                  <a:pt x="13093" y="187759"/>
                </a:moveTo>
                <a:lnTo>
                  <a:pt x="29154" y="187759"/>
                </a:lnTo>
                <a:lnTo>
                  <a:pt x="29154" y="209737"/>
                </a:lnTo>
                <a:cubicBezTo>
                  <a:pt x="29154" y="209737"/>
                  <a:pt x="29154" y="210582"/>
                  <a:pt x="29154" y="210582"/>
                </a:cubicBezTo>
                <a:cubicBezTo>
                  <a:pt x="29154" y="234251"/>
                  <a:pt x="48597" y="253694"/>
                  <a:pt x="72266" y="253694"/>
                </a:cubicBezTo>
                <a:lnTo>
                  <a:pt x="90017" y="253694"/>
                </a:lnTo>
                <a:lnTo>
                  <a:pt x="90017" y="297650"/>
                </a:lnTo>
                <a:lnTo>
                  <a:pt x="206672" y="297650"/>
                </a:lnTo>
                <a:lnTo>
                  <a:pt x="206672" y="204665"/>
                </a:lnTo>
                <a:cubicBezTo>
                  <a:pt x="234567" y="183532"/>
                  <a:pt x="250628" y="150564"/>
                  <a:pt x="249783" y="115906"/>
                </a:cubicBezTo>
                <a:cubicBezTo>
                  <a:pt x="249783" y="112525"/>
                  <a:pt x="249783" y="109144"/>
                  <a:pt x="249783" y="105762"/>
                </a:cubicBezTo>
                <a:cubicBezTo>
                  <a:pt x="247247" y="44899"/>
                  <a:pt x="194837" y="-2439"/>
                  <a:pt x="133974" y="97"/>
                </a:cubicBezTo>
                <a:cubicBezTo>
                  <a:pt x="73111" y="2633"/>
                  <a:pt x="25773" y="55043"/>
                  <a:pt x="28309" y="115906"/>
                </a:cubicBezTo>
                <a:lnTo>
                  <a:pt x="28309" y="117597"/>
                </a:lnTo>
                <a:lnTo>
                  <a:pt x="2949" y="161554"/>
                </a:lnTo>
                <a:cubicBezTo>
                  <a:pt x="-4658" y="175079"/>
                  <a:pt x="3795" y="186913"/>
                  <a:pt x="13093" y="187759"/>
                </a:cubicBezTo>
                <a:close/>
              </a:path>
            </a:pathLst>
          </a:custGeom>
          <a:solidFill>
            <a:schemeClr val="bg1"/>
          </a:solidFill>
          <a:ln w="8434" cap="flat">
            <a:noFill/>
            <a:prstDash val="solid"/>
            <a:miter/>
          </a:ln>
        </p:spPr>
        <p:txBody>
          <a:bodyPr/>
          <a:lstStyle/>
          <a:p>
            <a:endParaRPr lang="en-GB"/>
          </a:p>
        </p:txBody>
      </p:sp>
      <p:grpSp>
        <p:nvGrpSpPr>
          <p:cNvPr id="23" name="Group 22">
            <a:extLst>
              <a:ext uri="{FF2B5EF4-FFF2-40B4-BE49-F238E27FC236}">
                <a16:creationId xmlns:a16="http://schemas.microsoft.com/office/drawing/2014/main" id="{908C6FD3-BA2D-BD77-40D3-C9EF167AF072}"/>
              </a:ext>
            </a:extLst>
          </p:cNvPr>
          <p:cNvGrpSpPr/>
          <p:nvPr/>
        </p:nvGrpSpPr>
        <p:grpSpPr>
          <a:xfrm>
            <a:off x="3741699" y="1044087"/>
            <a:ext cx="833469" cy="1092394"/>
            <a:chOff x="4172700" y="1008511"/>
            <a:chExt cx="833469" cy="1092394"/>
          </a:xfrm>
          <a:solidFill>
            <a:schemeClr val="bg1"/>
          </a:solidFill>
        </p:grpSpPr>
        <p:pic>
          <p:nvPicPr>
            <p:cNvPr id="24" name="Graphic 23" descr="Gears with solid fill">
              <a:extLst>
                <a:ext uri="{FF2B5EF4-FFF2-40B4-BE49-F238E27FC236}">
                  <a16:creationId xmlns:a16="http://schemas.microsoft.com/office/drawing/2014/main" id="{F71FECA9-8472-7066-971C-21B60E3C0C1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172700" y="1008511"/>
              <a:ext cx="583391" cy="583391"/>
            </a:xfrm>
            <a:prstGeom prst="rect">
              <a:avLst/>
            </a:prstGeom>
          </p:spPr>
        </p:pic>
        <p:grpSp>
          <p:nvGrpSpPr>
            <p:cNvPr id="25" name="Group 24">
              <a:extLst>
                <a:ext uri="{FF2B5EF4-FFF2-40B4-BE49-F238E27FC236}">
                  <a16:creationId xmlns:a16="http://schemas.microsoft.com/office/drawing/2014/main" id="{BBDBB0FD-2C98-496B-316C-147ECF709EDE}"/>
                </a:ext>
              </a:extLst>
            </p:cNvPr>
            <p:cNvGrpSpPr/>
            <p:nvPr/>
          </p:nvGrpSpPr>
          <p:grpSpPr>
            <a:xfrm>
              <a:off x="4394669" y="1300207"/>
              <a:ext cx="611500" cy="800698"/>
              <a:chOff x="5422775" y="3022665"/>
              <a:chExt cx="603555" cy="768540"/>
            </a:xfrm>
            <a:grpFill/>
          </p:grpSpPr>
          <p:sp>
            <p:nvSpPr>
              <p:cNvPr id="26" name="Freeform: Shape 1031">
                <a:extLst>
                  <a:ext uri="{FF2B5EF4-FFF2-40B4-BE49-F238E27FC236}">
                    <a16:creationId xmlns:a16="http://schemas.microsoft.com/office/drawing/2014/main" id="{1040C476-F118-B150-7240-A80B11502C1D}"/>
                  </a:ext>
                </a:extLst>
              </p:cNvPr>
              <p:cNvSpPr/>
              <p:nvPr/>
            </p:nvSpPr>
            <p:spPr>
              <a:xfrm>
                <a:off x="5422775" y="3022665"/>
                <a:ext cx="579024" cy="606990"/>
              </a:xfrm>
              <a:custGeom>
                <a:avLst/>
                <a:gdLst>
                  <a:gd name="csX0" fmla="*/ 307753 w 579024"/>
                  <a:gd name="csY0" fmla="*/ 187891 h 606990"/>
                  <a:gd name="csX1" fmla="*/ 328100 w 579024"/>
                  <a:gd name="csY1" fmla="*/ 217384 h 606990"/>
                  <a:gd name="csX2" fmla="*/ 354616 w 579024"/>
                  <a:gd name="csY2" fmla="*/ 205131 h 606990"/>
                  <a:gd name="csX3" fmla="*/ 354616 w 579024"/>
                  <a:gd name="csY3" fmla="*/ 205131 h 606990"/>
                  <a:gd name="csX4" fmla="*/ 355378 w 579024"/>
                  <a:gd name="csY4" fmla="*/ 487071 h 606990"/>
                  <a:gd name="csX5" fmla="*/ 355378 w 579024"/>
                  <a:gd name="csY5" fmla="*/ 487071 h 606990"/>
                  <a:gd name="csX6" fmla="*/ 201359 w 579024"/>
                  <a:gd name="csY6" fmla="*/ 522218 h 606990"/>
                  <a:gd name="csX7" fmla="*/ 201359 w 579024"/>
                  <a:gd name="csY7" fmla="*/ 522218 h 606990"/>
                  <a:gd name="csX8" fmla="*/ 184880 w 579024"/>
                  <a:gd name="csY8" fmla="*/ 522218 h 606990"/>
                  <a:gd name="csX9" fmla="*/ 184880 w 579024"/>
                  <a:gd name="csY9" fmla="*/ 522218 h 606990"/>
                  <a:gd name="csX10" fmla="*/ 162877 w 579024"/>
                  <a:gd name="csY10" fmla="*/ 359150 h 606990"/>
                  <a:gd name="csX11" fmla="*/ 162877 w 579024"/>
                  <a:gd name="csY11" fmla="*/ 359150 h 606990"/>
                  <a:gd name="csX12" fmla="*/ 184002 w 579024"/>
                  <a:gd name="csY12" fmla="*/ 361743 h 606990"/>
                  <a:gd name="csX13" fmla="*/ 189643 w 579024"/>
                  <a:gd name="csY13" fmla="*/ 347815 h 606990"/>
                  <a:gd name="csX14" fmla="*/ 189071 w 579024"/>
                  <a:gd name="csY14" fmla="*/ 345244 h 606990"/>
                  <a:gd name="csX15" fmla="*/ 189071 w 579024"/>
                  <a:gd name="csY15" fmla="*/ 345244 h 606990"/>
                  <a:gd name="csX16" fmla="*/ 220218 w 579024"/>
                  <a:gd name="csY16" fmla="*/ 397536 h 606990"/>
                  <a:gd name="csX17" fmla="*/ 225114 w 579024"/>
                  <a:gd name="csY17" fmla="*/ 398471 h 606990"/>
                  <a:gd name="csX18" fmla="*/ 226504 w 579024"/>
                  <a:gd name="csY18" fmla="*/ 396583 h 606990"/>
                  <a:gd name="csX19" fmla="*/ 220980 w 579024"/>
                  <a:gd name="csY19" fmla="*/ 328194 h 606990"/>
                  <a:gd name="csX20" fmla="*/ 192405 w 579024"/>
                  <a:gd name="csY20" fmla="*/ 306858 h 606990"/>
                  <a:gd name="csX21" fmla="*/ 192405 w 579024"/>
                  <a:gd name="csY21" fmla="*/ 306858 h 606990"/>
                  <a:gd name="csX22" fmla="*/ 274415 w 579024"/>
                  <a:gd name="csY22" fmla="*/ 336481 h 606990"/>
                  <a:gd name="csX23" fmla="*/ 279491 w 579024"/>
                  <a:gd name="csY23" fmla="*/ 335125 h 606990"/>
                  <a:gd name="csX24" fmla="*/ 279559 w 579024"/>
                  <a:gd name="csY24" fmla="*/ 331528 h 606990"/>
                  <a:gd name="csX25" fmla="*/ 221075 w 579024"/>
                  <a:gd name="csY25" fmla="*/ 271234 h 606990"/>
                  <a:gd name="csX26" fmla="*/ 161068 w 579024"/>
                  <a:gd name="csY26" fmla="*/ 299809 h 606990"/>
                  <a:gd name="csX27" fmla="*/ 160126 w 579024"/>
                  <a:gd name="csY27" fmla="*/ 299840 h 606990"/>
                  <a:gd name="csX28" fmla="*/ 159925 w 579024"/>
                  <a:gd name="csY28" fmla="*/ 299238 h 606990"/>
                  <a:gd name="csX29" fmla="*/ 141542 w 579024"/>
                  <a:gd name="csY29" fmla="*/ 247612 h 606990"/>
                  <a:gd name="csX30" fmla="*/ 72295 w 579024"/>
                  <a:gd name="csY30" fmla="*/ 250946 h 606990"/>
                  <a:gd name="csX31" fmla="*/ 69512 w 579024"/>
                  <a:gd name="csY31" fmla="*/ 255402 h 606990"/>
                  <a:gd name="csX32" fmla="*/ 72295 w 579024"/>
                  <a:gd name="csY32" fmla="*/ 258185 h 606990"/>
                  <a:gd name="csX33" fmla="*/ 128397 w 579024"/>
                  <a:gd name="csY33" fmla="*/ 282569 h 606990"/>
                  <a:gd name="csX34" fmla="*/ 128397 w 579024"/>
                  <a:gd name="csY34" fmla="*/ 282569 h 606990"/>
                  <a:gd name="csX35" fmla="*/ 71247 w 579024"/>
                  <a:gd name="csY35" fmla="*/ 287903 h 606990"/>
                  <a:gd name="csX36" fmla="*/ 39624 w 579024"/>
                  <a:gd name="csY36" fmla="*/ 343529 h 606990"/>
                  <a:gd name="csX37" fmla="*/ 41659 w 579024"/>
                  <a:gd name="csY37" fmla="*/ 348372 h 606990"/>
                  <a:gd name="csX38" fmla="*/ 45720 w 579024"/>
                  <a:gd name="csY38" fmla="*/ 347530 h 606990"/>
                  <a:gd name="csX39" fmla="*/ 101822 w 579024"/>
                  <a:gd name="csY39" fmla="*/ 314192 h 606990"/>
                  <a:gd name="csX40" fmla="*/ 101822 w 579024"/>
                  <a:gd name="csY40" fmla="*/ 314192 h 606990"/>
                  <a:gd name="csX41" fmla="*/ 82772 w 579024"/>
                  <a:gd name="csY41" fmla="*/ 339433 h 606990"/>
                  <a:gd name="csX42" fmla="*/ 84296 w 579024"/>
                  <a:gd name="csY42" fmla="*/ 396583 h 606990"/>
                  <a:gd name="csX43" fmla="*/ 88997 w 579024"/>
                  <a:gd name="csY43" fmla="*/ 399217 h 606990"/>
                  <a:gd name="csX44" fmla="*/ 91631 w 579024"/>
                  <a:gd name="csY44" fmla="*/ 396583 h 606990"/>
                  <a:gd name="csX45" fmla="*/ 115253 w 579024"/>
                  <a:gd name="csY45" fmla="*/ 348958 h 606990"/>
                  <a:gd name="csX46" fmla="*/ 115253 w 579024"/>
                  <a:gd name="csY46" fmla="*/ 348958 h 606990"/>
                  <a:gd name="csX47" fmla="*/ 114300 w 579024"/>
                  <a:gd name="csY47" fmla="*/ 354769 h 606990"/>
                  <a:gd name="csX48" fmla="*/ 131249 w 579024"/>
                  <a:gd name="csY48" fmla="*/ 367642 h 606990"/>
                  <a:gd name="csX49" fmla="*/ 131350 w 579024"/>
                  <a:gd name="csY49" fmla="*/ 367627 h 606990"/>
                  <a:gd name="csX50" fmla="*/ 140018 w 579024"/>
                  <a:gd name="csY50" fmla="*/ 363151 h 606990"/>
                  <a:gd name="csX51" fmla="*/ 140018 w 579024"/>
                  <a:gd name="csY51" fmla="*/ 363151 h 606990"/>
                  <a:gd name="csX52" fmla="*/ 147638 w 579024"/>
                  <a:gd name="csY52" fmla="*/ 523837 h 606990"/>
                  <a:gd name="csX53" fmla="*/ 147638 w 579024"/>
                  <a:gd name="csY53" fmla="*/ 523837 h 606990"/>
                  <a:gd name="csX54" fmla="*/ 0 w 579024"/>
                  <a:gd name="csY54" fmla="*/ 586702 h 606990"/>
                  <a:gd name="csX55" fmla="*/ 9525 w 579024"/>
                  <a:gd name="csY55" fmla="*/ 585940 h 606990"/>
                  <a:gd name="csX56" fmla="*/ 66675 w 579024"/>
                  <a:gd name="csY56" fmla="*/ 598037 h 606990"/>
                  <a:gd name="csX57" fmla="*/ 104775 w 579024"/>
                  <a:gd name="csY57" fmla="*/ 606991 h 606990"/>
                  <a:gd name="csX58" fmla="*/ 104775 w 579024"/>
                  <a:gd name="csY58" fmla="*/ 606991 h 606990"/>
                  <a:gd name="csX59" fmla="*/ 142875 w 579024"/>
                  <a:gd name="csY59" fmla="*/ 598037 h 606990"/>
                  <a:gd name="csX60" fmla="*/ 200025 w 579024"/>
                  <a:gd name="csY60" fmla="*/ 585940 h 606990"/>
                  <a:gd name="csX61" fmla="*/ 200025 w 579024"/>
                  <a:gd name="csY61" fmla="*/ 585940 h 606990"/>
                  <a:gd name="csX62" fmla="*/ 257175 w 579024"/>
                  <a:gd name="csY62" fmla="*/ 598037 h 606990"/>
                  <a:gd name="csX63" fmla="*/ 295275 w 579024"/>
                  <a:gd name="csY63" fmla="*/ 606991 h 606990"/>
                  <a:gd name="csX64" fmla="*/ 295275 w 579024"/>
                  <a:gd name="csY64" fmla="*/ 606991 h 606990"/>
                  <a:gd name="csX65" fmla="*/ 333375 w 579024"/>
                  <a:gd name="csY65" fmla="*/ 598037 h 606990"/>
                  <a:gd name="csX66" fmla="*/ 390525 w 579024"/>
                  <a:gd name="csY66" fmla="*/ 585940 h 606990"/>
                  <a:gd name="csX67" fmla="*/ 390525 w 579024"/>
                  <a:gd name="csY67" fmla="*/ 585940 h 606990"/>
                  <a:gd name="csX68" fmla="*/ 447675 w 579024"/>
                  <a:gd name="csY68" fmla="*/ 598037 h 606990"/>
                  <a:gd name="csX69" fmla="*/ 485775 w 579024"/>
                  <a:gd name="csY69" fmla="*/ 606991 h 606990"/>
                  <a:gd name="csX70" fmla="*/ 485775 w 579024"/>
                  <a:gd name="csY70" fmla="*/ 606991 h 606990"/>
                  <a:gd name="csX71" fmla="*/ 523875 w 579024"/>
                  <a:gd name="csY71" fmla="*/ 598037 h 606990"/>
                  <a:gd name="csX72" fmla="*/ 579025 w 579024"/>
                  <a:gd name="csY72" fmla="*/ 586131 h 606990"/>
                  <a:gd name="csX73" fmla="*/ 579025 w 579024"/>
                  <a:gd name="csY73" fmla="*/ 586131 h 606990"/>
                  <a:gd name="csX74" fmla="*/ 418529 w 579024"/>
                  <a:gd name="csY74" fmla="*/ 490881 h 606990"/>
                  <a:gd name="csX75" fmla="*/ 418529 w 579024"/>
                  <a:gd name="csY75" fmla="*/ 490881 h 606990"/>
                  <a:gd name="csX76" fmla="*/ 393097 w 579024"/>
                  <a:gd name="csY76" fmla="*/ 205798 h 606990"/>
                  <a:gd name="csX77" fmla="*/ 393097 w 579024"/>
                  <a:gd name="csY77" fmla="*/ 205798 h 606990"/>
                  <a:gd name="csX78" fmla="*/ 412147 w 579024"/>
                  <a:gd name="csY78" fmla="*/ 211036 h 606990"/>
                  <a:gd name="csX79" fmla="*/ 430530 w 579024"/>
                  <a:gd name="csY79" fmla="*/ 197701 h 606990"/>
                  <a:gd name="csX80" fmla="*/ 432149 w 579024"/>
                  <a:gd name="csY80" fmla="*/ 177318 h 606990"/>
                  <a:gd name="csX81" fmla="*/ 432149 w 579024"/>
                  <a:gd name="csY81" fmla="*/ 177318 h 606990"/>
                  <a:gd name="csX82" fmla="*/ 483108 w 579024"/>
                  <a:gd name="csY82" fmla="*/ 251803 h 606990"/>
                  <a:gd name="csX83" fmla="*/ 491505 w 579024"/>
                  <a:gd name="csY83" fmla="*/ 255111 h 606990"/>
                  <a:gd name="csX84" fmla="*/ 495300 w 579024"/>
                  <a:gd name="csY84" fmla="*/ 249994 h 606990"/>
                  <a:gd name="csX85" fmla="*/ 484251 w 579024"/>
                  <a:gd name="csY85" fmla="*/ 154172 h 606990"/>
                  <a:gd name="csX86" fmla="*/ 447675 w 579024"/>
                  <a:gd name="csY86" fmla="*/ 117882 h 606990"/>
                  <a:gd name="csX87" fmla="*/ 447675 w 579024"/>
                  <a:gd name="csY87" fmla="*/ 117120 h 606990"/>
                  <a:gd name="csX88" fmla="*/ 547021 w 579024"/>
                  <a:gd name="csY88" fmla="*/ 159030 h 606990"/>
                  <a:gd name="csX89" fmla="*/ 555979 w 579024"/>
                  <a:gd name="csY89" fmla="*/ 157929 h 606990"/>
                  <a:gd name="csX90" fmla="*/ 556546 w 579024"/>
                  <a:gd name="csY90" fmla="*/ 150934 h 606990"/>
                  <a:gd name="csX91" fmla="*/ 490823 w 579024"/>
                  <a:gd name="csY91" fmla="*/ 65875 h 606990"/>
                  <a:gd name="csX92" fmla="*/ 390716 w 579024"/>
                  <a:gd name="csY92" fmla="*/ 73400 h 606990"/>
                  <a:gd name="csX93" fmla="*/ 390716 w 579024"/>
                  <a:gd name="csY93" fmla="*/ 73400 h 606990"/>
                  <a:gd name="csX94" fmla="*/ 481584 w 579024"/>
                  <a:gd name="csY94" fmla="*/ 16822 h 606990"/>
                  <a:gd name="csX95" fmla="*/ 485224 w 579024"/>
                  <a:gd name="csY95" fmla="*/ 8710 h 606990"/>
                  <a:gd name="csX96" fmla="*/ 480250 w 579024"/>
                  <a:gd name="csY96" fmla="*/ 4725 h 606990"/>
                  <a:gd name="csX97" fmla="*/ 364331 w 579024"/>
                  <a:gd name="csY97" fmla="*/ 15202 h 606990"/>
                  <a:gd name="csX98" fmla="*/ 346520 w 579024"/>
                  <a:gd name="csY98" fmla="*/ 107119 h 606990"/>
                  <a:gd name="csX99" fmla="*/ 346377 w 579024"/>
                  <a:gd name="csY99" fmla="*/ 107928 h 606990"/>
                  <a:gd name="csX100" fmla="*/ 345567 w 579024"/>
                  <a:gd name="csY100" fmla="*/ 107785 h 606990"/>
                  <a:gd name="csX101" fmla="*/ 237553 w 579024"/>
                  <a:gd name="csY101" fmla="*/ 72638 h 606990"/>
                  <a:gd name="csX102" fmla="*/ 154496 w 579024"/>
                  <a:gd name="csY102" fmla="*/ 186938 h 606990"/>
                  <a:gd name="csX103" fmla="*/ 158674 w 579024"/>
                  <a:gd name="csY103" fmla="*/ 194786 h 606990"/>
                  <a:gd name="csX104" fmla="*/ 164021 w 579024"/>
                  <a:gd name="csY104" fmla="*/ 193987 h 606990"/>
                  <a:gd name="csX105" fmla="*/ 292513 w 579024"/>
                  <a:gd name="csY105" fmla="*/ 125692 h 606990"/>
                  <a:gd name="csX106" fmla="*/ 292513 w 579024"/>
                  <a:gd name="csY106" fmla="*/ 126264 h 606990"/>
                  <a:gd name="csX107" fmla="*/ 249841 w 579024"/>
                  <a:gd name="csY107" fmla="*/ 168079 h 606990"/>
                  <a:gd name="csX108" fmla="*/ 256603 w 579024"/>
                  <a:gd name="csY108" fmla="*/ 282379 h 606990"/>
                  <a:gd name="csX109" fmla="*/ 264648 w 579024"/>
                  <a:gd name="csY109" fmla="*/ 285478 h 606990"/>
                  <a:gd name="csX110" fmla="*/ 267748 w 579024"/>
                  <a:gd name="csY110" fmla="*/ 282379 h 606990"/>
                  <a:gd name="csX111" fmla="*/ 307276 w 579024"/>
                  <a:gd name="csY111" fmla="*/ 188367 h 606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Lst>
                <a:rect l="l" t="t" r="r" b="b"/>
                <a:pathLst>
                  <a:path w="579024" h="606990">
                    <a:moveTo>
                      <a:pt x="307753" y="187891"/>
                    </a:moveTo>
                    <a:cubicBezTo>
                      <a:pt x="305227" y="201653"/>
                      <a:pt x="314337" y="214859"/>
                      <a:pt x="328100" y="217384"/>
                    </a:cubicBezTo>
                    <a:cubicBezTo>
                      <a:pt x="338640" y="219318"/>
                      <a:pt x="349258" y="214412"/>
                      <a:pt x="354616" y="205131"/>
                    </a:cubicBezTo>
                    <a:lnTo>
                      <a:pt x="354616" y="205131"/>
                    </a:lnTo>
                    <a:cubicBezTo>
                      <a:pt x="376047" y="307334"/>
                      <a:pt x="367760" y="411823"/>
                      <a:pt x="355378" y="487071"/>
                    </a:cubicBezTo>
                    <a:lnTo>
                      <a:pt x="355378" y="487071"/>
                    </a:lnTo>
                    <a:cubicBezTo>
                      <a:pt x="302383" y="489728"/>
                      <a:pt x="250260" y="501622"/>
                      <a:pt x="201359" y="522218"/>
                    </a:cubicBezTo>
                    <a:lnTo>
                      <a:pt x="201359" y="522218"/>
                    </a:lnTo>
                    <a:cubicBezTo>
                      <a:pt x="201359" y="522218"/>
                      <a:pt x="195072" y="522218"/>
                      <a:pt x="184880" y="522218"/>
                    </a:cubicBezTo>
                    <a:lnTo>
                      <a:pt x="184880" y="522218"/>
                    </a:lnTo>
                    <a:cubicBezTo>
                      <a:pt x="167927" y="469598"/>
                      <a:pt x="160476" y="414381"/>
                      <a:pt x="162877" y="359150"/>
                    </a:cubicBezTo>
                    <a:lnTo>
                      <a:pt x="162877" y="359150"/>
                    </a:lnTo>
                    <a:cubicBezTo>
                      <a:pt x="167995" y="365699"/>
                      <a:pt x="177453" y="366861"/>
                      <a:pt x="184002" y="361743"/>
                    </a:cubicBezTo>
                    <a:cubicBezTo>
                      <a:pt x="188231" y="358438"/>
                      <a:pt x="190380" y="353131"/>
                      <a:pt x="189643" y="347815"/>
                    </a:cubicBezTo>
                    <a:cubicBezTo>
                      <a:pt x="189554" y="346939"/>
                      <a:pt x="189362" y="346075"/>
                      <a:pt x="189071" y="345244"/>
                    </a:cubicBezTo>
                    <a:lnTo>
                      <a:pt x="189071" y="345244"/>
                    </a:lnTo>
                    <a:cubicBezTo>
                      <a:pt x="208693" y="366484"/>
                      <a:pt x="213741" y="387630"/>
                      <a:pt x="220218" y="397536"/>
                    </a:cubicBezTo>
                    <a:cubicBezTo>
                      <a:pt x="221311" y="399145"/>
                      <a:pt x="223503" y="399565"/>
                      <a:pt x="225114" y="398471"/>
                    </a:cubicBezTo>
                    <a:cubicBezTo>
                      <a:pt x="225779" y="398019"/>
                      <a:pt x="226270" y="397353"/>
                      <a:pt x="226504" y="396583"/>
                    </a:cubicBezTo>
                    <a:cubicBezTo>
                      <a:pt x="233712" y="373945"/>
                      <a:pt x="231728" y="349381"/>
                      <a:pt x="220980" y="328194"/>
                    </a:cubicBezTo>
                    <a:cubicBezTo>
                      <a:pt x="214577" y="317650"/>
                      <a:pt x="204334" y="310001"/>
                      <a:pt x="192405" y="306858"/>
                    </a:cubicBezTo>
                    <a:lnTo>
                      <a:pt x="192405" y="306858"/>
                    </a:lnTo>
                    <a:cubicBezTo>
                      <a:pt x="221171" y="312204"/>
                      <a:pt x="248872" y="322210"/>
                      <a:pt x="274415" y="336481"/>
                    </a:cubicBezTo>
                    <a:cubicBezTo>
                      <a:pt x="276191" y="337508"/>
                      <a:pt x="278463" y="336902"/>
                      <a:pt x="279491" y="335125"/>
                    </a:cubicBezTo>
                    <a:cubicBezTo>
                      <a:pt x="280131" y="334017"/>
                      <a:pt x="280157" y="332658"/>
                      <a:pt x="279559" y="331528"/>
                    </a:cubicBezTo>
                    <a:cubicBezTo>
                      <a:pt x="270605" y="313144"/>
                      <a:pt x="249650" y="277330"/>
                      <a:pt x="221075" y="271234"/>
                    </a:cubicBezTo>
                    <a:cubicBezTo>
                      <a:pt x="192500" y="265138"/>
                      <a:pt x="168212" y="291999"/>
                      <a:pt x="161068" y="299809"/>
                    </a:cubicBezTo>
                    <a:cubicBezTo>
                      <a:pt x="160816" y="300078"/>
                      <a:pt x="160394" y="300091"/>
                      <a:pt x="160126" y="299840"/>
                    </a:cubicBezTo>
                    <a:cubicBezTo>
                      <a:pt x="159961" y="299685"/>
                      <a:pt x="159886" y="299460"/>
                      <a:pt x="159925" y="299238"/>
                    </a:cubicBezTo>
                    <a:cubicBezTo>
                      <a:pt x="166994" y="279848"/>
                      <a:pt x="159275" y="258171"/>
                      <a:pt x="141542" y="247612"/>
                    </a:cubicBezTo>
                    <a:cubicBezTo>
                      <a:pt x="124206" y="237516"/>
                      <a:pt x="90869" y="245231"/>
                      <a:pt x="72295" y="250946"/>
                    </a:cubicBezTo>
                    <a:cubicBezTo>
                      <a:pt x="70295" y="251408"/>
                      <a:pt x="69050" y="253403"/>
                      <a:pt x="69512" y="255402"/>
                    </a:cubicBezTo>
                    <a:cubicBezTo>
                      <a:pt x="69831" y="256785"/>
                      <a:pt x="70911" y="257866"/>
                      <a:pt x="72295" y="258185"/>
                    </a:cubicBezTo>
                    <a:cubicBezTo>
                      <a:pt x="92212" y="263163"/>
                      <a:pt x="111169" y="271403"/>
                      <a:pt x="128397" y="282569"/>
                    </a:cubicBezTo>
                    <a:lnTo>
                      <a:pt x="128397" y="282569"/>
                    </a:lnTo>
                    <a:cubicBezTo>
                      <a:pt x="110007" y="272695"/>
                      <a:pt x="87492" y="274797"/>
                      <a:pt x="71247" y="287903"/>
                    </a:cubicBezTo>
                    <a:cubicBezTo>
                      <a:pt x="56007" y="299619"/>
                      <a:pt x="45148" y="326765"/>
                      <a:pt x="39624" y="343529"/>
                    </a:cubicBezTo>
                    <a:cubicBezTo>
                      <a:pt x="38849" y="345428"/>
                      <a:pt x="39759" y="347597"/>
                      <a:pt x="41659" y="348372"/>
                    </a:cubicBezTo>
                    <a:cubicBezTo>
                      <a:pt x="43058" y="348944"/>
                      <a:pt x="44664" y="348611"/>
                      <a:pt x="45720" y="347530"/>
                    </a:cubicBezTo>
                    <a:cubicBezTo>
                      <a:pt x="61978" y="332744"/>
                      <a:pt x="81063" y="321403"/>
                      <a:pt x="101822" y="314192"/>
                    </a:cubicBezTo>
                    <a:lnTo>
                      <a:pt x="101822" y="314192"/>
                    </a:lnTo>
                    <a:cubicBezTo>
                      <a:pt x="93033" y="320452"/>
                      <a:pt x="86381" y="329264"/>
                      <a:pt x="82772" y="339433"/>
                    </a:cubicBezTo>
                    <a:cubicBezTo>
                      <a:pt x="76009" y="356674"/>
                      <a:pt x="80296" y="381439"/>
                      <a:pt x="84296" y="396583"/>
                    </a:cubicBezTo>
                    <a:cubicBezTo>
                      <a:pt x="84867" y="398608"/>
                      <a:pt x="86972" y="399787"/>
                      <a:pt x="88997" y="399217"/>
                    </a:cubicBezTo>
                    <a:cubicBezTo>
                      <a:pt x="90273" y="398857"/>
                      <a:pt x="91270" y="397860"/>
                      <a:pt x="91631" y="396583"/>
                    </a:cubicBezTo>
                    <a:cubicBezTo>
                      <a:pt x="96274" y="379301"/>
                      <a:pt x="104304" y="363113"/>
                      <a:pt x="115253" y="348958"/>
                    </a:cubicBezTo>
                    <a:lnTo>
                      <a:pt x="115253" y="348958"/>
                    </a:lnTo>
                    <a:cubicBezTo>
                      <a:pt x="114521" y="350804"/>
                      <a:pt x="114196" y="352785"/>
                      <a:pt x="114300" y="354769"/>
                    </a:cubicBezTo>
                    <a:cubicBezTo>
                      <a:pt x="115426" y="363004"/>
                      <a:pt x="123013" y="368767"/>
                      <a:pt x="131249" y="367642"/>
                    </a:cubicBezTo>
                    <a:cubicBezTo>
                      <a:pt x="131282" y="367637"/>
                      <a:pt x="131316" y="367632"/>
                      <a:pt x="131350" y="367627"/>
                    </a:cubicBezTo>
                    <a:cubicBezTo>
                      <a:pt x="134651" y="367125"/>
                      <a:pt x="137697" y="365552"/>
                      <a:pt x="140018" y="363151"/>
                    </a:cubicBezTo>
                    <a:lnTo>
                      <a:pt x="140018" y="363151"/>
                    </a:lnTo>
                    <a:cubicBezTo>
                      <a:pt x="137998" y="416832"/>
                      <a:pt x="140548" y="470588"/>
                      <a:pt x="147638" y="523837"/>
                    </a:cubicBezTo>
                    <a:lnTo>
                      <a:pt x="147638" y="523837"/>
                    </a:lnTo>
                    <a:cubicBezTo>
                      <a:pt x="95250" y="527743"/>
                      <a:pt x="19717" y="541649"/>
                      <a:pt x="0" y="586702"/>
                    </a:cubicBezTo>
                    <a:lnTo>
                      <a:pt x="9525" y="585940"/>
                    </a:lnTo>
                    <a:cubicBezTo>
                      <a:pt x="29124" y="586699"/>
                      <a:pt x="48450" y="590790"/>
                      <a:pt x="66675" y="598037"/>
                    </a:cubicBezTo>
                    <a:cubicBezTo>
                      <a:pt x="78794" y="603104"/>
                      <a:pt x="91668" y="606129"/>
                      <a:pt x="104775" y="606991"/>
                    </a:cubicBezTo>
                    <a:lnTo>
                      <a:pt x="104775" y="606991"/>
                    </a:lnTo>
                    <a:cubicBezTo>
                      <a:pt x="117882" y="606129"/>
                      <a:pt x="130756" y="603104"/>
                      <a:pt x="142875" y="598037"/>
                    </a:cubicBezTo>
                    <a:cubicBezTo>
                      <a:pt x="161100" y="590790"/>
                      <a:pt x="180426" y="586699"/>
                      <a:pt x="200025" y="585940"/>
                    </a:cubicBezTo>
                    <a:lnTo>
                      <a:pt x="200025" y="585940"/>
                    </a:lnTo>
                    <a:cubicBezTo>
                      <a:pt x="219624" y="586699"/>
                      <a:pt x="238950" y="590790"/>
                      <a:pt x="257175" y="598037"/>
                    </a:cubicBezTo>
                    <a:cubicBezTo>
                      <a:pt x="269294" y="603104"/>
                      <a:pt x="282168" y="606129"/>
                      <a:pt x="295275" y="606991"/>
                    </a:cubicBezTo>
                    <a:lnTo>
                      <a:pt x="295275" y="606991"/>
                    </a:lnTo>
                    <a:cubicBezTo>
                      <a:pt x="308382" y="606129"/>
                      <a:pt x="321256" y="603104"/>
                      <a:pt x="333375" y="598037"/>
                    </a:cubicBezTo>
                    <a:cubicBezTo>
                      <a:pt x="351600" y="590790"/>
                      <a:pt x="370926" y="586699"/>
                      <a:pt x="390525" y="585940"/>
                    </a:cubicBezTo>
                    <a:lnTo>
                      <a:pt x="390525" y="585940"/>
                    </a:lnTo>
                    <a:cubicBezTo>
                      <a:pt x="410124" y="586699"/>
                      <a:pt x="429450" y="590790"/>
                      <a:pt x="447675" y="598037"/>
                    </a:cubicBezTo>
                    <a:cubicBezTo>
                      <a:pt x="459794" y="603104"/>
                      <a:pt x="472668" y="606129"/>
                      <a:pt x="485775" y="606991"/>
                    </a:cubicBezTo>
                    <a:lnTo>
                      <a:pt x="485775" y="606991"/>
                    </a:lnTo>
                    <a:cubicBezTo>
                      <a:pt x="498882" y="606129"/>
                      <a:pt x="511756" y="603104"/>
                      <a:pt x="523875" y="598037"/>
                    </a:cubicBezTo>
                    <a:cubicBezTo>
                      <a:pt x="541490" y="591100"/>
                      <a:pt x="560117" y="587079"/>
                      <a:pt x="579025" y="586131"/>
                    </a:cubicBezTo>
                    <a:lnTo>
                      <a:pt x="579025" y="586131"/>
                    </a:lnTo>
                    <a:cubicBezTo>
                      <a:pt x="539107" y="535670"/>
                      <a:pt x="481945" y="501746"/>
                      <a:pt x="418529" y="490881"/>
                    </a:cubicBezTo>
                    <a:lnTo>
                      <a:pt x="418529" y="490881"/>
                    </a:lnTo>
                    <a:cubicBezTo>
                      <a:pt x="417671" y="432874"/>
                      <a:pt x="413861" y="303238"/>
                      <a:pt x="393097" y="205798"/>
                    </a:cubicBezTo>
                    <a:lnTo>
                      <a:pt x="393097" y="205798"/>
                    </a:lnTo>
                    <a:cubicBezTo>
                      <a:pt x="398471" y="210060"/>
                      <a:pt x="405349" y="211951"/>
                      <a:pt x="412147" y="211036"/>
                    </a:cubicBezTo>
                    <a:cubicBezTo>
                      <a:pt x="420012" y="209684"/>
                      <a:pt x="426803" y="204757"/>
                      <a:pt x="430530" y="197701"/>
                    </a:cubicBezTo>
                    <a:cubicBezTo>
                      <a:pt x="434162" y="191513"/>
                      <a:pt x="434759" y="184001"/>
                      <a:pt x="432149" y="177318"/>
                    </a:cubicBezTo>
                    <a:lnTo>
                      <a:pt x="432149" y="177318"/>
                    </a:lnTo>
                    <a:cubicBezTo>
                      <a:pt x="453917" y="198513"/>
                      <a:pt x="471240" y="223835"/>
                      <a:pt x="483108" y="251803"/>
                    </a:cubicBezTo>
                    <a:cubicBezTo>
                      <a:pt x="484513" y="255036"/>
                      <a:pt x="488272" y="256517"/>
                      <a:pt x="491505" y="255111"/>
                    </a:cubicBezTo>
                    <a:cubicBezTo>
                      <a:pt x="493592" y="254205"/>
                      <a:pt x="495038" y="252254"/>
                      <a:pt x="495300" y="249994"/>
                    </a:cubicBezTo>
                    <a:cubicBezTo>
                      <a:pt x="498253" y="223324"/>
                      <a:pt x="499682" y="181223"/>
                      <a:pt x="484251" y="154172"/>
                    </a:cubicBezTo>
                    <a:cubicBezTo>
                      <a:pt x="475860" y="138766"/>
                      <a:pt x="463146" y="126151"/>
                      <a:pt x="447675" y="117882"/>
                    </a:cubicBezTo>
                    <a:cubicBezTo>
                      <a:pt x="447199" y="117882"/>
                      <a:pt x="447675" y="117025"/>
                      <a:pt x="447675" y="117120"/>
                    </a:cubicBezTo>
                    <a:cubicBezTo>
                      <a:pt x="483236" y="124383"/>
                      <a:pt x="517003" y="138627"/>
                      <a:pt x="547021" y="159030"/>
                    </a:cubicBezTo>
                    <a:cubicBezTo>
                      <a:pt x="549798" y="161200"/>
                      <a:pt x="553809" y="160707"/>
                      <a:pt x="555979" y="157929"/>
                    </a:cubicBezTo>
                    <a:cubicBezTo>
                      <a:pt x="557548" y="155920"/>
                      <a:pt x="557771" y="153169"/>
                      <a:pt x="556546" y="150934"/>
                    </a:cubicBezTo>
                    <a:cubicBezTo>
                      <a:pt x="543401" y="124359"/>
                      <a:pt x="518922" y="81782"/>
                      <a:pt x="490823" y="65875"/>
                    </a:cubicBezTo>
                    <a:cubicBezTo>
                      <a:pt x="451104" y="43396"/>
                      <a:pt x="416338" y="55017"/>
                      <a:pt x="390716" y="73400"/>
                    </a:cubicBezTo>
                    <a:cubicBezTo>
                      <a:pt x="390716" y="73400"/>
                      <a:pt x="390716" y="73400"/>
                      <a:pt x="390716" y="73400"/>
                    </a:cubicBezTo>
                    <a:cubicBezTo>
                      <a:pt x="417547" y="49484"/>
                      <a:pt x="448283" y="30347"/>
                      <a:pt x="481584" y="16822"/>
                    </a:cubicBezTo>
                    <a:cubicBezTo>
                      <a:pt x="484829" y="15587"/>
                      <a:pt x="486458" y="11955"/>
                      <a:pt x="485224" y="8710"/>
                    </a:cubicBezTo>
                    <a:cubicBezTo>
                      <a:pt x="484412" y="6578"/>
                      <a:pt x="482509" y="5052"/>
                      <a:pt x="480250" y="4725"/>
                    </a:cubicBezTo>
                    <a:cubicBezTo>
                      <a:pt x="447675" y="-609"/>
                      <a:pt x="390525" y="-5753"/>
                      <a:pt x="364331" y="15202"/>
                    </a:cubicBezTo>
                    <a:cubicBezTo>
                      <a:pt x="325660" y="45778"/>
                      <a:pt x="338042" y="88069"/>
                      <a:pt x="346520" y="107119"/>
                    </a:cubicBezTo>
                    <a:cubicBezTo>
                      <a:pt x="346703" y="107381"/>
                      <a:pt x="346640" y="107744"/>
                      <a:pt x="346377" y="107928"/>
                    </a:cubicBezTo>
                    <a:cubicBezTo>
                      <a:pt x="346114" y="108112"/>
                      <a:pt x="345751" y="108048"/>
                      <a:pt x="345567" y="107785"/>
                    </a:cubicBezTo>
                    <a:cubicBezTo>
                      <a:pt x="330041" y="91974"/>
                      <a:pt x="286703" y="54731"/>
                      <a:pt x="237553" y="72638"/>
                    </a:cubicBezTo>
                    <a:cubicBezTo>
                      <a:pt x="191548" y="89402"/>
                      <a:pt x="165164" y="153886"/>
                      <a:pt x="154496" y="186938"/>
                    </a:cubicBezTo>
                    <a:cubicBezTo>
                      <a:pt x="153482" y="190258"/>
                      <a:pt x="155353" y="193772"/>
                      <a:pt x="158674" y="194786"/>
                    </a:cubicBezTo>
                    <a:cubicBezTo>
                      <a:pt x="160486" y="195338"/>
                      <a:pt x="162450" y="195045"/>
                      <a:pt x="164021" y="193987"/>
                    </a:cubicBezTo>
                    <a:cubicBezTo>
                      <a:pt x="202887" y="164440"/>
                      <a:pt x="246278" y="141377"/>
                      <a:pt x="292513" y="125692"/>
                    </a:cubicBezTo>
                    <a:lnTo>
                      <a:pt x="292513" y="126264"/>
                    </a:lnTo>
                    <a:cubicBezTo>
                      <a:pt x="273478" y="134252"/>
                      <a:pt x="258214" y="149209"/>
                      <a:pt x="249841" y="168079"/>
                    </a:cubicBezTo>
                    <a:cubicBezTo>
                      <a:pt x="230791" y="213322"/>
                      <a:pt x="247078" y="260852"/>
                      <a:pt x="256603" y="282379"/>
                    </a:cubicBezTo>
                    <a:cubicBezTo>
                      <a:pt x="257969" y="285456"/>
                      <a:pt x="261571" y="286844"/>
                      <a:pt x="264648" y="285478"/>
                    </a:cubicBezTo>
                    <a:cubicBezTo>
                      <a:pt x="266029" y="284865"/>
                      <a:pt x="267134" y="283761"/>
                      <a:pt x="267748" y="282379"/>
                    </a:cubicBezTo>
                    <a:cubicBezTo>
                      <a:pt x="276035" y="264186"/>
                      <a:pt x="279845" y="227991"/>
                      <a:pt x="307276" y="188367"/>
                    </a:cubicBezTo>
                    <a:close/>
                  </a:path>
                </a:pathLst>
              </a:custGeom>
              <a:grpFill/>
              <a:ln w="9525" cap="flat">
                <a:noFill/>
                <a:prstDash val="solid"/>
                <a:miter/>
              </a:ln>
            </p:spPr>
            <p:txBody>
              <a:bodyPr/>
              <a:lstStyle/>
              <a:p>
                <a:endParaRPr lang="en-GB"/>
              </a:p>
            </p:txBody>
          </p:sp>
          <p:grpSp>
            <p:nvGrpSpPr>
              <p:cNvPr id="27" name="Graphic 26" descr="Tropical scene outline">
                <a:extLst>
                  <a:ext uri="{FF2B5EF4-FFF2-40B4-BE49-F238E27FC236}">
                    <a16:creationId xmlns:a16="http://schemas.microsoft.com/office/drawing/2014/main" id="{A5A8E213-5147-530E-8E12-9C8A45788A92}"/>
                  </a:ext>
                </a:extLst>
              </p:cNvPr>
              <p:cNvGrpSpPr/>
              <p:nvPr/>
            </p:nvGrpSpPr>
            <p:grpSpPr>
              <a:xfrm>
                <a:off x="5424750" y="3664711"/>
                <a:ext cx="601580" cy="126494"/>
                <a:chOff x="4957763" y="4645288"/>
                <a:chExt cx="787884" cy="126494"/>
              </a:xfrm>
              <a:grpFill/>
            </p:grpSpPr>
            <p:sp>
              <p:nvSpPr>
                <p:cNvPr id="29" name="Freeform: Shape 1036">
                  <a:extLst>
                    <a:ext uri="{FF2B5EF4-FFF2-40B4-BE49-F238E27FC236}">
                      <a16:creationId xmlns:a16="http://schemas.microsoft.com/office/drawing/2014/main" id="{11AC0445-1952-8BBA-00DF-4471606B9801}"/>
                    </a:ext>
                  </a:extLst>
                </p:cNvPr>
                <p:cNvSpPr/>
                <p:nvPr/>
              </p:nvSpPr>
              <p:spPr>
                <a:xfrm>
                  <a:off x="4975302" y="4726063"/>
                  <a:ext cx="770344" cy="45719"/>
                </a:xfrm>
                <a:custGeom>
                  <a:avLst/>
                  <a:gdLst>
                    <a:gd name="csX0" fmla="*/ 861600 w 861600"/>
                    <a:gd name="csY0" fmla="*/ 20160 h 43159"/>
                    <a:gd name="csX1" fmla="*/ 830798 w 861600"/>
                    <a:gd name="csY1" fmla="*/ 11525 h 43159"/>
                    <a:gd name="csX2" fmla="*/ 710712 w 861600"/>
                    <a:gd name="csY2" fmla="*/ 11525 h 43159"/>
                    <a:gd name="csX3" fmla="*/ 606062 w 861600"/>
                    <a:gd name="csY3" fmla="*/ 11525 h 43159"/>
                    <a:gd name="csX4" fmla="*/ 546030 w 861600"/>
                    <a:gd name="csY4" fmla="*/ 40 h 43159"/>
                    <a:gd name="csX5" fmla="*/ 485980 w 861600"/>
                    <a:gd name="csY5" fmla="*/ 11525 h 43159"/>
                    <a:gd name="csX6" fmla="*/ 433638 w 861600"/>
                    <a:gd name="csY6" fmla="*/ 21580 h 43159"/>
                    <a:gd name="csX7" fmla="*/ 381281 w 861600"/>
                    <a:gd name="csY7" fmla="*/ 11525 h 43159"/>
                    <a:gd name="csX8" fmla="*/ 321212 w 861600"/>
                    <a:gd name="csY8" fmla="*/ 40 h 43159"/>
                    <a:gd name="csX9" fmla="*/ 261162 w 861600"/>
                    <a:gd name="csY9" fmla="*/ 11525 h 43159"/>
                    <a:gd name="csX10" fmla="*/ 208820 w 861600"/>
                    <a:gd name="csY10" fmla="*/ 21580 h 43159"/>
                    <a:gd name="csX11" fmla="*/ 156442 w 861600"/>
                    <a:gd name="csY11" fmla="*/ 11525 h 43159"/>
                    <a:gd name="csX12" fmla="*/ 96345 w 861600"/>
                    <a:gd name="csY12" fmla="*/ 40 h 43159"/>
                    <a:gd name="csX13" fmla="*/ 36264 w 861600"/>
                    <a:gd name="csY13" fmla="*/ 11520 h 43159"/>
                    <a:gd name="csX14" fmla="*/ 0 w 861600"/>
                    <a:gd name="csY14" fmla="*/ 20826 h 43159"/>
                    <a:gd name="csX15" fmla="*/ 0 w 861600"/>
                    <a:gd name="csY15" fmla="*/ 42423 h 43159"/>
                    <a:gd name="csX16" fmla="*/ 43969 w 861600"/>
                    <a:gd name="csY16" fmla="*/ 31632 h 43159"/>
                    <a:gd name="csX17" fmla="*/ 96346 w 861600"/>
                    <a:gd name="csY17" fmla="*/ 21578 h 43159"/>
                    <a:gd name="csX18" fmla="*/ 148729 w 861600"/>
                    <a:gd name="csY18" fmla="*/ 31638 h 43159"/>
                    <a:gd name="csX19" fmla="*/ 208816 w 861600"/>
                    <a:gd name="csY19" fmla="*/ 43120 h 43159"/>
                    <a:gd name="csX20" fmla="*/ 268871 w 861600"/>
                    <a:gd name="csY20" fmla="*/ 31635 h 43159"/>
                    <a:gd name="csX21" fmla="*/ 321213 w 861600"/>
                    <a:gd name="csY21" fmla="*/ 21580 h 43159"/>
                    <a:gd name="csX22" fmla="*/ 373575 w 861600"/>
                    <a:gd name="csY22" fmla="*/ 31635 h 43159"/>
                    <a:gd name="csX23" fmla="*/ 433640 w 861600"/>
                    <a:gd name="csY23" fmla="*/ 43120 h 43159"/>
                    <a:gd name="csX24" fmla="*/ 493690 w 861600"/>
                    <a:gd name="csY24" fmla="*/ 31635 h 43159"/>
                    <a:gd name="csX25" fmla="*/ 598355 w 861600"/>
                    <a:gd name="csY25" fmla="*/ 31635 h 43159"/>
                    <a:gd name="csX26" fmla="*/ 718425 w 861600"/>
                    <a:gd name="csY26" fmla="*/ 31635 h 43159"/>
                    <a:gd name="csX27" fmla="*/ 823090 w 861600"/>
                    <a:gd name="csY27" fmla="*/ 31635 h 43159"/>
                    <a:gd name="csX28" fmla="*/ 861600 w 861600"/>
                    <a:gd name="csY28" fmla="*/ 41908 h 43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61600" h="43159">
                      <a:moveTo>
                        <a:pt x="861600" y="20160"/>
                      </a:moveTo>
                      <a:cubicBezTo>
                        <a:pt x="851017" y="18557"/>
                        <a:pt x="840672" y="15656"/>
                        <a:pt x="830798" y="11525"/>
                      </a:cubicBezTo>
                      <a:cubicBezTo>
                        <a:pt x="792234" y="-3789"/>
                        <a:pt x="749276" y="-3789"/>
                        <a:pt x="710712" y="11525"/>
                      </a:cubicBezTo>
                      <a:cubicBezTo>
                        <a:pt x="677117" y="24931"/>
                        <a:pt x="639657" y="24931"/>
                        <a:pt x="606062" y="11525"/>
                      </a:cubicBezTo>
                      <a:cubicBezTo>
                        <a:pt x="587095" y="3473"/>
                        <a:pt x="566630" y="-442"/>
                        <a:pt x="546030" y="40"/>
                      </a:cubicBezTo>
                      <a:cubicBezTo>
                        <a:pt x="525425" y="-442"/>
                        <a:pt x="504954" y="3473"/>
                        <a:pt x="485980" y="11525"/>
                      </a:cubicBezTo>
                      <a:cubicBezTo>
                        <a:pt x="469457" y="18594"/>
                        <a:pt x="451604" y="22023"/>
                        <a:pt x="433638" y="21580"/>
                      </a:cubicBezTo>
                      <a:cubicBezTo>
                        <a:pt x="415666" y="22023"/>
                        <a:pt x="397809" y="18594"/>
                        <a:pt x="381281" y="11525"/>
                      </a:cubicBezTo>
                      <a:cubicBezTo>
                        <a:pt x="362301" y="3473"/>
                        <a:pt x="341824" y="-442"/>
                        <a:pt x="321212" y="40"/>
                      </a:cubicBezTo>
                      <a:cubicBezTo>
                        <a:pt x="300607" y="-442"/>
                        <a:pt x="280135" y="3473"/>
                        <a:pt x="261162" y="11525"/>
                      </a:cubicBezTo>
                      <a:cubicBezTo>
                        <a:pt x="244638" y="18594"/>
                        <a:pt x="226786" y="22023"/>
                        <a:pt x="208820" y="21580"/>
                      </a:cubicBezTo>
                      <a:cubicBezTo>
                        <a:pt x="190841" y="22025"/>
                        <a:pt x="172977" y="18595"/>
                        <a:pt x="156442" y="11525"/>
                      </a:cubicBezTo>
                      <a:cubicBezTo>
                        <a:pt x="137452" y="3473"/>
                        <a:pt x="116965" y="-443"/>
                        <a:pt x="96345" y="40"/>
                      </a:cubicBezTo>
                      <a:cubicBezTo>
                        <a:pt x="75730" y="-441"/>
                        <a:pt x="55249" y="3472"/>
                        <a:pt x="36264" y="11520"/>
                      </a:cubicBezTo>
                      <a:cubicBezTo>
                        <a:pt x="24711" y="16422"/>
                        <a:pt x="12486" y="19559"/>
                        <a:pt x="0" y="20826"/>
                      </a:cubicBezTo>
                      <a:lnTo>
                        <a:pt x="0" y="42423"/>
                      </a:lnTo>
                      <a:cubicBezTo>
                        <a:pt x="15133" y="41163"/>
                        <a:pt x="29972" y="37522"/>
                        <a:pt x="43969" y="31632"/>
                      </a:cubicBezTo>
                      <a:cubicBezTo>
                        <a:pt x="60504" y="24562"/>
                        <a:pt x="78368" y="21133"/>
                        <a:pt x="96346" y="21578"/>
                      </a:cubicBezTo>
                      <a:cubicBezTo>
                        <a:pt x="114327" y="21132"/>
                        <a:pt x="132193" y="24563"/>
                        <a:pt x="148729" y="31638"/>
                      </a:cubicBezTo>
                      <a:cubicBezTo>
                        <a:pt x="167717" y="39685"/>
                        <a:pt x="188199" y="43599"/>
                        <a:pt x="208816" y="43120"/>
                      </a:cubicBezTo>
                      <a:cubicBezTo>
                        <a:pt x="229424" y="43601"/>
                        <a:pt x="249896" y="39686"/>
                        <a:pt x="268871" y="31635"/>
                      </a:cubicBezTo>
                      <a:cubicBezTo>
                        <a:pt x="285394" y="24565"/>
                        <a:pt x="303247" y="21136"/>
                        <a:pt x="321213" y="21580"/>
                      </a:cubicBezTo>
                      <a:cubicBezTo>
                        <a:pt x="339186" y="21135"/>
                        <a:pt x="357045" y="24564"/>
                        <a:pt x="373575" y="31635"/>
                      </a:cubicBezTo>
                      <a:cubicBezTo>
                        <a:pt x="392554" y="39685"/>
                        <a:pt x="413029" y="43601"/>
                        <a:pt x="433640" y="43120"/>
                      </a:cubicBezTo>
                      <a:cubicBezTo>
                        <a:pt x="454245" y="43601"/>
                        <a:pt x="474717" y="39685"/>
                        <a:pt x="493690" y="31635"/>
                      </a:cubicBezTo>
                      <a:cubicBezTo>
                        <a:pt x="527291" y="18228"/>
                        <a:pt x="564755" y="18228"/>
                        <a:pt x="598355" y="31635"/>
                      </a:cubicBezTo>
                      <a:cubicBezTo>
                        <a:pt x="636914" y="46948"/>
                        <a:pt x="679866" y="46948"/>
                        <a:pt x="718425" y="31635"/>
                      </a:cubicBezTo>
                      <a:cubicBezTo>
                        <a:pt x="752025" y="18228"/>
                        <a:pt x="789489" y="18228"/>
                        <a:pt x="823090" y="31635"/>
                      </a:cubicBezTo>
                      <a:cubicBezTo>
                        <a:pt x="835398" y="36800"/>
                        <a:pt x="848355" y="40257"/>
                        <a:pt x="861600" y="41908"/>
                      </a:cubicBezTo>
                      <a:close/>
                    </a:path>
                  </a:pathLst>
                </a:custGeom>
                <a:grpFill/>
                <a:ln w="10716" cap="flat">
                  <a:noFill/>
                  <a:prstDash val="solid"/>
                  <a:miter/>
                </a:ln>
              </p:spPr>
              <p:txBody>
                <a:bodyPr/>
                <a:lstStyle/>
                <a:p>
                  <a:endParaRPr lang="en-GB"/>
                </a:p>
              </p:txBody>
            </p:sp>
            <p:sp>
              <p:nvSpPr>
                <p:cNvPr id="30" name="Freeform: Shape 1037">
                  <a:extLst>
                    <a:ext uri="{FF2B5EF4-FFF2-40B4-BE49-F238E27FC236}">
                      <a16:creationId xmlns:a16="http://schemas.microsoft.com/office/drawing/2014/main" id="{7D586EB4-E1F5-E362-1D74-4033E945F3F2}"/>
                    </a:ext>
                  </a:extLst>
                </p:cNvPr>
                <p:cNvSpPr/>
                <p:nvPr/>
              </p:nvSpPr>
              <p:spPr>
                <a:xfrm>
                  <a:off x="4957763" y="4645288"/>
                  <a:ext cx="787884" cy="45719"/>
                </a:xfrm>
                <a:custGeom>
                  <a:avLst/>
                  <a:gdLst>
                    <a:gd name="csX0" fmla="*/ 861600 w 861600"/>
                    <a:gd name="csY0" fmla="*/ 20826 h 43159"/>
                    <a:gd name="csX1" fmla="*/ 825383 w 861600"/>
                    <a:gd name="csY1" fmla="*/ 11526 h 43159"/>
                    <a:gd name="csX2" fmla="*/ 705297 w 861600"/>
                    <a:gd name="csY2" fmla="*/ 11526 h 43159"/>
                    <a:gd name="csX3" fmla="*/ 600647 w 861600"/>
                    <a:gd name="csY3" fmla="*/ 11526 h 43159"/>
                    <a:gd name="csX4" fmla="*/ 540614 w 861600"/>
                    <a:gd name="csY4" fmla="*/ 40 h 43159"/>
                    <a:gd name="csX5" fmla="*/ 480564 w 861600"/>
                    <a:gd name="csY5" fmla="*/ 11525 h 43159"/>
                    <a:gd name="csX6" fmla="*/ 428222 w 861600"/>
                    <a:gd name="csY6" fmla="*/ 21580 h 43159"/>
                    <a:gd name="csX7" fmla="*/ 375860 w 861600"/>
                    <a:gd name="csY7" fmla="*/ 11525 h 43159"/>
                    <a:gd name="csX8" fmla="*/ 315796 w 861600"/>
                    <a:gd name="csY8" fmla="*/ 40 h 43159"/>
                    <a:gd name="csX9" fmla="*/ 255745 w 861600"/>
                    <a:gd name="csY9" fmla="*/ 11525 h 43159"/>
                    <a:gd name="csX10" fmla="*/ 203403 w 861600"/>
                    <a:gd name="csY10" fmla="*/ 21580 h 43159"/>
                    <a:gd name="csX11" fmla="*/ 151027 w 861600"/>
                    <a:gd name="csY11" fmla="*/ 11525 h 43159"/>
                    <a:gd name="csX12" fmla="*/ 90930 w 861600"/>
                    <a:gd name="csY12" fmla="*/ 40 h 43159"/>
                    <a:gd name="csX13" fmla="*/ 30849 w 861600"/>
                    <a:gd name="csY13" fmla="*/ 11520 h 43159"/>
                    <a:gd name="csX14" fmla="*/ 0 w 861600"/>
                    <a:gd name="csY14" fmla="*/ 20162 h 43159"/>
                    <a:gd name="csX15" fmla="*/ 0 w 861600"/>
                    <a:gd name="csY15" fmla="*/ 41910 h 43159"/>
                    <a:gd name="csX16" fmla="*/ 38557 w 861600"/>
                    <a:gd name="csY16" fmla="*/ 31635 h 43159"/>
                    <a:gd name="csX17" fmla="*/ 90934 w 861600"/>
                    <a:gd name="csY17" fmla="*/ 21580 h 43159"/>
                    <a:gd name="csX18" fmla="*/ 143316 w 861600"/>
                    <a:gd name="csY18" fmla="*/ 31640 h 43159"/>
                    <a:gd name="csX19" fmla="*/ 203399 w 861600"/>
                    <a:gd name="csY19" fmla="*/ 43120 h 43159"/>
                    <a:gd name="csX20" fmla="*/ 263455 w 861600"/>
                    <a:gd name="csY20" fmla="*/ 31635 h 43159"/>
                    <a:gd name="csX21" fmla="*/ 315797 w 861600"/>
                    <a:gd name="csY21" fmla="*/ 21580 h 43159"/>
                    <a:gd name="csX22" fmla="*/ 368153 w 861600"/>
                    <a:gd name="csY22" fmla="*/ 31635 h 43159"/>
                    <a:gd name="csX23" fmla="*/ 428223 w 861600"/>
                    <a:gd name="csY23" fmla="*/ 43120 h 43159"/>
                    <a:gd name="csX24" fmla="*/ 488273 w 861600"/>
                    <a:gd name="csY24" fmla="*/ 31635 h 43159"/>
                    <a:gd name="csX25" fmla="*/ 592939 w 861600"/>
                    <a:gd name="csY25" fmla="*/ 31635 h 43159"/>
                    <a:gd name="csX26" fmla="*/ 713007 w 861600"/>
                    <a:gd name="csY26" fmla="*/ 31635 h 43159"/>
                    <a:gd name="csX27" fmla="*/ 817674 w 861600"/>
                    <a:gd name="csY27" fmla="*/ 31635 h 43159"/>
                    <a:gd name="csX28" fmla="*/ 861600 w 861600"/>
                    <a:gd name="csY28" fmla="*/ 42425 h 43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61600" h="43159">
                      <a:moveTo>
                        <a:pt x="861600" y="20826"/>
                      </a:moveTo>
                      <a:cubicBezTo>
                        <a:pt x="849129" y="19558"/>
                        <a:pt x="836921" y="16424"/>
                        <a:pt x="825383" y="11526"/>
                      </a:cubicBezTo>
                      <a:cubicBezTo>
                        <a:pt x="786819" y="-3788"/>
                        <a:pt x="743861" y="-3788"/>
                        <a:pt x="705297" y="11526"/>
                      </a:cubicBezTo>
                      <a:cubicBezTo>
                        <a:pt x="671702" y="24932"/>
                        <a:pt x="634242" y="24932"/>
                        <a:pt x="600647" y="11526"/>
                      </a:cubicBezTo>
                      <a:cubicBezTo>
                        <a:pt x="581680" y="3474"/>
                        <a:pt x="561214" y="-442"/>
                        <a:pt x="540614" y="40"/>
                      </a:cubicBezTo>
                      <a:cubicBezTo>
                        <a:pt x="520009" y="-442"/>
                        <a:pt x="499537" y="3473"/>
                        <a:pt x="480564" y="11525"/>
                      </a:cubicBezTo>
                      <a:cubicBezTo>
                        <a:pt x="464041" y="18594"/>
                        <a:pt x="446188" y="22023"/>
                        <a:pt x="428222" y="21580"/>
                      </a:cubicBezTo>
                      <a:cubicBezTo>
                        <a:pt x="410249" y="22025"/>
                        <a:pt x="392390" y="18595"/>
                        <a:pt x="375860" y="11525"/>
                      </a:cubicBezTo>
                      <a:cubicBezTo>
                        <a:pt x="356881" y="3474"/>
                        <a:pt x="336405" y="-442"/>
                        <a:pt x="315796" y="40"/>
                      </a:cubicBezTo>
                      <a:cubicBezTo>
                        <a:pt x="295191" y="-442"/>
                        <a:pt x="274719" y="3473"/>
                        <a:pt x="255745" y="11525"/>
                      </a:cubicBezTo>
                      <a:cubicBezTo>
                        <a:pt x="239222" y="18594"/>
                        <a:pt x="221370" y="22023"/>
                        <a:pt x="203403" y="21580"/>
                      </a:cubicBezTo>
                      <a:cubicBezTo>
                        <a:pt x="185425" y="22025"/>
                        <a:pt x="167562" y="18595"/>
                        <a:pt x="151027" y="11525"/>
                      </a:cubicBezTo>
                      <a:cubicBezTo>
                        <a:pt x="132037" y="3473"/>
                        <a:pt x="111550" y="-443"/>
                        <a:pt x="90930" y="40"/>
                      </a:cubicBezTo>
                      <a:cubicBezTo>
                        <a:pt x="70315" y="-441"/>
                        <a:pt x="49834" y="3472"/>
                        <a:pt x="30849" y="11520"/>
                      </a:cubicBezTo>
                      <a:cubicBezTo>
                        <a:pt x="20960" y="15656"/>
                        <a:pt x="10599" y="18560"/>
                        <a:pt x="0" y="20162"/>
                      </a:cubicBezTo>
                      <a:lnTo>
                        <a:pt x="0" y="41910"/>
                      </a:lnTo>
                      <a:cubicBezTo>
                        <a:pt x="13261" y="40261"/>
                        <a:pt x="26234" y="36803"/>
                        <a:pt x="38557" y="31635"/>
                      </a:cubicBezTo>
                      <a:cubicBezTo>
                        <a:pt x="55092" y="24564"/>
                        <a:pt x="72956" y="21135"/>
                        <a:pt x="90934" y="21580"/>
                      </a:cubicBezTo>
                      <a:cubicBezTo>
                        <a:pt x="108915" y="21134"/>
                        <a:pt x="126780" y="24564"/>
                        <a:pt x="143316" y="31640"/>
                      </a:cubicBezTo>
                      <a:cubicBezTo>
                        <a:pt x="162303" y="39685"/>
                        <a:pt x="182784" y="43599"/>
                        <a:pt x="203399" y="43120"/>
                      </a:cubicBezTo>
                      <a:cubicBezTo>
                        <a:pt x="224006" y="43601"/>
                        <a:pt x="244479" y="39686"/>
                        <a:pt x="263455" y="31635"/>
                      </a:cubicBezTo>
                      <a:cubicBezTo>
                        <a:pt x="279978" y="24565"/>
                        <a:pt x="297830" y="21136"/>
                        <a:pt x="315797" y="21580"/>
                      </a:cubicBezTo>
                      <a:cubicBezTo>
                        <a:pt x="333769" y="21135"/>
                        <a:pt x="351624" y="24565"/>
                        <a:pt x="368153" y="31635"/>
                      </a:cubicBezTo>
                      <a:cubicBezTo>
                        <a:pt x="387133" y="39685"/>
                        <a:pt x="407611" y="43601"/>
                        <a:pt x="428223" y="43120"/>
                      </a:cubicBezTo>
                      <a:cubicBezTo>
                        <a:pt x="448828" y="43601"/>
                        <a:pt x="469300" y="39686"/>
                        <a:pt x="488273" y="31635"/>
                      </a:cubicBezTo>
                      <a:cubicBezTo>
                        <a:pt x="521873" y="18228"/>
                        <a:pt x="559338" y="18228"/>
                        <a:pt x="592939" y="31635"/>
                      </a:cubicBezTo>
                      <a:cubicBezTo>
                        <a:pt x="631497" y="46948"/>
                        <a:pt x="674450" y="46948"/>
                        <a:pt x="713007" y="31635"/>
                      </a:cubicBezTo>
                      <a:cubicBezTo>
                        <a:pt x="746609" y="18228"/>
                        <a:pt x="784073" y="18228"/>
                        <a:pt x="817674" y="31635"/>
                      </a:cubicBezTo>
                      <a:cubicBezTo>
                        <a:pt x="831656" y="37522"/>
                        <a:pt x="846481" y="41164"/>
                        <a:pt x="861600" y="42425"/>
                      </a:cubicBezTo>
                      <a:close/>
                    </a:path>
                  </a:pathLst>
                </a:custGeom>
                <a:grpFill/>
                <a:ln w="10716" cap="flat">
                  <a:noFill/>
                  <a:prstDash val="solid"/>
                  <a:miter/>
                </a:ln>
              </p:spPr>
              <p:txBody>
                <a:bodyPr/>
                <a:lstStyle/>
                <a:p>
                  <a:endParaRPr lang="en-GB"/>
                </a:p>
              </p:txBody>
            </p:sp>
          </p:grpSp>
        </p:grpSp>
      </p:grpSp>
      <p:pic>
        <p:nvPicPr>
          <p:cNvPr id="31" name="Graphic 30" descr="Badge Tick with solid fill">
            <a:extLst>
              <a:ext uri="{FF2B5EF4-FFF2-40B4-BE49-F238E27FC236}">
                <a16:creationId xmlns:a16="http://schemas.microsoft.com/office/drawing/2014/main" id="{CDB0FA72-6C45-CD41-9152-51DE8AA4B40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918860" y="3865988"/>
            <a:ext cx="584859" cy="584859"/>
          </a:xfrm>
          <a:prstGeom prst="rect">
            <a:avLst/>
          </a:prstGeom>
        </p:spPr>
      </p:pic>
      <p:pic>
        <p:nvPicPr>
          <p:cNvPr id="3" name="Graphic 2" descr="Lightbulb and gear with solid fill">
            <a:extLst>
              <a:ext uri="{FF2B5EF4-FFF2-40B4-BE49-F238E27FC236}">
                <a16:creationId xmlns:a16="http://schemas.microsoft.com/office/drawing/2014/main" id="{5021B6D9-378E-4523-B12A-C9085529B72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07144" y="3851739"/>
            <a:ext cx="811508" cy="811508"/>
          </a:xfrm>
          <a:prstGeom prst="rect">
            <a:avLst/>
          </a:prstGeom>
        </p:spPr>
      </p:pic>
      <p:pic>
        <p:nvPicPr>
          <p:cNvPr id="4" name="Graphic 3" descr="Thought with solid fill">
            <a:extLst>
              <a:ext uri="{FF2B5EF4-FFF2-40B4-BE49-F238E27FC236}">
                <a16:creationId xmlns:a16="http://schemas.microsoft.com/office/drawing/2014/main" id="{7FC32AA9-9512-22FA-BF1F-D1A1D8AACF8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71418" y="1317317"/>
            <a:ext cx="811508" cy="811508"/>
          </a:xfrm>
          <a:prstGeom prst="rect">
            <a:avLst/>
          </a:prstGeom>
        </p:spPr>
      </p:pic>
      <p:sp>
        <p:nvSpPr>
          <p:cNvPr id="10" name="TextBox 9">
            <a:extLst>
              <a:ext uri="{FF2B5EF4-FFF2-40B4-BE49-F238E27FC236}">
                <a16:creationId xmlns:a16="http://schemas.microsoft.com/office/drawing/2014/main" id="{0A1FB79E-4A99-3A3C-DFA8-DA7568FF5EFC}"/>
              </a:ext>
            </a:extLst>
          </p:cNvPr>
          <p:cNvSpPr txBox="1"/>
          <p:nvPr/>
        </p:nvSpPr>
        <p:spPr>
          <a:xfrm>
            <a:off x="1018652" y="1289397"/>
            <a:ext cx="2859452" cy="4308872"/>
          </a:xfrm>
          <a:prstGeom prst="rect">
            <a:avLst/>
          </a:prstGeom>
          <a:noFill/>
        </p:spPr>
        <p:txBody>
          <a:bodyPr wrap="square" lIns="91440" tIns="45720" rIns="91440" bIns="45720" anchor="t">
            <a:spAutoFit/>
          </a:bodyPr>
          <a:lstStyle/>
          <a:p>
            <a:pPr marL="0" marR="0">
              <a:spcAft>
                <a:spcPts val="1200"/>
              </a:spcAft>
              <a:buNone/>
            </a:pPr>
            <a:r>
              <a:rPr lang="en-GB" sz="1600" dirty="0">
                <a:solidFill>
                  <a:schemeClr val="bg1"/>
                </a:solidFill>
                <a:latin typeface="+mj-lt"/>
              </a:rPr>
              <a:t>PROJECT: </a:t>
            </a:r>
            <a:br>
              <a:rPr lang="en-GB" sz="1600" dirty="0">
                <a:solidFill>
                  <a:schemeClr val="bg1"/>
                </a:solidFill>
              </a:rPr>
            </a:br>
            <a:r>
              <a:rPr lang="en-GB" sz="1600" dirty="0">
                <a:solidFill>
                  <a:schemeClr val="bg1"/>
                </a:solidFill>
              </a:rPr>
              <a:t>Modelling the benefit of Nature Based Flood Solutions - USA</a:t>
            </a:r>
          </a:p>
          <a:p>
            <a:r>
              <a:rPr lang="en-GB" sz="1600" dirty="0">
                <a:solidFill>
                  <a:schemeClr val="bg1"/>
                </a:solidFill>
                <a:latin typeface="+mj-lt"/>
              </a:rPr>
              <a:t>MODEL: </a:t>
            </a:r>
          </a:p>
          <a:p>
            <a:r>
              <a:rPr lang="en-GB" sz="1600" dirty="0">
                <a:solidFill>
                  <a:schemeClr val="bg1"/>
                </a:solidFill>
              </a:rPr>
              <a:t>JBA US Flood Model</a:t>
            </a:r>
          </a:p>
          <a:p>
            <a:pPr>
              <a:spcAft>
                <a:spcPts val="1200"/>
              </a:spcAft>
            </a:pPr>
            <a:endParaRPr lang="en-GB" sz="1600" dirty="0">
              <a:solidFill>
                <a:schemeClr val="bg1"/>
              </a:solidFill>
              <a:latin typeface="+mj-lt"/>
            </a:endParaRPr>
          </a:p>
          <a:p>
            <a:pPr>
              <a:spcAft>
                <a:spcPts val="1200"/>
              </a:spcAft>
            </a:pPr>
            <a:endParaRPr lang="en-GB" sz="1600" dirty="0">
              <a:solidFill>
                <a:schemeClr val="bg1"/>
              </a:solidFill>
              <a:latin typeface="+mj-lt"/>
            </a:endParaRPr>
          </a:p>
          <a:p>
            <a:pPr>
              <a:spcAft>
                <a:spcPts val="1200"/>
              </a:spcAft>
            </a:pPr>
            <a:r>
              <a:rPr lang="en-GB" sz="1600" dirty="0">
                <a:solidFill>
                  <a:schemeClr val="bg1"/>
                </a:solidFill>
                <a:latin typeface="+mj-lt"/>
              </a:rPr>
              <a:t>WHAT DO WE NEED?: </a:t>
            </a:r>
            <a:br>
              <a:rPr lang="en-GB" sz="1600" dirty="0">
                <a:solidFill>
                  <a:schemeClr val="bg1"/>
                </a:solidFill>
              </a:rPr>
            </a:br>
            <a:r>
              <a:rPr lang="en-GB" sz="1600" dirty="0">
                <a:solidFill>
                  <a:schemeClr val="bg1"/>
                </a:solidFill>
              </a:rPr>
              <a:t>Bespoke flood hazard maps for probabilistic loss assessment</a:t>
            </a:r>
          </a:p>
          <a:p>
            <a:pPr marL="0" marR="0">
              <a:spcAft>
                <a:spcPts val="1200"/>
              </a:spcAft>
              <a:buNone/>
            </a:pPr>
            <a:endParaRPr lang="en-GB" sz="1600" dirty="0">
              <a:solidFill>
                <a:schemeClr val="bg1"/>
              </a:solidFill>
            </a:endParaRPr>
          </a:p>
          <a:p>
            <a:pPr marL="0" marR="0">
              <a:spcAft>
                <a:spcPts val="1200"/>
              </a:spcAft>
              <a:buNone/>
            </a:pPr>
            <a:endParaRPr lang="en-GB" sz="1600" dirty="0">
              <a:solidFill>
                <a:schemeClr val="bg1"/>
              </a:solidFill>
              <a:effectLst/>
              <a:cs typeface="Arial" panose="020B0604020202020204" pitchFamily="34" charset="0"/>
            </a:endParaRPr>
          </a:p>
        </p:txBody>
      </p:sp>
    </p:spTree>
    <p:extLst>
      <p:ext uri="{BB962C8B-B14F-4D97-AF65-F5344CB8AC3E}">
        <p14:creationId xmlns:p14="http://schemas.microsoft.com/office/powerpoint/2010/main" val="298908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86D4B2-175B-C2E2-6BC2-964A0917C136}"/>
              </a:ext>
            </a:extLst>
          </p:cNvPr>
          <p:cNvSpPr txBox="1"/>
          <p:nvPr/>
        </p:nvSpPr>
        <p:spPr>
          <a:xfrm>
            <a:off x="4009130" y="2801283"/>
            <a:ext cx="4920266" cy="1585049"/>
          </a:xfrm>
          <a:prstGeom prst="rect">
            <a:avLst/>
          </a:prstGeom>
          <a:noFill/>
        </p:spPr>
        <p:txBody>
          <a:bodyPr wrap="square">
            <a:spAutoFit/>
          </a:bodyPr>
          <a:lstStyle/>
          <a:p>
            <a:r>
              <a:rPr lang="en-GB" sz="1200" b="1" dirty="0">
                <a:solidFill>
                  <a:schemeClr val="bg1"/>
                </a:solidFill>
                <a:latin typeface="Interstate" panose="02000503090000020004" pitchFamily="2" charset="0"/>
              </a:rPr>
              <a:t>FURTHER READING</a:t>
            </a:r>
            <a:endParaRPr lang="en-GB" sz="1200" b="1" dirty="0">
              <a:solidFill>
                <a:srgbClr val="4A4A49"/>
              </a:solidFill>
              <a:latin typeface="Interstate" panose="02000503090000020004" pitchFamily="2" charset="0"/>
              <a:hlinkClick r:id="rId3">
                <a:extLst>
                  <a:ext uri="{A12FA001-AC4F-418D-AE19-62706E023703}">
                    <ahyp:hlinkClr xmlns:ahyp="http://schemas.microsoft.com/office/drawing/2018/hyperlinkcolor" val="tx"/>
                  </a:ext>
                </a:extLst>
              </a:hlinkClick>
            </a:endParaRPr>
          </a:p>
          <a:p>
            <a:endParaRPr lang="en-GB" sz="1100" dirty="0">
              <a:solidFill>
                <a:srgbClr val="4A4A49"/>
              </a:solidFill>
              <a:hlinkClick r:id="rId3">
                <a:extLst>
                  <a:ext uri="{A12FA001-AC4F-418D-AE19-62706E023703}">
                    <ahyp:hlinkClr xmlns:ahyp="http://schemas.microsoft.com/office/drawing/2018/hyperlinkcolor" val="tx"/>
                  </a:ext>
                </a:extLst>
              </a:hlinkClick>
            </a:endParaRPr>
          </a:p>
          <a:p>
            <a:r>
              <a:rPr lang="en-GB" sz="1000" dirty="0">
                <a:solidFill>
                  <a:schemeClr val="bg1"/>
                </a:solidFill>
                <a:hlinkClick r:id="rId3">
                  <a:extLst>
                    <a:ext uri="{A12FA001-AC4F-418D-AE19-62706E023703}">
                      <ahyp:hlinkClr xmlns:ahyp="http://schemas.microsoft.com/office/drawing/2018/hyperlinkcolor" val="tx"/>
                    </a:ext>
                  </a:extLst>
                </a:hlinkClick>
              </a:rPr>
              <a:t>https://www.floodre.co.uk/wp-content/uploads/JBA-Flood-Re-Phase-1-Report.pdf</a:t>
            </a:r>
            <a:endParaRPr lang="en-GB" sz="1000" dirty="0">
              <a:solidFill>
                <a:schemeClr val="bg1"/>
              </a:solidFill>
            </a:endParaRPr>
          </a:p>
          <a:p>
            <a:r>
              <a:rPr lang="en-GB" sz="1000" dirty="0">
                <a:solidFill>
                  <a:schemeClr val="bg1"/>
                </a:solidFill>
                <a:hlinkClick r:id="rId4">
                  <a:extLst>
                    <a:ext uri="{A12FA001-AC4F-418D-AE19-62706E023703}">
                      <ahyp:hlinkClr xmlns:ahyp="http://schemas.microsoft.com/office/drawing/2018/hyperlinkcolor" val="tx"/>
                    </a:ext>
                  </a:extLst>
                </a:hlinkClick>
              </a:rPr>
              <a:t>https://www.floodre.co.uk/wp-content/uploads/JBA-Flood-Re-Phase-2-Report.pdf</a:t>
            </a:r>
            <a:endParaRPr lang="en-GB" sz="1000" dirty="0">
              <a:solidFill>
                <a:schemeClr val="bg1"/>
              </a:solidFill>
            </a:endParaRPr>
          </a:p>
          <a:p>
            <a:endParaRPr lang="en-GB" sz="1000" dirty="0">
              <a:solidFill>
                <a:schemeClr val="bg1"/>
              </a:solidFill>
            </a:endParaRPr>
          </a:p>
          <a:p>
            <a:r>
              <a:rPr lang="en-GB" sz="1100" dirty="0">
                <a:solidFill>
                  <a:schemeClr val="bg1"/>
                </a:solidFill>
                <a:hlinkClick r:id="rId5">
                  <a:extLst>
                    <a:ext uri="{A12FA001-AC4F-418D-AE19-62706E023703}">
                      <ahyp:hlinkClr xmlns:ahyp="http://schemas.microsoft.com/office/drawing/2018/hyperlinkcolor" val="tx"/>
                    </a:ext>
                  </a:extLst>
                </a:hlinkClick>
              </a:rPr>
              <a:t>https://www.jbarisk.com/sectors/property-lending/</a:t>
            </a:r>
            <a:endParaRPr lang="en-GB" sz="1100" dirty="0">
              <a:solidFill>
                <a:schemeClr val="bg1"/>
              </a:solidFill>
            </a:endParaRPr>
          </a:p>
          <a:p>
            <a:endParaRPr lang="en-GB" sz="1100" dirty="0">
              <a:solidFill>
                <a:schemeClr val="bg1"/>
              </a:solidFill>
            </a:endParaRPr>
          </a:p>
          <a:p>
            <a:r>
              <a:rPr lang="en-GB" sz="1100" dirty="0">
                <a:solidFill>
                  <a:schemeClr val="bg1"/>
                </a:solidFill>
                <a:hlinkClick r:id="rId6">
                  <a:extLst>
                    <a:ext uri="{A12FA001-AC4F-418D-AE19-62706E023703}">
                      <ahyp:hlinkClr xmlns:ahyp="http://schemas.microsoft.com/office/drawing/2018/hyperlinkcolor" val="tx"/>
                    </a:ext>
                  </a:extLst>
                </a:hlinkClick>
              </a:rPr>
              <a:t>https://www.jbaconsulting.com/2025/06/16/what-are-nature-based-solutions/</a:t>
            </a:r>
            <a:endParaRPr lang="en-GB" sz="1100" dirty="0">
              <a:solidFill>
                <a:schemeClr val="bg1"/>
              </a:solidFill>
            </a:endParaRPr>
          </a:p>
          <a:p>
            <a:endParaRPr lang="en-GB" sz="1100" dirty="0"/>
          </a:p>
        </p:txBody>
      </p:sp>
    </p:spTree>
    <p:extLst>
      <p:ext uri="{BB962C8B-B14F-4D97-AF65-F5344CB8AC3E}">
        <p14:creationId xmlns:p14="http://schemas.microsoft.com/office/powerpoint/2010/main" val="204075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BA Risk Management">
  <a:themeElements>
    <a:clrScheme name="Custom 2">
      <a:dk1>
        <a:srgbClr val="4A4A49"/>
      </a:dk1>
      <a:lt1>
        <a:srgbClr val="FFFFFF"/>
      </a:lt1>
      <a:dk2>
        <a:srgbClr val="F6A124"/>
      </a:dk2>
      <a:lt2>
        <a:srgbClr val="E7E6E6"/>
      </a:lt2>
      <a:accent1>
        <a:srgbClr val="484D7A"/>
      </a:accent1>
      <a:accent2>
        <a:srgbClr val="F6A124"/>
      </a:accent2>
      <a:accent3>
        <a:srgbClr val="77C5D5"/>
      </a:accent3>
      <a:accent4>
        <a:srgbClr val="A276AE"/>
      </a:accent4>
      <a:accent5>
        <a:srgbClr val="9A9949"/>
      </a:accent5>
      <a:accent6>
        <a:srgbClr val="27829E"/>
      </a:accent6>
      <a:hlink>
        <a:srgbClr val="4A4A49"/>
      </a:hlink>
      <a:folHlink>
        <a:srgbClr val="F6A12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BA RML template 2024 TFP" id="{E8B6E79A-8C11-B04A-8096-3FDC93C53FCF}" vid="{1581293B-48CD-7C41-926D-ED70830FA4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1DD2C7AFBFF7498EF3B5CB0A507E6E" ma:contentTypeVersion="24" ma:contentTypeDescription="Create a new document." ma:contentTypeScope="" ma:versionID="ac54920d22576b11e3c2a02eb866682d">
  <xsd:schema xmlns:xsd="http://www.w3.org/2001/XMLSchema" xmlns:xs="http://www.w3.org/2001/XMLSchema" xmlns:p="http://schemas.microsoft.com/office/2006/metadata/properties" xmlns:ns2="d0e1486f-1b1c-4384-b65b-9acea1d6355b" xmlns:ns3="72315f78-10e6-4abe-9dca-c131873e22ca" targetNamespace="http://schemas.microsoft.com/office/2006/metadata/properties" ma:root="true" ma:fieldsID="ec25cbb6a682ca0d9eccbb0b31e825dd" ns2:_="" ns3:_="">
    <xsd:import namespace="d0e1486f-1b1c-4384-b65b-9acea1d6355b"/>
    <xsd:import namespace="72315f78-10e6-4abe-9dca-c131873e22ca"/>
    <xsd:element name="properties">
      <xsd:complexType>
        <xsd:sequence>
          <xsd:element name="documentManagement">
            <xsd:complexType>
              <xsd:all>
                <xsd:element ref="ns2:Topic" minOccurs="0"/>
                <xsd:element ref="ns2:Classification" minOccurs="0"/>
                <xsd:element ref="ns2:DocType" minOccurs="0"/>
                <xsd:element ref="ns2:RelevantTo" minOccurs="0"/>
                <xsd:element ref="ns2:Next_x0020_Review_x0020_Date" minOccurs="0"/>
                <xsd:element ref="ns2:Document_x0020_Owner" minOccurs="0"/>
                <xsd:element ref="ns3:MediaServiceMetadata" minOccurs="0"/>
                <xsd:element ref="ns3:MediaServiceFastMetadata" minOccurs="0"/>
                <xsd:element ref="ns3:MediaServiceObjectDetectorVersions" minOccurs="0"/>
                <xsd:element ref="ns2:SharedWithUsers" minOccurs="0"/>
                <xsd:element ref="ns2:SharedWithDetails" minOccurs="0"/>
                <xsd:element ref="ns3:MediaServiceSearchPropertie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e1486f-1b1c-4384-b65b-9acea1d6355b"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complexType>
        <xsd:complexContent>
          <xsd:extension base="dms:MultiChoice">
            <xsd:sequence>
              <xsd:element name="Value" maxOccurs="unbounded" minOccurs="0" nillable="true">
                <xsd:simpleType>
                  <xsd:restriction base="dms:Choice">
                    <xsd:enumeration value="People"/>
                    <xsd:enumeration value="HR"/>
                    <xsd:enumeration value="L&amp;D"/>
                    <xsd:enumeration value="Recruitment"/>
                    <xsd:enumeration value="New Starters"/>
                    <xsd:enumeration value="Graduate"/>
                    <xsd:enumeration value="Technical"/>
                    <xsd:enumeration value="Health, Safety &amp; Wellbeing"/>
                    <xsd:enumeration value="Marketing"/>
                    <xsd:enumeration value="Office and Company"/>
                    <xsd:enumeration value="Legal"/>
                    <xsd:enumeration value="Project Management"/>
                    <xsd:enumeration value="Client"/>
                    <xsd:enumeration value="Line Manager"/>
                    <xsd:enumeration value="Finance"/>
                    <xsd:enumeration value="Coffee Morning"/>
                    <xsd:enumeration value="Company Update"/>
                    <xsd:enumeration value="Internal Trianing"/>
                    <xsd:enumeration value="Resources"/>
                    <xsd:enumeration value="Social"/>
                    <xsd:enumeration value="Mentoring"/>
                    <xsd:enumeration value="Secondments"/>
                    <xsd:enumeration value="Input Data"/>
                    <xsd:enumeration value="Analytics"/>
                    <xsd:enumeration value="Accommodation"/>
                    <xsd:enumeration value="Business Development"/>
                  </xsd:restriction>
                </xsd:simpleType>
              </xsd:element>
            </xsd:sequence>
          </xsd:extension>
        </xsd:complexContent>
      </xsd:complexType>
    </xsd:element>
    <xsd:element name="Classification" ma:index="9" nillable="true" ma:displayName="Classification" ma:format="Dropdown" ma:internalName="Classification">
      <xsd:simpleType>
        <xsd:restriction base="dms:Choice">
          <xsd:enumeration value="Confidential"/>
          <xsd:enumeration value="Private - can be disclosed to interested parties"/>
          <xsd:enumeration value="Private - internal use only"/>
          <xsd:enumeration value="Public"/>
          <xsd:enumeration value="Restricted"/>
        </xsd:restriction>
      </xsd:simpleType>
    </xsd:element>
    <xsd:element name="DocType" ma:index="10" nillable="true" ma:displayName="Doc Type" ma:format="Dropdown" ma:internalName="DocType">
      <xsd:complexType>
        <xsd:complexContent>
          <xsd:extension base="dms:MultiChoice">
            <xsd:sequence>
              <xsd:element name="Value" maxOccurs="unbounded" minOccurs="0" nillable="true">
                <xsd:simpleType>
                  <xsd:restriction base="dms:Choice">
                    <xsd:enumeration value="Internal Guidance"/>
                    <xsd:enumeration value="Guidance"/>
                    <xsd:enumeration value="Guidance Presentation"/>
                    <xsd:enumeration value="Spreadsheet"/>
                    <xsd:enumeration value="Template"/>
                    <xsd:enumeration value="Reference"/>
                    <xsd:enumeration value="Internal"/>
                    <xsd:enumeration value="Pro forma"/>
                    <xsd:enumeration value="Standards"/>
                    <xsd:enumeration value="Principles"/>
                    <xsd:enumeration value="Designs"/>
                    <xsd:enumeration value="Strategies"/>
                    <xsd:enumeration value="Working Document"/>
                    <xsd:enumeration value="Remit"/>
                  </xsd:restriction>
                </xsd:simpleType>
              </xsd:element>
            </xsd:sequence>
          </xsd:extension>
        </xsd:complexContent>
      </xsd:complexType>
    </xsd:element>
    <xsd:element name="RelevantTo" ma:index="11" nillable="true" ma:displayName="Relevant To" ma:default="All RML Staff" ma:format="Dropdown" ma:internalName="RelevantTo">
      <xsd:simpleType>
        <xsd:restriction base="dms:Choice">
          <xsd:enumeration value="All RML Staff"/>
          <xsd:enumeration value="Line Managers"/>
          <xsd:enumeration value="Analytics"/>
          <xsd:enumeration value="Client Development"/>
          <xsd:enumeration value="Business Services"/>
          <xsd:enumeration value="Product Development"/>
        </xsd:restriction>
      </xsd:simpleType>
    </xsd:element>
    <xsd:element name="Next_x0020_Review_x0020_Date" ma:index="12" nillable="true" ma:displayName="Next Review Date" ma:format="DateOnly" ma:internalName="Next_x0020_Review_x0020_Date">
      <xsd:simpleType>
        <xsd:restriction base="dms:DateTime"/>
      </xsd:simpleType>
    </xsd:element>
    <xsd:element name="Document_x0020_Owner" ma:index="13" nillable="true" ma:displayName="Document Owner" ma:list="UserInfo" ma:SharePointGroup="0" ma:internalName="Docum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a2bcb37-700b-4988-b757-41905339c4c9}" ma:internalName="TaxCatchAll" ma:showField="CatchAllData" ma:web="d0e1486f-1b1c-4384-b65b-9acea1d635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2315f78-10e6-4abe-9dca-c131873e22ca"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9e6c7e4-3866-47f6-a8f9-1f11433ee682"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Type xmlns="d0e1486f-1b1c-4384-b65b-9acea1d6355b">
      <Value>Template</Value>
    </DocType>
    <Next_x0020_Review_x0020_Date xmlns="d0e1486f-1b1c-4384-b65b-9acea1d6355b">2026-01-13T00:00:00+00:00</Next_x0020_Review_x0020_Date>
    <TaxCatchAll xmlns="d0e1486f-1b1c-4384-b65b-9acea1d6355b" xsi:nil="true"/>
    <Classification xmlns="d0e1486f-1b1c-4384-b65b-9acea1d6355b">Private - internal use only</Classification>
    <lcf76f155ced4ddcb4097134ff3c332f xmlns="72315f78-10e6-4abe-9dca-c131873e22ca">
      <Terms xmlns="http://schemas.microsoft.com/office/infopath/2007/PartnerControls"/>
    </lcf76f155ced4ddcb4097134ff3c332f>
    <Document_x0020_Owner xmlns="d0e1486f-1b1c-4384-b65b-9acea1d6355b">
      <UserInfo>
        <DisplayName>Stephen Dinsdale</DisplayName>
        <AccountId>14</AccountId>
        <AccountType/>
      </UserInfo>
    </Document_x0020_Owner>
    <RelevantTo xmlns="d0e1486f-1b1c-4384-b65b-9acea1d6355b">All RML Staff</RelevantTo>
    <Topic xmlns="d0e1486f-1b1c-4384-b65b-9acea1d6355b">
      <Value>Marketing</Value>
    </Topic>
  </documentManagement>
</p:properties>
</file>

<file path=customXml/itemProps1.xml><?xml version="1.0" encoding="utf-8"?>
<ds:datastoreItem xmlns:ds="http://schemas.openxmlformats.org/officeDocument/2006/customXml" ds:itemID="{54EB594D-0342-45BD-A116-7AF03B862E2C}">
  <ds:schemaRefs>
    <ds:schemaRef ds:uri="http://schemas.microsoft.com/sharepoint/v3/contenttype/forms"/>
  </ds:schemaRefs>
</ds:datastoreItem>
</file>

<file path=customXml/itemProps2.xml><?xml version="1.0" encoding="utf-8"?>
<ds:datastoreItem xmlns:ds="http://schemas.openxmlformats.org/officeDocument/2006/customXml" ds:itemID="{70751DF2-653B-4557-BA06-DA38DD111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e1486f-1b1c-4384-b65b-9acea1d6355b"/>
    <ds:schemaRef ds:uri="72315f78-10e6-4abe-9dca-c131873e22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987255-5921-414B-A51D-D0AF326D9C74}">
  <ds:schemaRefs>
    <ds:schemaRef ds:uri="d0e1486f-1b1c-4384-b65b-9acea1d6355b"/>
    <ds:schemaRef ds:uri="http://www.w3.org/XML/1998/namespace"/>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72315f78-10e6-4abe-9dca-c131873e22ca"/>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JBA RML Powerpoint Template</Template>
  <TotalTime>1568</TotalTime>
  <Words>1458</Words>
  <Application>Microsoft Office PowerPoint</Application>
  <PresentationFormat>On-screen Show (16:9)</PresentationFormat>
  <Paragraphs>186</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Arial Black</vt:lpstr>
      <vt:lpstr>Calibri</vt:lpstr>
      <vt:lpstr>Interstate</vt:lpstr>
      <vt:lpstr>JBA Risk Management</vt:lpstr>
      <vt:lpstr>Oasis MODEL customisation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Millinship</dc:creator>
  <cp:lastModifiedBy>Ian Millinship</cp:lastModifiedBy>
  <cp:revision>2</cp:revision>
  <cp:lastPrinted>2018-12-07T10:04:33Z</cp:lastPrinted>
  <dcterms:created xsi:type="dcterms:W3CDTF">2026-04-07T11:23:54Z</dcterms:created>
  <dcterms:modified xsi:type="dcterms:W3CDTF">2026-04-22T16:43:50Z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0x010100FB1DD2C7AFBFF7498EF3B5CB0A507E6E</vt:lpwstr>
  </property>
  <property fmtid="{D5CDD505-2E9C-101B-9397-08002B2CF9AE}" pid="3" name="MediaServiceImageTags">
    <vt:lpwstr/>
  </property>
</Properties>
</file>