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8" r:id="rId5"/>
    <p:sldId id="282" r:id="rId6"/>
    <p:sldId id="295" r:id="rId7"/>
    <p:sldId id="296" r:id="rId8"/>
    <p:sldId id="275" r:id="rId9"/>
    <p:sldId id="302" r:id="rId10"/>
  </p:sldIdLst>
  <p:sldSz cx="12192000" cy="6858000"/>
  <p:notesSz cx="7023100" cy="93091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422E"/>
    <a:srgbClr val="FFFEFB"/>
    <a:srgbClr val="6AC9CB"/>
    <a:srgbClr val="8B94A3"/>
    <a:srgbClr val="3A3A3C"/>
    <a:srgbClr val="FFF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17E88-7F69-488A-BB89-6ACA0C52AE22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6502DF-F29C-4CF3-8FB9-8569C236749F}">
      <dgm:prSet custT="1"/>
      <dgm:spPr/>
      <dgm:t>
        <a:bodyPr/>
        <a:lstStyle/>
        <a:p>
          <a:r>
            <a:rPr lang="en-US" sz="2000" b="1" u="sng" dirty="0">
              <a:latin typeface="Avenir Medium"/>
            </a:rPr>
            <a:t>Technology</a:t>
          </a:r>
        </a:p>
        <a:p>
          <a:r>
            <a:rPr lang="en-US" sz="1500" b="1" dirty="0"/>
            <a:t>Manages the website containing events calendar; resource library; ISCM archive; membership database. </a:t>
          </a:r>
          <a:endParaRPr lang="en-US" sz="1500" dirty="0"/>
        </a:p>
      </dgm:t>
    </dgm:pt>
    <dgm:pt modelId="{CFEE21D1-33E4-472A-A091-DC877F5A3B8B}" type="parTrans" cxnId="{65139FB5-85BA-40AA-BF7C-1A64F08B7AB8}">
      <dgm:prSet/>
      <dgm:spPr/>
      <dgm:t>
        <a:bodyPr/>
        <a:lstStyle/>
        <a:p>
          <a:endParaRPr lang="en-US"/>
        </a:p>
      </dgm:t>
    </dgm:pt>
    <dgm:pt modelId="{169E6AEB-892F-4DD7-9CED-C93C472EA525}" type="sibTrans" cxnId="{65139FB5-85BA-40AA-BF7C-1A64F08B7AB8}">
      <dgm:prSet/>
      <dgm:spPr/>
      <dgm:t>
        <a:bodyPr/>
        <a:lstStyle/>
        <a:p>
          <a:endParaRPr lang="en-US"/>
        </a:p>
      </dgm:t>
    </dgm:pt>
    <dgm:pt modelId="{9A65ACD3-E622-4E9D-AD30-9A5DC59089C4}">
      <dgm:prSet custT="1"/>
      <dgm:spPr/>
      <dgm:t>
        <a:bodyPr/>
        <a:lstStyle/>
        <a:p>
          <a:r>
            <a:rPr lang="en-US" sz="2000" b="1" u="sng">
              <a:latin typeface="Avenir Medium"/>
            </a:rPr>
            <a:t>Education</a:t>
          </a:r>
        </a:p>
        <a:p>
          <a:r>
            <a:rPr lang="en-US" sz="1600" b="1"/>
            <a:t> </a:t>
          </a:r>
          <a:r>
            <a:rPr lang="en-US" sz="1500" b="1"/>
            <a:t>Plan virtual and in person sessions for all levels in the field.</a:t>
          </a:r>
        </a:p>
      </dgm:t>
    </dgm:pt>
    <dgm:pt modelId="{EC7B2887-09A8-4B95-8520-B0219E087E64}" type="parTrans" cxnId="{B36742ED-07EA-4D80-9C8E-16770864CF97}">
      <dgm:prSet/>
      <dgm:spPr/>
      <dgm:t>
        <a:bodyPr/>
        <a:lstStyle/>
        <a:p>
          <a:endParaRPr lang="en-US"/>
        </a:p>
      </dgm:t>
    </dgm:pt>
    <dgm:pt modelId="{90EFD23D-53CA-4FC3-94B5-07E2E8C07A3B}" type="sibTrans" cxnId="{B36742ED-07EA-4D80-9C8E-16770864CF97}">
      <dgm:prSet/>
      <dgm:spPr/>
      <dgm:t>
        <a:bodyPr/>
        <a:lstStyle/>
        <a:p>
          <a:endParaRPr lang="en-US"/>
        </a:p>
      </dgm:t>
    </dgm:pt>
    <dgm:pt modelId="{AF45BED2-C82F-425F-98AC-556EE574DA12}">
      <dgm:prSet custT="1"/>
      <dgm:spPr/>
      <dgm:t>
        <a:bodyPr/>
        <a:lstStyle/>
        <a:p>
          <a:r>
            <a:rPr lang="en-US" sz="2000" b="1" u="sng" dirty="0">
              <a:latin typeface="Avenir Medium"/>
            </a:rPr>
            <a:t>Marketing</a:t>
          </a:r>
        </a:p>
        <a:p>
          <a:r>
            <a:rPr lang="en-US" sz="1600" b="1" dirty="0"/>
            <a:t> </a:t>
          </a:r>
          <a:r>
            <a:rPr lang="en-US" sz="1500" b="1" dirty="0"/>
            <a:t>Messaging current happenings and web content. Promoting ISCM and the Cat Credentials.</a:t>
          </a:r>
        </a:p>
      </dgm:t>
    </dgm:pt>
    <dgm:pt modelId="{0AEB7E0A-A1DF-4C47-B774-CEC4858C1A2D}" type="parTrans" cxnId="{45FA8C85-28E9-4597-929F-FA39FC053A02}">
      <dgm:prSet/>
      <dgm:spPr/>
      <dgm:t>
        <a:bodyPr/>
        <a:lstStyle/>
        <a:p>
          <a:endParaRPr lang="en-US"/>
        </a:p>
      </dgm:t>
    </dgm:pt>
    <dgm:pt modelId="{67B92BD8-9392-4D7D-A270-8AE35EECCD83}" type="sibTrans" cxnId="{45FA8C85-28E9-4597-929F-FA39FC053A02}">
      <dgm:prSet/>
      <dgm:spPr/>
      <dgm:t>
        <a:bodyPr/>
        <a:lstStyle/>
        <a:p>
          <a:endParaRPr lang="en-US"/>
        </a:p>
      </dgm:t>
    </dgm:pt>
    <dgm:pt modelId="{2269E00B-1E8C-4FE6-AE76-CA93C42CABC6}">
      <dgm:prSet custT="1"/>
      <dgm:spPr/>
      <dgm:t>
        <a:bodyPr/>
        <a:lstStyle/>
        <a:p>
          <a:r>
            <a:rPr lang="en-US" sz="2000" b="1" u="sng" dirty="0">
              <a:latin typeface="Avenir Medium"/>
            </a:rPr>
            <a:t>Credentialization</a:t>
          </a:r>
        </a:p>
        <a:p>
          <a:r>
            <a:rPr lang="en-US" sz="1500" b="1" dirty="0"/>
            <a:t>Development and maintenance of exams, review of Experienced Industry Practitioner applications.</a:t>
          </a:r>
          <a:r>
            <a:rPr lang="en-US" sz="1500" dirty="0"/>
            <a:t> </a:t>
          </a:r>
        </a:p>
      </dgm:t>
    </dgm:pt>
    <dgm:pt modelId="{4DE15BEF-4D05-4F30-A5DC-8FF8B9FD1C43}" type="parTrans" cxnId="{F956FE88-07B7-43B6-8B62-F042F3EB0F70}">
      <dgm:prSet/>
      <dgm:spPr/>
      <dgm:t>
        <a:bodyPr/>
        <a:lstStyle/>
        <a:p>
          <a:endParaRPr lang="en-US"/>
        </a:p>
      </dgm:t>
    </dgm:pt>
    <dgm:pt modelId="{EC9FA93C-7606-40CF-B12A-9A33CDFF6645}" type="sibTrans" cxnId="{F956FE88-07B7-43B6-8B62-F042F3EB0F70}">
      <dgm:prSet/>
      <dgm:spPr/>
      <dgm:t>
        <a:bodyPr/>
        <a:lstStyle/>
        <a:p>
          <a:endParaRPr lang="en-US"/>
        </a:p>
      </dgm:t>
    </dgm:pt>
    <dgm:pt modelId="{E836B2EB-2201-4787-A5B9-200301445248}">
      <dgm:prSet custT="1"/>
      <dgm:spPr/>
      <dgm:t>
        <a:bodyPr/>
        <a:lstStyle/>
        <a:p>
          <a:r>
            <a:rPr lang="en-US" sz="2000" b="1" u="sng" dirty="0">
              <a:latin typeface="Avenir Medium"/>
            </a:rPr>
            <a:t>Membership</a:t>
          </a:r>
        </a:p>
        <a:p>
          <a:r>
            <a:rPr lang="en-US" sz="1500" b="1" dirty="0"/>
            <a:t>Define membership value, understand our membership demographics, and build our membership.</a:t>
          </a:r>
          <a:endParaRPr lang="en-US" sz="1500" dirty="0"/>
        </a:p>
      </dgm:t>
    </dgm:pt>
    <dgm:pt modelId="{04FDE228-3430-4E8F-A364-9699FE79AABF}" type="parTrans" cxnId="{E737B53B-20A7-47A3-8835-59004F544628}">
      <dgm:prSet/>
      <dgm:spPr/>
      <dgm:t>
        <a:bodyPr/>
        <a:lstStyle/>
        <a:p>
          <a:endParaRPr lang="en-US"/>
        </a:p>
      </dgm:t>
    </dgm:pt>
    <dgm:pt modelId="{9FC10CBD-63AE-4630-A15B-DA63DB2FD6F3}" type="sibTrans" cxnId="{E737B53B-20A7-47A3-8835-59004F544628}">
      <dgm:prSet/>
      <dgm:spPr/>
      <dgm:t>
        <a:bodyPr/>
        <a:lstStyle/>
        <a:p>
          <a:endParaRPr lang="en-US"/>
        </a:p>
      </dgm:t>
    </dgm:pt>
    <dgm:pt modelId="{3D87F4FB-AE3E-413C-9E6B-F5311617DA04}" type="pres">
      <dgm:prSet presAssocID="{C3A17E88-7F69-488A-BB89-6ACA0C52AE22}" presName="Name0" presStyleCnt="0">
        <dgm:presLayoutVars>
          <dgm:chMax val="7"/>
          <dgm:dir/>
          <dgm:resizeHandles val="exact"/>
        </dgm:presLayoutVars>
      </dgm:prSet>
      <dgm:spPr/>
    </dgm:pt>
    <dgm:pt modelId="{F2A58F2D-9B2B-4FFD-89A4-6477CF95ABF7}" type="pres">
      <dgm:prSet presAssocID="{C3A17E88-7F69-488A-BB89-6ACA0C52AE22}" presName="ellipse1" presStyleLbl="vennNode1" presStyleIdx="0" presStyleCnt="5" custScaleX="101810" custScaleY="67904" custLinFactNeighborX="-23774" custLinFactNeighborY="3820">
        <dgm:presLayoutVars>
          <dgm:bulletEnabled val="1"/>
        </dgm:presLayoutVars>
      </dgm:prSet>
      <dgm:spPr/>
    </dgm:pt>
    <dgm:pt modelId="{D82C9A4C-0462-4C81-9A95-73BE7544F1F8}" type="pres">
      <dgm:prSet presAssocID="{C3A17E88-7F69-488A-BB89-6ACA0C52AE22}" presName="ellipse2" presStyleLbl="vennNode1" presStyleIdx="1" presStyleCnt="5" custScaleX="101810" custScaleY="67904" custLinFactNeighborX="-15394" custLinFactNeighborY="2846">
        <dgm:presLayoutVars>
          <dgm:bulletEnabled val="1"/>
        </dgm:presLayoutVars>
      </dgm:prSet>
      <dgm:spPr/>
    </dgm:pt>
    <dgm:pt modelId="{BA1377E5-2367-48C2-AC4D-BA57F364FCFD}" type="pres">
      <dgm:prSet presAssocID="{C3A17E88-7F69-488A-BB89-6ACA0C52AE22}" presName="ellipse3" presStyleLbl="vennNode1" presStyleIdx="2" presStyleCnt="5" custScaleX="101810" custScaleY="67904" custLinFactNeighborX="-2069" custLinFactNeighborY="9045">
        <dgm:presLayoutVars>
          <dgm:bulletEnabled val="1"/>
        </dgm:presLayoutVars>
      </dgm:prSet>
      <dgm:spPr/>
    </dgm:pt>
    <dgm:pt modelId="{6363BF62-E402-4352-AC7D-81645EAE0E16}" type="pres">
      <dgm:prSet presAssocID="{C3A17E88-7F69-488A-BB89-6ACA0C52AE22}" presName="ellipse4" presStyleLbl="vennNode1" presStyleIdx="3" presStyleCnt="5" custScaleX="101810" custScaleY="67904" custLinFactNeighborX="6481" custLinFactNeighborY="11529">
        <dgm:presLayoutVars>
          <dgm:bulletEnabled val="1"/>
        </dgm:presLayoutVars>
      </dgm:prSet>
      <dgm:spPr/>
    </dgm:pt>
    <dgm:pt modelId="{32F08CDC-EA06-42F3-8AE0-81085EC98318}" type="pres">
      <dgm:prSet presAssocID="{C3A17E88-7F69-488A-BB89-6ACA0C52AE22}" presName="ellipse5" presStyleLbl="vennNode1" presStyleIdx="4" presStyleCnt="5" custScaleX="101810" custScaleY="67904" custLinFactNeighborX="13260" custLinFactNeighborY="12513">
        <dgm:presLayoutVars>
          <dgm:bulletEnabled val="1"/>
        </dgm:presLayoutVars>
      </dgm:prSet>
      <dgm:spPr/>
    </dgm:pt>
  </dgm:ptLst>
  <dgm:cxnLst>
    <dgm:cxn modelId="{9EBCE60E-FDD5-430B-9535-C895661C7987}" type="presOf" srcId="{C3A17E88-7F69-488A-BB89-6ACA0C52AE22}" destId="{3D87F4FB-AE3E-413C-9E6B-F5311617DA04}" srcOrd="0" destOrd="0" presId="urn:microsoft.com/office/officeart/2005/8/layout/rings+Icon"/>
    <dgm:cxn modelId="{4A073D0F-9943-4D2F-88D5-0F209FD2B17E}" type="presOf" srcId="{E836B2EB-2201-4787-A5B9-200301445248}" destId="{32F08CDC-EA06-42F3-8AE0-81085EC98318}" srcOrd="0" destOrd="0" presId="urn:microsoft.com/office/officeart/2005/8/layout/rings+Icon"/>
    <dgm:cxn modelId="{E737B53B-20A7-47A3-8835-59004F544628}" srcId="{C3A17E88-7F69-488A-BB89-6ACA0C52AE22}" destId="{E836B2EB-2201-4787-A5B9-200301445248}" srcOrd="4" destOrd="0" parTransId="{04FDE228-3430-4E8F-A364-9699FE79AABF}" sibTransId="{9FC10CBD-63AE-4630-A15B-DA63DB2FD6F3}"/>
    <dgm:cxn modelId="{51240649-60D1-445D-BE39-93243DFEFF2C}" type="presOf" srcId="{AF45BED2-C82F-425F-98AC-556EE574DA12}" destId="{BA1377E5-2367-48C2-AC4D-BA57F364FCFD}" srcOrd="0" destOrd="0" presId="urn:microsoft.com/office/officeart/2005/8/layout/rings+Icon"/>
    <dgm:cxn modelId="{7A54A683-4C66-43AB-A8EB-48082E28C7D2}" type="presOf" srcId="{9A65ACD3-E622-4E9D-AD30-9A5DC59089C4}" destId="{D82C9A4C-0462-4C81-9A95-73BE7544F1F8}" srcOrd="0" destOrd="0" presId="urn:microsoft.com/office/officeart/2005/8/layout/rings+Icon"/>
    <dgm:cxn modelId="{45FA8C85-28E9-4597-929F-FA39FC053A02}" srcId="{C3A17E88-7F69-488A-BB89-6ACA0C52AE22}" destId="{AF45BED2-C82F-425F-98AC-556EE574DA12}" srcOrd="2" destOrd="0" parTransId="{0AEB7E0A-A1DF-4C47-B774-CEC4858C1A2D}" sibTransId="{67B92BD8-9392-4D7D-A270-8AE35EECCD83}"/>
    <dgm:cxn modelId="{F956FE88-07B7-43B6-8B62-F042F3EB0F70}" srcId="{C3A17E88-7F69-488A-BB89-6ACA0C52AE22}" destId="{2269E00B-1E8C-4FE6-AE76-CA93C42CABC6}" srcOrd="3" destOrd="0" parTransId="{4DE15BEF-4D05-4F30-A5DC-8FF8B9FD1C43}" sibTransId="{EC9FA93C-7606-40CF-B12A-9A33CDFF6645}"/>
    <dgm:cxn modelId="{65139FB5-85BA-40AA-BF7C-1A64F08B7AB8}" srcId="{C3A17E88-7F69-488A-BB89-6ACA0C52AE22}" destId="{046502DF-F29C-4CF3-8FB9-8569C236749F}" srcOrd="0" destOrd="0" parTransId="{CFEE21D1-33E4-472A-A091-DC877F5A3B8B}" sibTransId="{169E6AEB-892F-4DD7-9CED-C93C472EA525}"/>
    <dgm:cxn modelId="{D9BE69E0-095A-4D52-A9BC-FC2F9B5D6DAF}" type="presOf" srcId="{046502DF-F29C-4CF3-8FB9-8569C236749F}" destId="{F2A58F2D-9B2B-4FFD-89A4-6477CF95ABF7}" srcOrd="0" destOrd="0" presId="urn:microsoft.com/office/officeart/2005/8/layout/rings+Icon"/>
    <dgm:cxn modelId="{B36742ED-07EA-4D80-9C8E-16770864CF97}" srcId="{C3A17E88-7F69-488A-BB89-6ACA0C52AE22}" destId="{9A65ACD3-E622-4E9D-AD30-9A5DC59089C4}" srcOrd="1" destOrd="0" parTransId="{EC7B2887-09A8-4B95-8520-B0219E087E64}" sibTransId="{90EFD23D-53CA-4FC3-94B5-07E2E8C07A3B}"/>
    <dgm:cxn modelId="{7BDABAFD-CA8C-4440-B91D-DD5E1219E50D}" type="presOf" srcId="{2269E00B-1E8C-4FE6-AE76-CA93C42CABC6}" destId="{6363BF62-E402-4352-AC7D-81645EAE0E16}" srcOrd="0" destOrd="0" presId="urn:microsoft.com/office/officeart/2005/8/layout/rings+Icon"/>
    <dgm:cxn modelId="{D8CBC8FF-D6C3-48EC-A6A2-F968912ACCFD}" type="presParOf" srcId="{3D87F4FB-AE3E-413C-9E6B-F5311617DA04}" destId="{F2A58F2D-9B2B-4FFD-89A4-6477CF95ABF7}" srcOrd="0" destOrd="0" presId="urn:microsoft.com/office/officeart/2005/8/layout/rings+Icon"/>
    <dgm:cxn modelId="{E0206971-3AF8-434F-B459-88532E2415F5}" type="presParOf" srcId="{3D87F4FB-AE3E-413C-9E6B-F5311617DA04}" destId="{D82C9A4C-0462-4C81-9A95-73BE7544F1F8}" srcOrd="1" destOrd="0" presId="urn:microsoft.com/office/officeart/2005/8/layout/rings+Icon"/>
    <dgm:cxn modelId="{3BE80DE2-1CBA-4C0E-B400-A3FDD4E0AE54}" type="presParOf" srcId="{3D87F4FB-AE3E-413C-9E6B-F5311617DA04}" destId="{BA1377E5-2367-48C2-AC4D-BA57F364FCFD}" srcOrd="2" destOrd="0" presId="urn:microsoft.com/office/officeart/2005/8/layout/rings+Icon"/>
    <dgm:cxn modelId="{33A4836C-D624-4325-8E2D-F5AD758C4D30}" type="presParOf" srcId="{3D87F4FB-AE3E-413C-9E6B-F5311617DA04}" destId="{6363BF62-E402-4352-AC7D-81645EAE0E16}" srcOrd="3" destOrd="0" presId="urn:microsoft.com/office/officeart/2005/8/layout/rings+Icon"/>
    <dgm:cxn modelId="{0D9B1AFE-D71C-4BE9-807B-AA6E2146F97C}" type="presParOf" srcId="{3D87F4FB-AE3E-413C-9E6B-F5311617DA04}" destId="{32F08CDC-EA06-42F3-8AE0-81085EC98318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58F2D-9B2B-4FFD-89A4-6477CF95ABF7}">
      <dsp:nvSpPr>
        <dsp:cNvPr id="0" name=""/>
        <dsp:cNvSpPr/>
      </dsp:nvSpPr>
      <dsp:spPr>
        <a:xfrm>
          <a:off x="184271" y="595721"/>
          <a:ext cx="3052675" cy="20360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latin typeface="Avenir Medium"/>
            </a:rPr>
            <a:t>Technology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Manages the website containing events calendar; resource library; ISCM archive; membership database. </a:t>
          </a:r>
          <a:endParaRPr lang="en-US" sz="1500" kern="1200" dirty="0"/>
        </a:p>
      </dsp:txBody>
      <dsp:txXfrm>
        <a:off x="631325" y="893891"/>
        <a:ext cx="2158567" cy="1439691"/>
      </dsp:txXfrm>
    </dsp:sp>
    <dsp:sp modelId="{D82C9A4C-0462-4C81-9A95-73BE7544F1F8}">
      <dsp:nvSpPr>
        <dsp:cNvPr id="0" name=""/>
        <dsp:cNvSpPr/>
      </dsp:nvSpPr>
      <dsp:spPr>
        <a:xfrm>
          <a:off x="1977364" y="2566281"/>
          <a:ext cx="3052675" cy="20360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>
              <a:latin typeface="Avenir Medium"/>
            </a:rPr>
            <a:t>Education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 </a:t>
          </a:r>
          <a:r>
            <a:rPr lang="en-US" sz="1500" b="1" kern="1200"/>
            <a:t>Plan virtual and in person sessions for all levels in the field.</a:t>
          </a:r>
        </a:p>
      </dsp:txBody>
      <dsp:txXfrm>
        <a:off x="2424418" y="2864451"/>
        <a:ext cx="2158567" cy="1439691"/>
      </dsp:txXfrm>
    </dsp:sp>
    <dsp:sp modelId="{BA1377E5-2367-48C2-AC4D-BA57F364FCFD}">
      <dsp:nvSpPr>
        <dsp:cNvPr id="0" name=""/>
        <dsp:cNvSpPr/>
      </dsp:nvSpPr>
      <dsp:spPr>
        <a:xfrm>
          <a:off x="3919645" y="752387"/>
          <a:ext cx="3052675" cy="20360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latin typeface="Avenir Medium"/>
            </a:rPr>
            <a:t>Marketing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 </a:t>
          </a:r>
          <a:r>
            <a:rPr lang="en-US" sz="1500" b="1" kern="1200" dirty="0"/>
            <a:t>Messaging current happenings and web content. Promoting ISCM and the Cat Credentials.</a:t>
          </a:r>
        </a:p>
      </dsp:txBody>
      <dsp:txXfrm>
        <a:off x="4366699" y="1050557"/>
        <a:ext cx="2158567" cy="1439691"/>
      </dsp:txXfrm>
    </dsp:sp>
    <dsp:sp modelId="{6363BF62-E402-4352-AC7D-81645EAE0E16}">
      <dsp:nvSpPr>
        <dsp:cNvPr id="0" name=""/>
        <dsp:cNvSpPr/>
      </dsp:nvSpPr>
      <dsp:spPr>
        <a:xfrm>
          <a:off x="5717836" y="2826632"/>
          <a:ext cx="3052675" cy="20360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latin typeface="Avenir Medium"/>
            </a:rPr>
            <a:t>Credentialization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Development and maintenance of exams, review of Experienced Industry Practitioner applications.</a:t>
          </a:r>
          <a:r>
            <a:rPr lang="en-US" sz="1500" kern="1200" dirty="0"/>
            <a:t> </a:t>
          </a:r>
        </a:p>
      </dsp:txBody>
      <dsp:txXfrm>
        <a:off x="6164890" y="3124802"/>
        <a:ext cx="2158567" cy="1439691"/>
      </dsp:txXfrm>
    </dsp:sp>
    <dsp:sp modelId="{32F08CDC-EA06-42F3-8AE0-81085EC98318}">
      <dsp:nvSpPr>
        <dsp:cNvPr id="0" name=""/>
        <dsp:cNvSpPr/>
      </dsp:nvSpPr>
      <dsp:spPr>
        <a:xfrm>
          <a:off x="7462925" y="856372"/>
          <a:ext cx="3052675" cy="20360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latin typeface="Avenir Medium"/>
            </a:rPr>
            <a:t>Membership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Define membership value, understand our membership demographics, and build our membership.</a:t>
          </a:r>
          <a:endParaRPr lang="en-US" sz="1500" kern="1200" dirty="0"/>
        </a:p>
      </dsp:txBody>
      <dsp:txXfrm>
        <a:off x="7909979" y="1154542"/>
        <a:ext cx="2158567" cy="1439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5593DD-9660-544E-8478-B220C8F42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62CFD-2F68-8649-BAC2-944CFB0C1A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1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0731220F-AA35-9941-A1A3-863CAF56EF7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62120-AD52-ED4E-8B0D-43FD824CA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B9B9F-C990-A84D-8020-3B8FE0CC30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C9C32D48-BB3B-1648-BEBD-5E86C4335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36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1A8A5F90-3BEC-451A-8E52-EEB633C87129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D1E13B6D-1002-44EA-BE4F-4B5D39D8C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7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13B6D-1002-44EA-BE4F-4B5D39D8CB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7"/>
              </a:spcAft>
            </a:pPr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13B6D-1002-44EA-BE4F-4B5D39D8CB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13B6D-1002-44EA-BE4F-4B5D39D8CB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1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13B6D-1002-44EA-BE4F-4B5D39D8CB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In 2021 the ISCM is enhancing the opportunities to expand connections within our international professional community.</a:t>
            </a:r>
          </a:p>
          <a:p>
            <a:r>
              <a:rPr lang="en-US" sz="1800"/>
              <a:t>Committee volunteer opportunities, participation in workshops, or forum discussions, expands opportunities to connect with other professionals without geographic restrictions.  </a:t>
            </a:r>
          </a:p>
          <a:p>
            <a:r>
              <a:rPr lang="en-US" sz="1800"/>
              <a:t>We have introduced monthly coffee talks in 2021 as a networking opportunity in our remote working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13B6D-1002-44EA-BE4F-4B5D39D8CB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0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B686706-1841-4653-8E5E-192988D079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842199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B686706-1841-4653-8E5E-192988D079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F48CD57-1841-48EB-A2F2-6A262DCCA47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3" y="6038690"/>
            <a:ext cx="1409560" cy="741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B05C04-375D-46DB-910D-C063D0FF5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A7B12-5624-4B14-9288-034243A4C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i="0" cap="all" baseline="0">
                <a:latin typeface="Avenir Medium" panose="02000503020000020003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2497-9156-4918-AA7A-A531B659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7E8C-BEFD-42C4-99CA-D1B6A378219D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058F8-78DF-4298-89CC-A114F271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744" y="6371656"/>
            <a:ext cx="474344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2021 RAA Cat Risk Mgmt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89C52-29A2-4A53-B0BD-B57EBF05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F555-4475-47C1-B1E6-91A0A6749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17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40865-60A2-4925-A52E-BFE4F1990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4BED7E-0BC2-44FF-B2E5-CAC9EC5D8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DE1BE-0AE7-43F4-9257-3199ECAC6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4DF96-6F95-49A0-8598-C169604A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5BC88-EF96-4422-9F93-8DDC412FE8D0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AA460-A8C4-4FA6-8257-F7AFFDE4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744" y="6371656"/>
            <a:ext cx="474344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2021 RAA Cat Risk Mgmt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A7F63-0D45-4504-96FF-6A3E2DA0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F555-4475-47C1-B1E6-91A0A674915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2F4D5C-AD4B-4863-963E-61742551E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8" y="6264714"/>
            <a:ext cx="1392677" cy="4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2497-9156-4918-AA7A-A531B6593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F8C97-1396-47F3-97EE-8F4FFD29D0CA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058F8-78DF-4298-89CC-A114F271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744" y="6371656"/>
            <a:ext cx="474344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2021 RAA Cat Risk Mgmt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89C52-29A2-4A53-B0BD-B57EBF05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F555-4475-47C1-B1E6-91A0A67491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E8A6A34-6660-4FA9-8BD1-AC4BE06C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73E3FA-3DCD-42D1-9E4C-7F3CA9D25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19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25D93E0-2CA3-40E4-82C0-AF5AD0BA2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8" y="6264714"/>
            <a:ext cx="1392677" cy="4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4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DF0CF-D597-4E82-B2F3-996363886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74116-7B0D-4C0E-84CA-CC160CB54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Arial" panose="020B0604020202020204" pitchFamily="34" charset="0"/>
              <a:buChar char="•"/>
              <a:defRPr u="none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74785-8F2D-4DFF-84DB-6BA0563A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31332" y="6393353"/>
            <a:ext cx="981075" cy="365125"/>
          </a:xfrm>
        </p:spPr>
        <p:txBody>
          <a:bodyPr/>
          <a:lstStyle/>
          <a:p>
            <a:fld id="{BCA3FBA4-E23B-4C6C-8DE5-77955EA80E88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35AE-0598-4E71-A355-DC6507E0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F555-4475-47C1-B1E6-91A0A67491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143FEA7-633A-48EA-907D-BB061B30B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8" y="6264714"/>
            <a:ext cx="1392677" cy="4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8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ED49-7160-48ED-8F00-DED3F48E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19E22-1F30-4188-A87E-7DB914E66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3A65A-A82D-4D33-8A82-9800CABA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B6AE-8E03-4E0F-8A13-C229FE0367A5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FA5DE-CAA4-461C-8E5E-0F59E38E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744" y="6371656"/>
            <a:ext cx="474344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2021 RAA Cat Risk Mgmt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99517-35E6-4D3E-9B33-37FC2FA8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F555-4475-47C1-B1E6-91A0A67491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ACBF1404-7D8A-CD43-BDD5-FDF22848B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735" y="349866"/>
            <a:ext cx="4549046" cy="13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2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5A31-54F3-4AE2-ABC1-D566EC19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5942-FFC9-4AA8-A7C0-332F2718D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8520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249E1-A16C-41A8-B2A0-D33FB90CA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85205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AED0C-3B08-4567-A5BD-EDBFF0EB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D76-B525-48DB-B440-543E34FBE367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0792F-3E1A-448A-A9A1-02B5EFDD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744" y="6371656"/>
            <a:ext cx="474344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2021 RAA Cat Risk Mgmt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D1AF9-F01D-4108-9F6F-200A63917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F555-4475-47C1-B1E6-91A0A674915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4D2F300D-1F38-41A4-80C3-C76816946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3" y="6038690"/>
            <a:ext cx="1409560" cy="74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9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 flip="none" rotWithShape="1">
          <a:gsLst>
            <a:gs pos="100000">
              <a:schemeClr val="accent6">
                <a:lumMod val="0"/>
                <a:lumOff val="100000"/>
              </a:schemeClr>
            </a:gs>
            <a:gs pos="77000">
              <a:schemeClr val="accent6">
                <a:lumMod val="0"/>
                <a:lumOff val="100000"/>
              </a:schemeClr>
            </a:gs>
            <a:gs pos="0">
              <a:schemeClr val="accent6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8CA3D9F3-D10B-41A9-A610-D83644A050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0897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8CA3D9F3-D10B-41A9-A610-D83644A05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04BCDF61-DE07-4705-A409-652E0EFF3B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" y="6264715"/>
            <a:ext cx="1492139" cy="437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E1DA81-77FC-4275-8CF3-098EF27F6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1BF01-D8B6-45C7-9AF9-66D1101FC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E6A99-1112-44DD-9BDB-9DD316495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BC979B-C8BD-4A42-B0E0-40AE9BF39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D8890-1335-4F57-B96F-AC9E3E6C1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90FFC1-F14B-47A9-B414-7070E7BF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7DF0F-8886-481F-BBF4-973A83E0C95A}" type="datetime1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41EC8-7262-4D21-A735-4704E5CA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744" y="6371656"/>
            <a:ext cx="474344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2021 RAA Cat Risk Mgmt Conference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7EABEA-C0AC-45BE-B7D2-FB2ACAF0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F555-4475-47C1-B1E6-91A0A6749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7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7A0CB-3F22-42E0-8B99-EFD122DFD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7FF01B-2469-4B45-BC91-BA2829E7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D8BD-F4C9-4365-9C57-ADD88179C338}" type="datetime1">
              <a:rPr lang="en-US" smtClean="0"/>
              <a:t>6/13/2025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8DFCF-620D-40E3-B451-A81580F5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F555-4475-47C1-B1E6-91A0A6749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706960-B8A6-4124-B09D-23EE8D1B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79B3-131A-4E97-B337-A5A50BDE559B}" type="datetime1">
              <a:rPr lang="en-US" smtClean="0"/>
              <a:t>6/13/2025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A52F1-5FF0-4420-9CF2-A351F0C2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F555-4475-47C1-B1E6-91A0A67491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4D273F8-30F6-124B-AD66-3D185631C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33" y="703003"/>
            <a:ext cx="5918893" cy="310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6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14AAF-0B20-4121-A9B7-5431B59C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268B6-F0FB-4482-A456-4C5F79957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898F5-326F-439C-AC30-FA8A468F2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C1BBA-FEDD-441D-B979-2B227B4B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C136-A2A1-41DC-8AF7-B5298488DBD2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847B6-A077-40BD-88AD-1335EE79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744" y="6371656"/>
            <a:ext cx="474344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2021 RAA Cat Risk Mgmt Conference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B721B-3D3E-4367-96E9-4AE8CD10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F555-4475-47C1-B1E6-91A0A674915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4FE24B-A6A6-4D2A-86C7-F595881F6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8" y="6264714"/>
            <a:ext cx="1392677" cy="4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9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0ABF9BE-F2EA-4BF0-A4C6-AC717B4B61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8660308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59" imgH="360" progId="TCLayout.ActiveDocument.1">
                  <p:embed/>
                </p:oleObj>
              </mc:Choice>
              <mc:Fallback>
                <p:oleObj name="think-cell Slide" r:id="rId14" imgW="359" imgH="36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0ABF9BE-F2EA-4BF0-A4C6-AC717B4B6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48721-6999-4E0B-ACA8-87252D873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440DE-1E52-4FB6-969F-E36B96767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9538"/>
            <a:ext cx="10515600" cy="488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E4856-85CC-4A8B-928D-CCF5E96CE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8225" y="6373859"/>
            <a:ext cx="981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94364-40F5-4C92-9992-4CD514349EA1}" type="datetime1">
              <a:rPr lang="en-US" smtClean="0"/>
              <a:t>6/13/2025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51A67-0D3D-42D4-ABE9-E64721308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932" y="6381468"/>
            <a:ext cx="514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F555-4475-47C1-B1E6-91A0A6749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1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Avenir Heavy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u="none" kern="1200" baseline="0">
          <a:solidFill>
            <a:schemeClr val="tx1"/>
          </a:solidFill>
          <a:latin typeface="Avenir Heavy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b="1" i="0" kern="1200" baseline="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u="none" kern="1200" baseline="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venir Medium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diagramData" Target="../diagrams/data1.xml"/><Relationship Id="rId5" Type="http://schemas.openxmlformats.org/officeDocument/2006/relationships/image" Target="../media/image3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6.bin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E5FF4B-CEF3-4074-8217-F149D04267FC}"/>
              </a:ext>
            </a:extLst>
          </p:cNvPr>
          <p:cNvSpPr/>
          <p:nvPr/>
        </p:nvSpPr>
        <p:spPr>
          <a:xfrm>
            <a:off x="5070347" y="4589153"/>
            <a:ext cx="2183803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200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Networking</a:t>
            </a:r>
            <a:endParaRPr lang="en-US" sz="3200" b="1" cap="none" spc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21814C-5F2B-4760-A7B1-BAD0B831E07B}"/>
              </a:ext>
            </a:extLst>
          </p:cNvPr>
          <p:cNvSpPr/>
          <p:nvPr/>
        </p:nvSpPr>
        <p:spPr>
          <a:xfrm>
            <a:off x="1972061" y="6040826"/>
            <a:ext cx="7696209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2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8B94A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Information Sharing (through ISCM website)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1F325F-FE8E-4770-8A10-929BAFD552A9}"/>
              </a:ext>
            </a:extLst>
          </p:cNvPr>
          <p:cNvSpPr/>
          <p:nvPr/>
        </p:nvSpPr>
        <p:spPr>
          <a:xfrm>
            <a:off x="7454562" y="5239114"/>
            <a:ext cx="3815468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>
                <a:ln/>
                <a:solidFill>
                  <a:schemeClr val="accent4"/>
                </a:solidFill>
              </a:rPr>
              <a:t>Continuing Education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974BC-D389-466C-BACE-A90D1CD84BE2}"/>
              </a:ext>
            </a:extLst>
          </p:cNvPr>
          <p:cNvSpPr/>
          <p:nvPr/>
        </p:nvSpPr>
        <p:spPr>
          <a:xfrm>
            <a:off x="1042079" y="4881540"/>
            <a:ext cx="3010248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3200" b="0" cap="none" spc="0">
                <a:ln w="0"/>
                <a:effectLst>
                  <a:reflection blurRad="6350" stA="53000" endA="300" endPos="35500" dir="5400000" sy="-90000" algn="bl" rotWithShape="0"/>
                </a:effectLst>
              </a:rPr>
              <a:t>Credentialization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10388F-6D59-4EE0-8786-1F90EC5FB7F9}"/>
              </a:ext>
            </a:extLst>
          </p:cNvPr>
          <p:cNvSpPr txBox="1">
            <a:spLocks/>
          </p:cNvSpPr>
          <p:nvPr/>
        </p:nvSpPr>
        <p:spPr>
          <a:xfrm>
            <a:off x="0" y="3732225"/>
            <a:ext cx="12192000" cy="7619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Avenir Heavy" panose="02000503020000020003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/>
              <a:t>ELEVATING OUR PROFESSION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730985-B787-47F4-BBEA-14278BE168F8}"/>
              </a:ext>
            </a:extLst>
          </p:cNvPr>
          <p:cNvCxnSpPr>
            <a:cxnSpLocks/>
          </p:cNvCxnSpPr>
          <p:nvPr/>
        </p:nvCxnSpPr>
        <p:spPr>
          <a:xfrm>
            <a:off x="1020096" y="4533465"/>
            <a:ext cx="1001169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7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F43C2E-5FF4-4F38-A601-FBBDDDA0CD8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573151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F43C2E-5FF4-4F38-A601-FBBDDDA0CD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FEF03AA-FFB2-484A-943B-6B1EBB1DE9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" t="4968" r="759" b="15634"/>
          <a:stretch/>
        </p:blipFill>
        <p:spPr>
          <a:xfrm>
            <a:off x="204286" y="284754"/>
            <a:ext cx="11706636" cy="5445163"/>
          </a:xfrm>
          <a:prstGeom prst="rect">
            <a:avLst/>
          </a:prstGeom>
        </p:spPr>
      </p:pic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53351FF7-BAD3-1046-9DDE-7E0EB71E3774}"/>
              </a:ext>
            </a:extLst>
          </p:cNvPr>
          <p:cNvSpPr/>
          <p:nvPr/>
        </p:nvSpPr>
        <p:spPr>
          <a:xfrm>
            <a:off x="6546466" y="1634833"/>
            <a:ext cx="4929466" cy="3588336"/>
          </a:xfrm>
          <a:prstGeom prst="round2Diag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Diagonal Corner Rectangle 16">
            <a:extLst>
              <a:ext uri="{FF2B5EF4-FFF2-40B4-BE49-F238E27FC236}">
                <a16:creationId xmlns:a16="http://schemas.microsoft.com/office/drawing/2014/main" id="{DBA16D64-4CC1-EC45-947C-D5C85E3ED001}"/>
              </a:ext>
            </a:extLst>
          </p:cNvPr>
          <p:cNvSpPr/>
          <p:nvPr/>
        </p:nvSpPr>
        <p:spPr>
          <a:xfrm>
            <a:off x="663586" y="1658569"/>
            <a:ext cx="4929466" cy="3588336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46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F0545B-C674-044B-9163-13820B411E6A}"/>
              </a:ext>
            </a:extLst>
          </p:cNvPr>
          <p:cNvSpPr txBox="1">
            <a:spLocks/>
          </p:cNvSpPr>
          <p:nvPr/>
        </p:nvSpPr>
        <p:spPr>
          <a:xfrm>
            <a:off x="916322" y="1626532"/>
            <a:ext cx="4616393" cy="371591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u="sng" dirty="0">
                <a:solidFill>
                  <a:schemeClr val="bg1"/>
                </a:solidFill>
                <a:latin typeface="Avenir Heavy" panose="02000503020000020003" pitchFamily="2" charset="0"/>
              </a:rPr>
              <a:t>Best Practice Experts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0" dirty="0">
                <a:solidFill>
                  <a:schemeClr val="bg1"/>
                </a:solidFill>
                <a:latin typeface="Avenir Book" panose="02000503020000020003" pitchFamily="2" charset="0"/>
              </a:rPr>
              <a:t>Gain and demonstrate knowledge of practical applications in catastrophe modeling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</a:pPr>
            <a:r>
              <a:rPr lang="en-US" sz="1600" b="0" dirty="0">
                <a:solidFill>
                  <a:schemeClr val="bg1"/>
                </a:solidFill>
                <a:latin typeface="Avenir Book" panose="02000503020000020003" pitchFamily="2" charset="0"/>
              </a:rPr>
              <a:t>Property / Cat Insurance Market Standards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</a:pPr>
            <a:r>
              <a:rPr lang="en-US" sz="1600" b="0" dirty="0">
                <a:solidFill>
                  <a:schemeClr val="bg1"/>
                </a:solidFill>
                <a:latin typeface="Avenir Book" panose="02000503020000020003" pitchFamily="2" charset="0"/>
              </a:rPr>
              <a:t>Understanding Best Use of Catastrophe Models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</a:pPr>
            <a:r>
              <a:rPr lang="en-US" sz="1600" b="0" dirty="0">
                <a:solidFill>
                  <a:schemeClr val="bg1"/>
                </a:solidFill>
                <a:latin typeface="Avenir Book" panose="02000503020000020003" pitchFamily="2" charset="0"/>
              </a:rPr>
              <a:t>Proven knowledge &amp; support of Property Cat (re)insurance value chain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0" i="1" dirty="0">
                <a:solidFill>
                  <a:schemeClr val="bg1"/>
                </a:solidFill>
                <a:latin typeface="Avenir Book" panose="02000503020000020003" pitchFamily="2" charset="0"/>
              </a:rPr>
              <a:t>How: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</a:pPr>
            <a:r>
              <a:rPr lang="en-US" sz="1400" b="0" dirty="0">
                <a:solidFill>
                  <a:schemeClr val="bg1"/>
                </a:solidFill>
                <a:latin typeface="Avenir Book" panose="02000503020000020003" pitchFamily="2" charset="0"/>
              </a:rPr>
              <a:t>4 courses &amp; exams + Ethics Course (waivers for exam 1)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444500">
                  <a:prstClr val="white">
                    <a:alpha val="9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0F0545B-C674-044B-9163-13820B411E6A}"/>
              </a:ext>
            </a:extLst>
          </p:cNvPr>
          <p:cNvSpPr txBox="1">
            <a:spLocks/>
          </p:cNvSpPr>
          <p:nvPr/>
        </p:nvSpPr>
        <p:spPr>
          <a:xfrm>
            <a:off x="6797174" y="1647013"/>
            <a:ext cx="4678758" cy="371591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u="sng" dirty="0">
                <a:solidFill>
                  <a:schemeClr val="bg1"/>
                </a:solidFill>
                <a:latin typeface="Avenir Heavy" panose="02000503020000020003" pitchFamily="2" charset="0"/>
              </a:rPr>
              <a:t>Recognized Subject Matter Experts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0" dirty="0">
                <a:solidFill>
                  <a:schemeClr val="bg1"/>
                </a:solidFill>
                <a:latin typeface="Avenir Book" panose="02000503020000020003" pitchFamily="2" charset="0"/>
              </a:rPr>
              <a:t>Demonstrate advanced applications and methodologies of catastrophe risk management or development/delivery of models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</a:pPr>
            <a:r>
              <a:rPr lang="en-US" sz="1600" b="0" dirty="0">
                <a:solidFill>
                  <a:schemeClr val="bg1"/>
                </a:solidFill>
                <a:latin typeface="Avenir Book" panose="02000503020000020003" pitchFamily="2" charset="0"/>
              </a:rPr>
              <a:t>Customized / Advanced Applications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</a:pPr>
            <a:r>
              <a:rPr lang="en-US" sz="1600" b="0" dirty="0">
                <a:solidFill>
                  <a:schemeClr val="bg1"/>
                </a:solidFill>
                <a:latin typeface="Avenir Book" panose="02000503020000020003" pitchFamily="2" charset="0"/>
              </a:rPr>
              <a:t>Tailoring Own View of CAT Risk 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</a:pPr>
            <a:r>
              <a:rPr lang="en-US" sz="1600" b="0" dirty="0">
                <a:solidFill>
                  <a:schemeClr val="bg1"/>
                </a:solidFill>
                <a:latin typeface="Avenir Book" panose="02000503020000020003" pitchFamily="2" charset="0"/>
              </a:rPr>
              <a:t>Capable of Critical Assessments</a:t>
            </a:r>
          </a:p>
          <a:p>
            <a:pPr marL="324000" indent="-324000">
              <a:lnSpc>
                <a:spcPct val="110000"/>
              </a:lnSpc>
              <a:spcBef>
                <a:spcPts val="0"/>
              </a:spcBef>
            </a:pPr>
            <a:r>
              <a:rPr lang="en-US" sz="1600" b="0" dirty="0">
                <a:solidFill>
                  <a:schemeClr val="bg1"/>
                </a:solidFill>
                <a:latin typeface="Avenir Book" panose="02000503020000020003" pitchFamily="2" charset="0"/>
              </a:rPr>
              <a:t>Trusted Advisor to Senior Stakeholders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600" b="0" i="1" dirty="0">
                <a:solidFill>
                  <a:schemeClr val="bg1"/>
                </a:solidFill>
                <a:latin typeface="Avenir Book" panose="02000503020000020003" pitchFamily="2" charset="0"/>
              </a:rPr>
              <a:t>How: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</a:pPr>
            <a:r>
              <a:rPr lang="en-US" sz="1400" b="0" dirty="0">
                <a:solidFill>
                  <a:schemeClr val="bg1"/>
                </a:solidFill>
                <a:latin typeface="Avenir Book" panose="02000503020000020003" pitchFamily="2" charset="0"/>
              </a:rPr>
              <a:t>Experienced Industry Professional Pathway available by nomination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rgbClr val="EC422E"/>
                </a:solidFill>
                <a:latin typeface="Avenir Book" panose="02000503020000020003" pitchFamily="2" charset="0"/>
              </a:rPr>
              <a:t>Technical pathway available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</a:pPr>
            <a:r>
              <a:rPr lang="en-US" sz="1400" b="0" dirty="0">
                <a:solidFill>
                  <a:schemeClr val="bg1"/>
                </a:solidFill>
                <a:latin typeface="Avenir Book" panose="02000503020000020003" pitchFamily="2" charset="0"/>
              </a:rPr>
              <a:t>No exams yet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0F0545B-C674-044B-9163-13820B411E6A}"/>
              </a:ext>
            </a:extLst>
          </p:cNvPr>
          <p:cNvSpPr txBox="1">
            <a:spLocks/>
          </p:cNvSpPr>
          <p:nvPr/>
        </p:nvSpPr>
        <p:spPr>
          <a:xfrm>
            <a:off x="4089725" y="5977319"/>
            <a:ext cx="7869953" cy="595927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>
                <a:latin typeface="Avenir Heavy" panose="02000503020000020003" pitchFamily="2" charset="0"/>
              </a:rPr>
              <a:t>For more information visit www.catmanagers.org/accreditation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>
                <a:latin typeface="Avenir Heavy" panose="02000503020000020003" pitchFamily="2" charset="0"/>
              </a:rPr>
              <a:t>and www.catriskcredentials.org</a:t>
            </a:r>
            <a:endParaRPr lang="en-US" sz="180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444500">
                  <a:prstClr val="white">
                    <a:alpha val="9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2C3A6C5-DBB7-4446-BFFC-D1911CFD1411}"/>
              </a:ext>
            </a:extLst>
          </p:cNvPr>
          <p:cNvSpPr/>
          <p:nvPr/>
        </p:nvSpPr>
        <p:spPr>
          <a:xfrm>
            <a:off x="5386686" y="1583351"/>
            <a:ext cx="1272055" cy="967247"/>
          </a:xfrm>
          <a:prstGeom prst="ellipse">
            <a:avLst/>
          </a:prstGeom>
          <a:solidFill>
            <a:srgbClr val="3A3A3C"/>
          </a:solidFill>
          <a:ln>
            <a:solidFill>
              <a:srgbClr val="3A3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53" y="6063454"/>
            <a:ext cx="927096" cy="72453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60A76CBE-2B8C-40FF-8675-5014E6E8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1520"/>
          </a:xfrm>
        </p:spPr>
        <p:txBody>
          <a:bodyPr vert="horz"/>
          <a:lstStyle/>
          <a:p>
            <a:r>
              <a:rPr lang="en-US">
                <a:solidFill>
                  <a:schemeClr val="bg1"/>
                </a:solidFill>
              </a:rPr>
              <a:t>Credentialization – Proven Experience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412A6C-C650-4483-945D-46B897E1CCBD}"/>
              </a:ext>
            </a:extLst>
          </p:cNvPr>
          <p:cNvCxnSpPr>
            <a:cxnSpLocks/>
          </p:cNvCxnSpPr>
          <p:nvPr/>
        </p:nvCxnSpPr>
        <p:spPr>
          <a:xfrm>
            <a:off x="1020096" y="1102486"/>
            <a:ext cx="10039790" cy="35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5F9BB37-7E2C-472E-9674-3567459261C1}"/>
              </a:ext>
            </a:extLst>
          </p:cNvPr>
          <p:cNvSpPr txBox="1">
            <a:spLocks/>
          </p:cNvSpPr>
          <p:nvPr/>
        </p:nvSpPr>
        <p:spPr>
          <a:xfrm>
            <a:off x="1020096" y="1193434"/>
            <a:ext cx="4616393" cy="454159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venir Heavy" panose="02000503020000020003" pitchFamily="2" charset="0"/>
              </a:rPr>
              <a:t>Certified Specialist in Catastrophe Risk (CSCR)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2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glow rad="444500">
                  <a:prstClr val="white">
                    <a:alpha val="9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B4051E7-7FD7-4ADE-B861-6F2B135C10FC}"/>
              </a:ext>
            </a:extLst>
          </p:cNvPr>
          <p:cNvSpPr txBox="1">
            <a:spLocks/>
          </p:cNvSpPr>
          <p:nvPr/>
        </p:nvSpPr>
        <p:spPr>
          <a:xfrm>
            <a:off x="6363590" y="1212732"/>
            <a:ext cx="5585252" cy="43211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venir Heavy" panose="02000503020000020003" pitchFamily="2" charset="0"/>
              </a:rPr>
              <a:t>Certified Catastrophe Risk Management Professional (CCRMP)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3D3DAA9-C5C2-4387-9151-241A427265E9}"/>
              </a:ext>
            </a:extLst>
          </p:cNvPr>
          <p:cNvSpPr/>
          <p:nvPr/>
        </p:nvSpPr>
        <p:spPr>
          <a:xfrm>
            <a:off x="5394827" y="3605456"/>
            <a:ext cx="1272055" cy="96724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rgbClr val="3A3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0F0545B-C674-044B-9163-13820B411E6A}"/>
              </a:ext>
            </a:extLst>
          </p:cNvPr>
          <p:cNvSpPr txBox="1">
            <a:spLocks/>
          </p:cNvSpPr>
          <p:nvPr/>
        </p:nvSpPr>
        <p:spPr>
          <a:xfrm>
            <a:off x="5421775" y="3692128"/>
            <a:ext cx="1235631" cy="922177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>
                <a:solidFill>
                  <a:schemeClr val="bg1"/>
                </a:solidFill>
                <a:latin typeface="Avenir Heavy" panose="02000503020000020003" pitchFamily="2" charset="0"/>
              </a:rPr>
              <a:t>Proof  &amp; recognition of expertise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glow rad="444500">
                  <a:prstClr val="white">
                    <a:alpha val="9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E7C533B-93B6-49EE-99A7-0F9730D8AA8A}"/>
              </a:ext>
            </a:extLst>
          </p:cNvPr>
          <p:cNvSpPr/>
          <p:nvPr/>
        </p:nvSpPr>
        <p:spPr>
          <a:xfrm>
            <a:off x="5372830" y="2589299"/>
            <a:ext cx="1272055" cy="967247"/>
          </a:xfrm>
          <a:prstGeom prst="ellipse">
            <a:avLst/>
          </a:prstGeom>
          <a:solidFill>
            <a:srgbClr val="EC422E"/>
          </a:solidFill>
          <a:ln>
            <a:solidFill>
              <a:srgbClr val="3A3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70F0545B-C674-044B-9163-13820B411E6A}"/>
              </a:ext>
            </a:extLst>
          </p:cNvPr>
          <p:cNvSpPr txBox="1">
            <a:spLocks/>
          </p:cNvSpPr>
          <p:nvPr/>
        </p:nvSpPr>
        <p:spPr>
          <a:xfrm>
            <a:off x="5324986" y="1715570"/>
            <a:ext cx="1400219" cy="922177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>
                <a:solidFill>
                  <a:schemeClr val="bg1"/>
                </a:solidFill>
                <a:latin typeface="Avenir Heavy" panose="02000503020000020003" pitchFamily="2" charset="0"/>
              </a:rPr>
              <a:t>Joint endeavor between ISCM &amp; iCAS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glow rad="444500">
                  <a:prstClr val="white">
                    <a:alpha val="9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0F0545B-C674-044B-9163-13820B411E6A}"/>
              </a:ext>
            </a:extLst>
          </p:cNvPr>
          <p:cNvSpPr txBox="1">
            <a:spLocks/>
          </p:cNvSpPr>
          <p:nvPr/>
        </p:nvSpPr>
        <p:spPr>
          <a:xfrm>
            <a:off x="5384773" y="2643598"/>
            <a:ext cx="1274145" cy="1069949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solidFill>
                  <a:schemeClr val="bg1"/>
                </a:solidFill>
                <a:latin typeface="Avenir Heavy"/>
              </a:rPr>
              <a:t>Over 300 credentialed professionals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444500">
                  <a:prstClr val="white">
                    <a:alpha val="9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3B86C60-F859-4F04-A2A8-24A3B445EAAA}"/>
              </a:ext>
            </a:extLst>
          </p:cNvPr>
          <p:cNvSpPr/>
          <p:nvPr/>
        </p:nvSpPr>
        <p:spPr>
          <a:xfrm>
            <a:off x="5399675" y="4630617"/>
            <a:ext cx="1272055" cy="967247"/>
          </a:xfrm>
          <a:prstGeom prst="ellipse">
            <a:avLst/>
          </a:prstGeom>
          <a:solidFill>
            <a:srgbClr val="6AC9CB"/>
          </a:solidFill>
          <a:ln>
            <a:solidFill>
              <a:srgbClr val="3A3A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0F0545B-C674-044B-9163-13820B411E6A}"/>
              </a:ext>
            </a:extLst>
          </p:cNvPr>
          <p:cNvSpPr txBox="1">
            <a:spLocks/>
          </p:cNvSpPr>
          <p:nvPr/>
        </p:nvSpPr>
        <p:spPr>
          <a:xfrm>
            <a:off x="5357495" y="4862128"/>
            <a:ext cx="1400219" cy="922177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>
                <a:solidFill>
                  <a:schemeClr val="bg1"/>
                </a:solidFill>
                <a:latin typeface="Avenir Heavy" panose="02000503020000020003" pitchFamily="2" charset="0"/>
              </a:rPr>
              <a:t>Industry defined competencies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glow rad="444500">
                  <a:prstClr val="white">
                    <a:alpha val="9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07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E71D642-5CDD-4666-90FA-3C30023330B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E71D642-5CDD-4666-90FA-3C30023330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DE113311-8399-47EE-99A2-5CEDB7CEA974}"/>
              </a:ext>
            </a:extLst>
          </p:cNvPr>
          <p:cNvSpPr/>
          <p:nvPr/>
        </p:nvSpPr>
        <p:spPr>
          <a:xfrm>
            <a:off x="0" y="0"/>
            <a:ext cx="12192000" cy="58347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261EE2-3C77-4EBD-BC79-9C19E54D8471}"/>
              </a:ext>
            </a:extLst>
          </p:cNvPr>
          <p:cNvSpPr/>
          <p:nvPr/>
        </p:nvSpPr>
        <p:spPr>
          <a:xfrm>
            <a:off x="-3689" y="1235529"/>
            <a:ext cx="12192000" cy="438694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EAA62-7DE3-417D-B121-1EFAC945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sz="4400" b="1">
                <a:latin typeface="Avenir Heavy" panose="02000503020000020003" pitchFamily="2" charset="0"/>
              </a:rPr>
              <a:t>ISCM </a:t>
            </a:r>
            <a:r>
              <a:rPr lang="en-US"/>
              <a:t>Website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EED67-67A6-4542-A517-38F709E3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F555-4475-47C1-B1E6-91A0A674915F}" type="slidenum">
              <a:rPr lang="en-US" smtClean="0"/>
              <a:t>3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070BB8-769A-43B0-BE37-2C47BDF6CD7E}"/>
              </a:ext>
            </a:extLst>
          </p:cNvPr>
          <p:cNvCxnSpPr>
            <a:cxnSpLocks/>
          </p:cNvCxnSpPr>
          <p:nvPr/>
        </p:nvCxnSpPr>
        <p:spPr>
          <a:xfrm>
            <a:off x="1020096" y="1102486"/>
            <a:ext cx="1001169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99CE90-2939-4D7B-922B-8729355A2DD4}"/>
              </a:ext>
            </a:extLst>
          </p:cNvPr>
          <p:cNvCxnSpPr>
            <a:cxnSpLocks/>
          </p:cNvCxnSpPr>
          <p:nvPr/>
        </p:nvCxnSpPr>
        <p:spPr>
          <a:xfrm>
            <a:off x="1020096" y="1102486"/>
            <a:ext cx="1001169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69C5B8D-0676-4D8C-BC7C-C0EAAE702E8E}"/>
              </a:ext>
            </a:extLst>
          </p:cNvPr>
          <p:cNvSpPr txBox="1">
            <a:spLocks/>
          </p:cNvSpPr>
          <p:nvPr/>
        </p:nvSpPr>
        <p:spPr>
          <a:xfrm>
            <a:off x="875744" y="1604142"/>
            <a:ext cx="4849918" cy="3838716"/>
          </a:xfrm>
          <a:prstGeom prst="rect">
            <a:avLst/>
          </a:prstGeom>
          <a:effectLst>
            <a:glow rad="635000">
              <a:schemeClr val="accent1"/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800" dirty="0">
                <a:latin typeface="Avenir Medium" panose="02000503020000020003"/>
              </a:rPr>
              <a:t>Resource Library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latin typeface="Avenir Medium" panose="02000503020000020003" pitchFamily="2" charset="0"/>
              </a:rPr>
              <a:t>Reference documents by peril, company,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latin typeface="Avenir Medium" panose="02000503020000020003" pitchFamily="2" charset="0"/>
              </a:rPr>
              <a:t>White papers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latin typeface="Avenir Medium" panose="02000503020000020003" pitchFamily="2" charset="0"/>
              </a:rPr>
              <a:t>Industry reports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800" dirty="0">
                <a:latin typeface="Avenir Medium" panose="02000503020000020003"/>
              </a:rPr>
              <a:t>Accreditation </a:t>
            </a:r>
          </a:p>
          <a:p>
            <a:pPr marL="809625" lvl="1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latin typeface="Avenir Medium" panose="02000503020000020003" pitchFamily="2" charset="0"/>
              </a:rPr>
              <a:t>Description of various credentials and pathways</a:t>
            </a:r>
          </a:p>
          <a:p>
            <a:pPr marL="809625" lvl="1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latin typeface="Avenir Medium" panose="02000503020000020003" pitchFamily="2" charset="0"/>
              </a:rPr>
              <a:t>Value proposition</a:t>
            </a:r>
          </a:p>
          <a:p>
            <a:pPr marL="809625" lvl="1" indent="-361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latin typeface="Avenir Medium" panose="02000503020000020003" pitchFamily="2" charset="0"/>
              </a:rPr>
              <a:t>Templates for candidates and managers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1EEDE9B-1F56-4EFB-9BFA-B63567F47F00}"/>
              </a:ext>
            </a:extLst>
          </p:cNvPr>
          <p:cNvSpPr/>
          <p:nvPr/>
        </p:nvSpPr>
        <p:spPr>
          <a:xfrm>
            <a:off x="260000" y="1853209"/>
            <a:ext cx="413657" cy="3619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EE39A2E-9A3E-4375-BEE0-D7DF1CC7BA25}"/>
              </a:ext>
            </a:extLst>
          </p:cNvPr>
          <p:cNvSpPr/>
          <p:nvPr/>
        </p:nvSpPr>
        <p:spPr>
          <a:xfrm>
            <a:off x="260000" y="3322781"/>
            <a:ext cx="413657" cy="3619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F814C4-BB1B-4D8C-BD8C-7BCAED3247B7}"/>
              </a:ext>
            </a:extLst>
          </p:cNvPr>
          <p:cNvCxnSpPr>
            <a:cxnSpLocks/>
            <a:stCxn id="26" idx="6"/>
          </p:cNvCxnSpPr>
          <p:nvPr/>
        </p:nvCxnSpPr>
        <p:spPr>
          <a:xfrm>
            <a:off x="673657" y="2034187"/>
            <a:ext cx="4551486" cy="16044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B6FF1C-D70D-406F-8499-0E644AE3C8E4}"/>
              </a:ext>
            </a:extLst>
          </p:cNvPr>
          <p:cNvCxnSpPr>
            <a:cxnSpLocks/>
          </p:cNvCxnSpPr>
          <p:nvPr/>
        </p:nvCxnSpPr>
        <p:spPr>
          <a:xfrm flipV="1">
            <a:off x="673657" y="3529612"/>
            <a:ext cx="4551486" cy="1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7349C44-4869-4E4E-A6BE-F45C98AF3597}"/>
              </a:ext>
            </a:extLst>
          </p:cNvPr>
          <p:cNvSpPr txBox="1">
            <a:spLocks/>
          </p:cNvSpPr>
          <p:nvPr/>
        </p:nvSpPr>
        <p:spPr>
          <a:xfrm>
            <a:off x="6758983" y="1602641"/>
            <a:ext cx="4849918" cy="3838716"/>
          </a:xfrm>
          <a:prstGeom prst="rect">
            <a:avLst/>
          </a:prstGeom>
          <a:effectLst>
            <a:glow rad="635000">
              <a:schemeClr val="accent1"/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800" dirty="0">
                <a:latin typeface="Avenir Medium" panose="02000503020000020003"/>
              </a:rPr>
              <a:t>ISCM Archive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latin typeface="Avenir Medium" panose="02000503020000020003" pitchFamily="2" charset="0"/>
              </a:rPr>
              <a:t>Member only access to past presentation slide decks / webinar recordings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>
              <a:latin typeface="Avenir Medium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lang="en-US" sz="1800" dirty="0">
                <a:latin typeface="Avenir Medium" panose="02000503020000020003"/>
              </a:rPr>
              <a:t>Other</a:t>
            </a:r>
          </a:p>
          <a:p>
            <a:pPr marL="809625" lvl="1" indent="-3524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latin typeface="Avenir Medium" panose="02000503020000020003" pitchFamily="2" charset="0"/>
              </a:rPr>
              <a:t>ISCM event postings &amp; registration</a:t>
            </a:r>
          </a:p>
          <a:p>
            <a:pPr marL="809625" lvl="1" indent="-35242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latin typeface="Avenir Medium" panose="02000503020000020003" pitchFamily="2" charset="0"/>
              </a:rPr>
              <a:t>Membership subscriptions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600" dirty="0">
              <a:latin typeface="Avenir Medium" panose="02000503020000020003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9D9432A-5394-4D41-858B-B2837B5E5DF7}"/>
              </a:ext>
            </a:extLst>
          </p:cNvPr>
          <p:cNvSpPr/>
          <p:nvPr/>
        </p:nvSpPr>
        <p:spPr>
          <a:xfrm>
            <a:off x="6125144" y="1851701"/>
            <a:ext cx="413657" cy="3619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D7E3F9E-5932-4381-94BA-235999ACA11F}"/>
              </a:ext>
            </a:extLst>
          </p:cNvPr>
          <p:cNvCxnSpPr>
            <a:cxnSpLocks/>
            <a:stCxn id="32" idx="6"/>
          </p:cNvCxnSpPr>
          <p:nvPr/>
        </p:nvCxnSpPr>
        <p:spPr>
          <a:xfrm>
            <a:off x="6538801" y="2032679"/>
            <a:ext cx="4551486" cy="16044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5595D75A-757F-4660-AD07-7D4077CD7A80}"/>
              </a:ext>
            </a:extLst>
          </p:cNvPr>
          <p:cNvSpPr/>
          <p:nvPr/>
        </p:nvSpPr>
        <p:spPr>
          <a:xfrm>
            <a:off x="6125144" y="3256657"/>
            <a:ext cx="413657" cy="3619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AE17BE3-2924-4179-BE63-223113DE229A}"/>
              </a:ext>
            </a:extLst>
          </p:cNvPr>
          <p:cNvCxnSpPr>
            <a:cxnSpLocks/>
          </p:cNvCxnSpPr>
          <p:nvPr/>
        </p:nvCxnSpPr>
        <p:spPr>
          <a:xfrm flipV="1">
            <a:off x="6575004" y="3473781"/>
            <a:ext cx="4551486" cy="1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7DDCEB0-D898-F639-21C2-9658293A2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0090" y="5840583"/>
            <a:ext cx="6991709" cy="5588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610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E71D642-5CDD-4666-90FA-3C30023330B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484633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E71D642-5CDD-4666-90FA-3C30023330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80E960C3-3009-4876-A7DD-CEC969E424E8}"/>
              </a:ext>
            </a:extLst>
          </p:cNvPr>
          <p:cNvSpPr/>
          <p:nvPr/>
        </p:nvSpPr>
        <p:spPr>
          <a:xfrm>
            <a:off x="0" y="0"/>
            <a:ext cx="12192000" cy="58347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6D18E0C4-2FA5-405C-9AB6-63BF53441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4083566"/>
              </p:ext>
            </p:extLst>
          </p:nvPr>
        </p:nvGraphicFramePr>
        <p:xfrm>
          <a:off x="838200" y="1461772"/>
          <a:ext cx="11015124" cy="4998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F17AE16-4E18-4B55-95F1-2344A97CE6EC}"/>
              </a:ext>
            </a:extLst>
          </p:cNvPr>
          <p:cNvSpPr txBox="1">
            <a:spLocks/>
          </p:cNvSpPr>
          <p:nvPr/>
        </p:nvSpPr>
        <p:spPr>
          <a:xfrm>
            <a:off x="4164767" y="6403060"/>
            <a:ext cx="7479586" cy="365126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e</a:t>
            </a:r>
            <a:r>
              <a:rPr lang="en-US" sz="2000" b="1"/>
              <a:t>mail us: info@catmanagers.org</a:t>
            </a:r>
          </a:p>
        </p:txBody>
      </p:sp>
      <p:sp>
        <p:nvSpPr>
          <p:cNvPr id="15" name="Wave 14">
            <a:extLst>
              <a:ext uri="{FF2B5EF4-FFF2-40B4-BE49-F238E27FC236}">
                <a16:creationId xmlns:a16="http://schemas.microsoft.com/office/drawing/2014/main" id="{6BDC5067-DEFC-4D69-B7D0-31AE8457F90A}"/>
              </a:ext>
            </a:extLst>
          </p:cNvPr>
          <p:cNvSpPr/>
          <p:nvPr/>
        </p:nvSpPr>
        <p:spPr>
          <a:xfrm>
            <a:off x="4128506" y="1118237"/>
            <a:ext cx="3934987" cy="1067434"/>
          </a:xfrm>
          <a:prstGeom prst="wave">
            <a:avLst/>
          </a:prstGeom>
          <a:gradFill flip="none" rotWithShape="1">
            <a:gsLst>
              <a:gs pos="0">
                <a:srgbClr val="6AC9CB">
                  <a:tint val="66000"/>
                  <a:satMod val="160000"/>
                </a:srgbClr>
              </a:gs>
              <a:gs pos="50000">
                <a:srgbClr val="6AC9CB">
                  <a:tint val="44500"/>
                  <a:satMod val="160000"/>
                </a:srgbClr>
              </a:gs>
              <a:gs pos="100000">
                <a:srgbClr val="6AC9CB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ISCM Committees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D6E267-ED8B-411D-A912-988FFB0DB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1520"/>
          </a:xfrm>
        </p:spPr>
        <p:txBody>
          <a:bodyPr vert="horz"/>
          <a:lstStyle/>
          <a:p>
            <a:r>
              <a:rPr lang="en-US"/>
              <a:t>Get Involved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0BC0FD-E698-4E89-BDF2-B2999249D349}"/>
              </a:ext>
            </a:extLst>
          </p:cNvPr>
          <p:cNvCxnSpPr>
            <a:cxnSpLocks/>
          </p:cNvCxnSpPr>
          <p:nvPr/>
        </p:nvCxnSpPr>
        <p:spPr>
          <a:xfrm>
            <a:off x="1020096" y="1102486"/>
            <a:ext cx="1001169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40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33C84CB0-BCAB-F946-B697-CC72682AF9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r="67781" b="8275"/>
          <a:stretch/>
        </p:blipFill>
        <p:spPr>
          <a:xfrm>
            <a:off x="184929" y="245152"/>
            <a:ext cx="3163590" cy="5755598"/>
          </a:xfrm>
          <a:prstGeom prst="rect">
            <a:avLst/>
          </a:prstGeom>
        </p:spPr>
      </p:pic>
      <p:pic>
        <p:nvPicPr>
          <p:cNvPr id="10" name="Picture 9" descr="A picture containing text, dark, night sky&#10;&#10;Description automatically generated">
            <a:extLst>
              <a:ext uri="{FF2B5EF4-FFF2-40B4-BE49-F238E27FC236}">
                <a16:creationId xmlns:a16="http://schemas.microsoft.com/office/drawing/2014/main" id="{0C94C932-CFDF-F147-BEDC-AE5D24E07D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22" y="245153"/>
            <a:ext cx="8384585" cy="5755597"/>
          </a:xfrm>
          <a:prstGeom prst="rect">
            <a:avLst/>
          </a:prstGeom>
          <a:noFill/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6644590-05FE-4205-8A0F-9C8A0DC18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595" y="224791"/>
            <a:ext cx="9078687" cy="89424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>
                <a:solidFill>
                  <a:schemeClr val="bg1"/>
                </a:solidFill>
                <a:latin typeface="Avenir Heavy" panose="02000503020000020003" pitchFamily="2" charset="0"/>
              </a:rPr>
              <a:t>ISCM Coffee Ta</a:t>
            </a:r>
            <a:r>
              <a:rPr lang="en-US" sz="4000">
                <a:solidFill>
                  <a:schemeClr val="bg1"/>
                </a:solidFill>
              </a:rPr>
              <a:t>lk Series</a:t>
            </a:r>
            <a:endParaRPr lang="en-US" sz="4000" b="1">
              <a:solidFill>
                <a:schemeClr val="bg1"/>
              </a:solidFill>
              <a:latin typeface="Avenir Heavy" panose="02000503020000020003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F581B-46A0-458E-9EE2-47DE660F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CF555-4475-47C1-B1E6-91A0A67491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53351FF7-BAD3-1046-9DDE-7E0EB71E3774}"/>
              </a:ext>
            </a:extLst>
          </p:cNvPr>
          <p:cNvSpPr/>
          <p:nvPr/>
        </p:nvSpPr>
        <p:spPr>
          <a:xfrm>
            <a:off x="3594616" y="2543175"/>
            <a:ext cx="7881316" cy="3343275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9AE4A98-8A1B-44E0-87E8-BF1EAC8954C9}"/>
              </a:ext>
            </a:extLst>
          </p:cNvPr>
          <p:cNvSpPr txBox="1">
            <a:spLocks/>
          </p:cNvSpPr>
          <p:nvPr/>
        </p:nvSpPr>
        <p:spPr>
          <a:xfrm>
            <a:off x="3660055" y="1145914"/>
            <a:ext cx="7761516" cy="205515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bg1"/>
                </a:solidFill>
                <a:latin typeface="Avenir Heavy" panose="02000503020000020003" pitchFamily="2" charset="0"/>
              </a:rPr>
              <a:t>15 minutes of content and 15 minutes of Q&amp;A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400" dirty="0">
              <a:solidFill>
                <a:schemeClr val="bg1"/>
              </a:solidFill>
              <a:latin typeface="Avenir Heavy" panose="02000503020000020003" pitchFamily="2" charset="0"/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Avenir Heavy" panose="02000503020000020003" pitchFamily="2" charset="0"/>
              </a:rPr>
              <a:t>Coffee Talks will bring key industry topics for experienced catastrophe management professionals into an accessible setting for discussions. 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latin typeface="Avenir Heavy" panose="02000503020000020003" pitchFamily="2" charset="0"/>
              </a:rPr>
              <a:t>Mail campaigns will be sent when registration is available.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444500">
                  <a:prstClr val="white">
                    <a:alpha val="9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045A75-AD58-4241-9951-A7145D47A40E}"/>
              </a:ext>
            </a:extLst>
          </p:cNvPr>
          <p:cNvSpPr txBox="1"/>
          <p:nvPr/>
        </p:nvSpPr>
        <p:spPr>
          <a:xfrm>
            <a:off x="180461" y="3363713"/>
            <a:ext cx="3172526" cy="187615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  <a:latin typeface="Avenir Heavy" panose="02000503020000020003" pitchFamily="2" charset="0"/>
              </a:rPr>
              <a:t>Looking for Leaders: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/>
                </a:solidFill>
                <a:latin typeface="Avenir Heavy"/>
              </a:rPr>
              <a:t>If you would like to lead a coffee talk topic, please send a brief description of your proposed topic to Emily Sambuco at emily.sambuco@libertymutual.com. </a:t>
            </a:r>
            <a:endParaRPr lang="en-US" sz="1600" b="1">
              <a:solidFill>
                <a:schemeClr val="bg1"/>
              </a:solidFill>
              <a:latin typeface="Avenir Heavy" panose="02000503020000020003" pitchFamily="2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600" b="1">
                <a:solidFill>
                  <a:schemeClr val="bg1"/>
                </a:solidFill>
                <a:latin typeface="Avenir Heavy" panose="02000503020000020003" pitchFamily="2" charset="0"/>
              </a:rPr>
              <a:t>All non-marketing topics welcome!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9AE4A98-8A1B-44E0-87E8-BF1EAC8954C9}"/>
              </a:ext>
            </a:extLst>
          </p:cNvPr>
          <p:cNvSpPr txBox="1">
            <a:spLocks/>
          </p:cNvSpPr>
          <p:nvPr/>
        </p:nvSpPr>
        <p:spPr>
          <a:xfrm>
            <a:off x="3876848" y="2674712"/>
            <a:ext cx="1676402" cy="215107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Avenir Heavy" panose="02000503020000020003" pitchFamily="2" charset="0"/>
              </a:rPr>
              <a:t>Recent ISCM Coffee Talk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600" dirty="0">
              <a:latin typeface="Avenir Heavy" panose="02000503020000020003" pitchFamily="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400" dirty="0">
              <a:latin typeface="Avenir Heavy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lang="en-US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Avenir Heavy" panose="02000503020000020003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000" b="0" dirty="0">
              <a:solidFill>
                <a:prstClr val="black"/>
              </a:solidFill>
              <a:effectLst>
                <a:glow rad="444500">
                  <a:prstClr val="white">
                    <a:alpha val="90000"/>
                  </a:prstClr>
                </a:glow>
              </a:effectLst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98101D-764A-5BB4-9875-767E2287B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452" y="2613264"/>
            <a:ext cx="4544167" cy="320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7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BC68B-3421-088D-F6AA-0AE906E14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866901"/>
            <a:ext cx="10515600" cy="42227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What’s happening in </a:t>
            </a:r>
            <a:r>
              <a:rPr lang="en-US" b="1" dirty="0">
                <a:solidFill>
                  <a:schemeClr val="tx1"/>
                </a:solidFill>
              </a:rPr>
              <a:t>Zurich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“Pure” networking drinks not supported anymore by ISCM, thus no spring gathering in 2025. Any ideas around new casual networking formats that </a:t>
            </a:r>
            <a:r>
              <a:rPr lang="en-US" b="1" dirty="0">
                <a:solidFill>
                  <a:schemeClr val="tx1"/>
                </a:solidFill>
              </a:rPr>
              <a:t>contain some educational element </a:t>
            </a:r>
            <a:r>
              <a:rPr lang="en-US" dirty="0">
                <a:solidFill>
                  <a:schemeClr val="tx1"/>
                </a:solidFill>
              </a:rPr>
              <a:t>are welcome.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ISCM Zurich 2025 event likely on the </a:t>
            </a:r>
            <a:r>
              <a:rPr lang="en-US" b="1" dirty="0">
                <a:solidFill>
                  <a:schemeClr val="tx1"/>
                </a:solidFill>
              </a:rPr>
              <a:t>23</a:t>
            </a:r>
            <a:r>
              <a:rPr lang="en-US" b="1" baseline="30000" dirty="0">
                <a:solidFill>
                  <a:schemeClr val="tx1"/>
                </a:solidFill>
              </a:rPr>
              <a:t>rd</a:t>
            </a:r>
            <a:r>
              <a:rPr lang="en-US" b="1" dirty="0">
                <a:solidFill>
                  <a:schemeClr val="tx1"/>
                </a:solidFill>
              </a:rPr>
              <a:t> of September</a:t>
            </a:r>
            <a:r>
              <a:rPr lang="en-US" dirty="0">
                <a:solidFill>
                  <a:schemeClr val="tx1"/>
                </a:solidFill>
              </a:rPr>
              <a:t>. Topic still being discussed, any input welcome. Updates via email will follow soon.</a:t>
            </a:r>
          </a:p>
          <a:p>
            <a:pPr marL="342900" indent="-342900">
              <a:buFontTx/>
              <a:buChar char="-"/>
            </a:pPr>
            <a:r>
              <a:rPr lang="en-US" dirty="0">
                <a:solidFill>
                  <a:schemeClr val="tx1"/>
                </a:solidFill>
              </a:rPr>
              <a:t>After 8 years driving ISCM activities in Zurich together with an amazing group of volunteers, I’ll </a:t>
            </a:r>
            <a:r>
              <a:rPr lang="en-US" b="1" dirty="0">
                <a:solidFill>
                  <a:schemeClr val="tx1"/>
                </a:solidFill>
              </a:rPr>
              <a:t>reduce my involvement </a:t>
            </a:r>
            <a:r>
              <a:rPr lang="en-US" dirty="0">
                <a:solidFill>
                  <a:schemeClr val="tx1"/>
                </a:solidFill>
              </a:rPr>
              <a:t>going forward, more information will follow. Under new leadership, we’ll certainly also look for </a:t>
            </a:r>
            <a:r>
              <a:rPr lang="en-US" b="1" dirty="0">
                <a:solidFill>
                  <a:schemeClr val="tx1"/>
                </a:solidFill>
              </a:rPr>
              <a:t>new volunteers </a:t>
            </a:r>
            <a:r>
              <a:rPr lang="en-US" dirty="0">
                <a:solidFill>
                  <a:schemeClr val="tx1"/>
                </a:solidFill>
              </a:rPr>
              <a:t>to help foster our community!</a:t>
            </a:r>
          </a:p>
          <a:p>
            <a:pPr marL="342900" indent="-342900">
              <a:buFontTx/>
              <a:buChar char="-"/>
            </a:pP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384D8-A060-3B94-E73A-5C00BBC9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F555-4475-47C1-B1E6-91A0A67491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347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C412E"/>
      </a:accent1>
      <a:accent2>
        <a:srgbClr val="A4372E"/>
      </a:accent2>
      <a:accent3>
        <a:srgbClr val="861F0D"/>
      </a:accent3>
      <a:accent4>
        <a:srgbClr val="69C8CB"/>
      </a:accent4>
      <a:accent5>
        <a:srgbClr val="62898B"/>
      </a:accent5>
      <a:accent6>
        <a:srgbClr val="8A94A3"/>
      </a:accent6>
      <a:hlink>
        <a:srgbClr val="3A3A3B"/>
      </a:hlink>
      <a:folHlink>
        <a:srgbClr val="0432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6E0585DA1604289BF851990353279" ma:contentTypeVersion="12" ma:contentTypeDescription="Create a new document." ma:contentTypeScope="" ma:versionID="9042d6eaddadb9a56b1fe8fbafd795c4">
  <xsd:schema xmlns:xsd="http://www.w3.org/2001/XMLSchema" xmlns:xs="http://www.w3.org/2001/XMLSchema" xmlns:p="http://schemas.microsoft.com/office/2006/metadata/properties" xmlns:ns2="e158dae8-437e-4b48-937d-57790033874a" xmlns:ns3="84cf1e53-2f25-408d-963b-78e5ae223a70" targetNamespace="http://schemas.microsoft.com/office/2006/metadata/properties" ma:root="true" ma:fieldsID="a5997b571d381808a8f4f47b417ea6cb" ns2:_="" ns3:_="">
    <xsd:import namespace="e158dae8-437e-4b48-937d-57790033874a"/>
    <xsd:import namespace="84cf1e53-2f25-408d-963b-78e5ae223a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8dae8-437e-4b48-937d-5779003387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4e75a03-2956-4760-8279-565f80939b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f1e53-2f25-408d-963b-78e5ae223a7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c523c8e-a713-4155-a9f5-e2ec110602c1}" ma:internalName="TaxCatchAll" ma:showField="CatchAllData" ma:web="84cf1e53-2f25-408d-963b-78e5ae223a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cf1e53-2f25-408d-963b-78e5ae223a70" xsi:nil="true"/>
    <lcf76f155ced4ddcb4097134ff3c332f xmlns="e158dae8-437e-4b48-937d-5779003387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426F699-3C37-4015-A629-D3AC8D0808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A01570-3019-47E1-8AC0-DB363156B651}">
  <ds:schemaRefs>
    <ds:schemaRef ds:uri="84cf1e53-2f25-408d-963b-78e5ae223a70"/>
    <ds:schemaRef ds:uri="e158dae8-437e-4b48-937d-5779003387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1161C86-41EA-4774-A6EF-7A8148BDD0BA}">
  <ds:schemaRefs>
    <ds:schemaRef ds:uri="84cf1e53-2f25-408d-963b-78e5ae223a70"/>
    <ds:schemaRef ds:uri="e158dae8-437e-4b48-937d-57790033874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579</Words>
  <Application>Microsoft Office PowerPoint</Application>
  <PresentationFormat>Widescreen</PresentationFormat>
  <Paragraphs>85</Paragraphs>
  <Slides>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Avenir Book</vt:lpstr>
      <vt:lpstr>Avenir Heavy</vt:lpstr>
      <vt:lpstr>Avenir Medium</vt:lpstr>
      <vt:lpstr>Calibri</vt:lpstr>
      <vt:lpstr>Wingdings</vt:lpstr>
      <vt:lpstr>Office Theme</vt:lpstr>
      <vt:lpstr>think-cell Slide</vt:lpstr>
      <vt:lpstr>PowerPoint Presentation</vt:lpstr>
      <vt:lpstr>Credentialization – Proven Experience </vt:lpstr>
      <vt:lpstr>ISCM Website</vt:lpstr>
      <vt:lpstr>Get Involved</vt:lpstr>
      <vt:lpstr>ISCM Coffee Talk Series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Keeton</dc:creator>
  <cp:lastModifiedBy>Peter Zimmerli</cp:lastModifiedBy>
  <cp:revision>10</cp:revision>
  <cp:lastPrinted>2022-05-12T15:05:56Z</cp:lastPrinted>
  <dcterms:created xsi:type="dcterms:W3CDTF">2021-02-27T14:21:00Z</dcterms:created>
  <dcterms:modified xsi:type="dcterms:W3CDTF">2025-06-13T09:18:08Z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61ecbe3-7ba9-4124-b9d7-ffd820687beb_Enabled">
    <vt:lpwstr>true</vt:lpwstr>
  </property>
  <property fmtid="{D5CDD505-2E9C-101B-9397-08002B2CF9AE}" pid="3" name="MSIP_Label_261ecbe3-7ba9-4124-b9d7-ffd820687beb_SetDate">
    <vt:lpwstr>2021-05-03T15:37:30Z</vt:lpwstr>
  </property>
  <property fmtid="{D5CDD505-2E9C-101B-9397-08002B2CF9AE}" pid="4" name="MSIP_Label_261ecbe3-7ba9-4124-b9d7-ffd820687beb_Method">
    <vt:lpwstr>Standard</vt:lpwstr>
  </property>
  <property fmtid="{D5CDD505-2E9C-101B-9397-08002B2CF9AE}" pid="5" name="MSIP_Label_261ecbe3-7ba9-4124-b9d7-ffd820687beb_Name">
    <vt:lpwstr>261ecbe3-7ba9-4124-b9d7-ffd820687beb</vt:lpwstr>
  </property>
  <property fmtid="{D5CDD505-2E9C-101B-9397-08002B2CF9AE}" pid="6" name="MSIP_Label_261ecbe3-7ba9-4124-b9d7-ffd820687beb_SiteId">
    <vt:lpwstr>fa23982e-6646-4a33-a5c4-1a848d02fcc4</vt:lpwstr>
  </property>
  <property fmtid="{D5CDD505-2E9C-101B-9397-08002B2CF9AE}" pid="7" name="MSIP_Label_261ecbe3-7ba9-4124-b9d7-ffd820687beb_ActionId">
    <vt:lpwstr>7bb6f866-23df-4202-875a-289d66b61c7a</vt:lpwstr>
  </property>
  <property fmtid="{D5CDD505-2E9C-101B-9397-08002B2CF9AE}" pid="8" name="MSIP_Label_261ecbe3-7ba9-4124-b9d7-ffd820687beb_ContentBits">
    <vt:lpwstr>0</vt:lpwstr>
  </property>
  <property fmtid="{D5CDD505-2E9C-101B-9397-08002B2CF9AE}" pid="9" name="_NewReviewCycle">
    <vt:lpwstr/>
  </property>
  <property fmtid="{D5CDD505-2E9C-101B-9397-08002B2CF9AE}" pid="10" name="MSIP_Label_f45d0447-72b7-4595-8ee5-b32b4892557e_Enabled">
    <vt:lpwstr>true</vt:lpwstr>
  </property>
  <property fmtid="{D5CDD505-2E9C-101B-9397-08002B2CF9AE}" pid="11" name="MSIP_Label_f45d0447-72b7-4595-8ee5-b32b4892557e_SetDate">
    <vt:lpwstr>2022-03-07T19:20:21Z</vt:lpwstr>
  </property>
  <property fmtid="{D5CDD505-2E9C-101B-9397-08002B2CF9AE}" pid="12" name="MSIP_Label_f45d0447-72b7-4595-8ee5-b32b4892557e_Method">
    <vt:lpwstr>Privileged</vt:lpwstr>
  </property>
  <property fmtid="{D5CDD505-2E9C-101B-9397-08002B2CF9AE}" pid="13" name="MSIP_Label_f45d0447-72b7-4595-8ee5-b32b4892557e_Name">
    <vt:lpwstr>f45d0447-72b7-4595-8ee5-b32b4892557e</vt:lpwstr>
  </property>
  <property fmtid="{D5CDD505-2E9C-101B-9397-08002B2CF9AE}" pid="14" name="MSIP_Label_f45d0447-72b7-4595-8ee5-b32b4892557e_SiteId">
    <vt:lpwstr>582259a1-dcaa-4cca-b1cf-e60d3f045ecd</vt:lpwstr>
  </property>
  <property fmtid="{D5CDD505-2E9C-101B-9397-08002B2CF9AE}" pid="15" name="MSIP_Label_f45d0447-72b7-4595-8ee5-b32b4892557e_ActionId">
    <vt:lpwstr>3578c94a-27b1-483a-b017-da993b64b3b6</vt:lpwstr>
  </property>
  <property fmtid="{D5CDD505-2E9C-101B-9397-08002B2CF9AE}" pid="16" name="MSIP_Label_f45d0447-72b7-4595-8ee5-b32b4892557e_ContentBits">
    <vt:lpwstr>0</vt:lpwstr>
  </property>
  <property fmtid="{D5CDD505-2E9C-101B-9397-08002B2CF9AE}" pid="17" name="ContentTypeId">
    <vt:lpwstr>0x01010072B6E0585DA1604289BF851990353279</vt:lpwstr>
  </property>
  <property fmtid="{D5CDD505-2E9C-101B-9397-08002B2CF9AE}" pid="18" name="MediaServiceImageTags">
    <vt:lpwstr/>
  </property>
  <property fmtid="{D5CDD505-2E9C-101B-9397-08002B2CF9AE}" pid="19" name="MSIP_Label_9043f10a-881e-4653-a55e-02ca2cc829dc_Enabled">
    <vt:lpwstr>true</vt:lpwstr>
  </property>
  <property fmtid="{D5CDD505-2E9C-101B-9397-08002B2CF9AE}" pid="20" name="MSIP_Label_9043f10a-881e-4653-a55e-02ca2cc829dc_SetDate">
    <vt:lpwstr>2024-12-06T14:20:58Z</vt:lpwstr>
  </property>
  <property fmtid="{D5CDD505-2E9C-101B-9397-08002B2CF9AE}" pid="21" name="MSIP_Label_9043f10a-881e-4653-a55e-02ca2cc829dc_Method">
    <vt:lpwstr>Standard</vt:lpwstr>
  </property>
  <property fmtid="{D5CDD505-2E9C-101B-9397-08002B2CF9AE}" pid="22" name="MSIP_Label_9043f10a-881e-4653-a55e-02ca2cc829dc_Name">
    <vt:lpwstr>ADC_class_200</vt:lpwstr>
  </property>
  <property fmtid="{D5CDD505-2E9C-101B-9397-08002B2CF9AE}" pid="23" name="MSIP_Label_9043f10a-881e-4653-a55e-02ca2cc829dc_SiteId">
    <vt:lpwstr>94cfddbc-0627-494a-ad7a-29aea3aea832</vt:lpwstr>
  </property>
  <property fmtid="{D5CDD505-2E9C-101B-9397-08002B2CF9AE}" pid="24" name="MSIP_Label_9043f10a-881e-4653-a55e-02ca2cc829dc_ActionId">
    <vt:lpwstr>8958a4cc-a615-4e14-a9bc-0aa80582f5a5</vt:lpwstr>
  </property>
  <property fmtid="{D5CDD505-2E9C-101B-9397-08002B2CF9AE}" pid="25" name="MSIP_Label_9043f10a-881e-4653-a55e-02ca2cc829dc_ContentBits">
    <vt:lpwstr>0</vt:lpwstr>
  </property>
</Properties>
</file>