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668" r:id="rId2"/>
    <p:sldId id="3675" r:id="rId3"/>
    <p:sldId id="3695" r:id="rId4"/>
    <p:sldId id="3694" r:id="rId5"/>
    <p:sldId id="3687" r:id="rId6"/>
    <p:sldId id="3692" r:id="rId7"/>
    <p:sldId id="3670" r:id="rId8"/>
    <p:sldId id="3693" r:id="rId9"/>
    <p:sldId id="3697" r:id="rId10"/>
    <p:sldId id="36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23759-69EA-4186-A64B-D028C3BE541A}" v="13" dt="2026-04-24T10:12:25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8"/>
    <p:restoredTop sz="86076"/>
  </p:normalViewPr>
  <p:slideViewPr>
    <p:cSldViewPr snapToGrid="0">
      <p:cViewPr>
        <p:scale>
          <a:sx n="85" d="100"/>
          <a:sy n="85" d="100"/>
        </p:scale>
        <p:origin x="170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E9B86-D22F-BD4D-9ACA-1FDB131650A5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BF69-A083-D54F-87FA-77A9B197E2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04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5BF69-A083-D54F-87FA-77A9B197E25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26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5BF69-A083-D54F-87FA-77A9B197E25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70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10CC3-3FA7-EEDA-1C65-6BD4A8F8A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15089-C910-9193-61DF-B2E1906C9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A062B-1C17-EAF4-6309-55D6CAFD4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In the 14 years since we started Oasis we have over 100 models from 22 and one data standard ..deployed in most systems.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7A05C-EA67-DCEB-DDE5-390FF794A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15162-CDBD-AF4A-ADE9-7CA7AD33A6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45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C036-FC32-7F73-9365-DDC079A5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D315C-E2B3-73D2-2FE5-0A48E919D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2AD0-E116-5361-2B2F-2D809310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4CE5-C38F-4AE6-9D08-C652BDE9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3248D-1CCF-A3F2-39F9-A285F082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259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80503-9C52-A39B-BDBF-5277C0400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297F8-36FB-F46E-360D-AD99EE7A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67D7A-C7EC-E9E8-AB86-30647B96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5C907-536E-712D-322A-41D05340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5FE9D-D119-FE2F-D585-54EBDFD2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63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953C06-B35C-444C-A018-558E1BD20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1313B-FE71-DBDB-69B2-8276D25A1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F8A93-D36C-CA2A-DCC8-C9B1C55C8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F444B-8AF1-90A8-D5CC-4C9D02AE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7CC79-1689-2273-8F36-C928F307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20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E2551-E738-61AB-0D89-1CB2C560B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31947-6F22-F438-8D31-2A0E5CC46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1DD9-DA59-6506-0813-3EAB5AA6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AE8D-5B5D-1658-1B0A-69642996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2BB3-E844-AFAE-A45C-B9FB09FA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07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5346-C7BF-DFD9-1A7E-437A1FBA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56B65-9EEC-75C3-364D-DEFA8AB85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D333B-BD10-801F-A0D2-C7265FC2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EB5A5-9EC9-83C1-51DC-3DA9C73B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5C79-9DB0-1775-FB7E-5BC440D5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79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290D-8994-92FD-488D-74C38DB2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502B3-C96F-35C4-C214-5C29908CF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DA1FF-7728-570E-E066-4C1F44875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5C4CD-10B4-281C-AEAF-25C74487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0F4B4-3140-8373-B79F-9CE97CD2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2F9C4-FDB8-F9DC-92E2-D3B35793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0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7DA9-98E3-791B-95B5-B72AC7C0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0F843-7E65-278E-5587-3A66D9E52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1D5CA-30C1-CBD8-EC09-FDE8AEEEE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9D931-8D61-00B9-25BD-D8B737D0F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006F7-253E-FEFB-2B61-1BAC0CED8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4FD024-9265-15D7-AAE2-C276BD37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C8A22-BD8D-37ED-092F-391A39E3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BBB01-A636-6998-1A53-8EBB229F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84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1876-58CB-B57A-927D-605A1212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EDBBF-B8F0-195F-1820-6B1869AE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135FF-9DC0-06F7-B362-5ADCE50C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C93E8-D0D7-D846-B75D-EAB5AAA2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9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FC902-C11C-73BC-012B-EC11C0E4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69CBE-3E24-C7FB-E6F0-1E70B8D5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17321-31B4-EF9C-89A0-82E90AA8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6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973F-85DC-A63B-74CD-1785EE01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2736E-8B01-A543-05FC-507077981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F7F11-519D-6C29-F40E-7E6FFAA76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6CCEE-D219-8732-23AD-B78B5969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D214A-A723-5020-EBC2-4754EB89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33AE6-CFC3-35A6-62F8-76A65C5B8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3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54E3-6E34-41A2-8AD8-08199C13C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D8755-F60A-82B0-D777-700DDCE4E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A4C1D-D982-C457-9345-3EBC564C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EEEEA-A0CB-B1DC-D91D-A8C4A344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2EB5A-CB95-1085-7E4B-3CF2D74A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58030-08DB-8E24-D0C4-09CD32D4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3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4E57CE-2D5A-3C99-ED49-90138E77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30E0-47D1-E6D0-6EB1-6EABAD8F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913D6-B978-57F1-036F-CF3CDD0BC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2298EE-4412-BB44-BA01-07B50C35A6BE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05DE6-D9C9-0C7D-F688-DE6E3C8F0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BFDD-D295-3D8F-E113-875A987C8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67EA87-183B-1440-96AA-01B1DA5B7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6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asislmf.org/anti-competitive-trust-polic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24" Type="http://schemas.openxmlformats.org/officeDocument/2006/relationships/image" Target="../media/image49.pn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927C3-46EF-B0C0-A094-B28AD2AB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57289-0412-AA27-9793-23A1BE9B74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647"/>
            <a:ext cx="12191960" cy="6857990"/>
          </a:xfrm>
          <a:prstGeom prst="rect">
            <a:avLst/>
          </a:prstGeom>
          <a:effectLst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BA79844-F1E6-A1DB-7EBA-8ECC55C00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051" y="6760195"/>
            <a:ext cx="4142929" cy="251447"/>
          </a:xfrm>
        </p:spPr>
        <p:txBody>
          <a:bodyPr anchor="ctr">
            <a:normAutofit fontScale="92500" lnSpcReduction="10000"/>
          </a:bodyPr>
          <a:lstStyle/>
          <a:p>
            <a:pPr algn="r"/>
            <a:r>
              <a:rPr lang="en-GB" sz="1400" dirty="0">
                <a:latin typeface="Raleway"/>
              </a:rPr>
              <a:t>Established as a not-for-profit Company in 2012</a:t>
            </a:r>
          </a:p>
          <a:p>
            <a:pPr algn="r"/>
            <a:endParaRPr lang="en-GB" sz="19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15806C-E49A-456B-82B8-A7EE1DBF9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5975" y="121281"/>
            <a:ext cx="8014448" cy="1993229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58236-41A9-5619-B03B-4607C436A6EC}"/>
              </a:ext>
            </a:extLst>
          </p:cNvPr>
          <p:cNvSpPr txBox="1"/>
          <p:nvPr/>
        </p:nvSpPr>
        <p:spPr>
          <a:xfrm>
            <a:off x="1252538" y="2114662"/>
            <a:ext cx="9686925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effectLst/>
                <a:latin typeface="Raleway"/>
                <a:cs typeface="Helvetica"/>
              </a:rPr>
              <a:t>"In today's complex and fast-moving world, what we need even more than foresight or hindsight is</a:t>
            </a:r>
            <a:r>
              <a:rPr lang="en-GB" sz="4400" dirty="0">
                <a:effectLst/>
                <a:latin typeface="Raleway"/>
                <a:cs typeface="Helvetica"/>
              </a:rPr>
              <a:t> </a:t>
            </a:r>
            <a:r>
              <a:rPr lang="en-GB" sz="4800" dirty="0">
                <a:solidFill>
                  <a:srgbClr val="C00000"/>
                </a:solidFill>
                <a:effectLst/>
                <a:latin typeface="Raleway"/>
                <a:cs typeface="Helvetica"/>
              </a:rPr>
              <a:t>insight</a:t>
            </a:r>
            <a:r>
              <a:rPr lang="en-GB" sz="4800" dirty="0">
                <a:solidFill>
                  <a:srgbClr val="C00000"/>
                </a:solidFill>
                <a:latin typeface="Raleway"/>
                <a:cs typeface="Helvetica"/>
              </a:rPr>
              <a:t>"</a:t>
            </a:r>
            <a:endParaRPr lang="en-GB" sz="3600" dirty="0">
              <a:solidFill>
                <a:srgbClr val="C00000"/>
              </a:solidFill>
              <a:effectLst/>
              <a:latin typeface="Raleway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894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4F1CE-CEE2-356C-F75E-56510C69B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99CF0-FB28-C818-8E11-BB638F3DC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-2"/>
            <a:ext cx="12191980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CB222-FF78-D4DD-AE70-0F388EA72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1" y="2824094"/>
            <a:ext cx="11443855" cy="1993228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Raleway" panose="020B0503030101060003" pitchFamily="34" charset="77"/>
              </a:rPr>
              <a:t>C</a:t>
            </a:r>
            <a:r>
              <a:rPr lang="en-GB" sz="7200" i="0" u="none" strike="noStrike" dirty="0">
                <a:solidFill>
                  <a:schemeClr val="tx2"/>
                </a:solidFill>
                <a:effectLst/>
                <a:latin typeface="Raleway" panose="020B0503030101060003" pitchFamily="34" charset="77"/>
              </a:rPr>
              <a:t>hanging the landscape of catastrophe modelling 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D03B5F68-FF39-2C00-F89B-234810174E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734" y="204891"/>
            <a:ext cx="5721685" cy="151317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FC003C-BFB2-DAF4-9F68-7756556A8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9051" y="6760195"/>
            <a:ext cx="4142929" cy="251447"/>
          </a:xfrm>
        </p:spPr>
        <p:txBody>
          <a:bodyPr anchor="ctr">
            <a:normAutofit fontScale="92500" lnSpcReduction="10000"/>
          </a:bodyPr>
          <a:lstStyle/>
          <a:p>
            <a:pPr algn="r"/>
            <a:r>
              <a:rPr lang="en-GB" sz="1400" dirty="0">
                <a:latin typeface="Raleway"/>
              </a:rPr>
              <a:t>Established as a not-for-profit Company in 2012</a:t>
            </a:r>
          </a:p>
          <a:p>
            <a:pPr algn="r"/>
            <a:endParaRPr lang="en-GB" sz="19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A98B2-E386-EAFB-FE50-A8A3825FC5C3}"/>
              </a:ext>
            </a:extLst>
          </p:cNvPr>
          <p:cNvSpPr/>
          <p:nvPr/>
        </p:nvSpPr>
        <p:spPr>
          <a:xfrm>
            <a:off x="20" y="1791019"/>
            <a:ext cx="12191980" cy="960120"/>
          </a:xfrm>
          <a:prstGeom prst="rect">
            <a:avLst/>
          </a:prstGeom>
          <a:solidFill>
            <a:schemeClr val="bg1">
              <a:alpha val="5749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2026D60-9632-E7EA-6EC6-62486EA96247}"/>
              </a:ext>
            </a:extLst>
          </p:cNvPr>
          <p:cNvSpPr txBox="1">
            <a:spLocks/>
          </p:cNvSpPr>
          <p:nvPr/>
        </p:nvSpPr>
        <p:spPr>
          <a:xfrm>
            <a:off x="2037643" y="1955350"/>
            <a:ext cx="8116709" cy="1210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6600" dirty="0">
                <a:solidFill>
                  <a:schemeClr val="tx2"/>
                </a:solidFill>
                <a:latin typeface="Raleway"/>
              </a:rPr>
              <a:t>OASIS MEMBERSHIP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8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aves crashing waves on rocks&#10;&#10;AI-generated content may be incorrect.">
            <a:extLst>
              <a:ext uri="{FF2B5EF4-FFF2-40B4-BE49-F238E27FC236}">
                <a16:creationId xmlns:a16="http://schemas.microsoft.com/office/drawing/2014/main" id="{89CA2D8C-5B8F-749C-5F90-737638F8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99" t="1890" r="9413" b="-139"/>
          <a:stretch/>
        </p:blipFill>
        <p:spPr>
          <a:xfrm>
            <a:off x="3040206" y="0"/>
            <a:ext cx="9147398" cy="68616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1FB667-9C80-7B3F-C28D-0C9AB9AD6677}"/>
              </a:ext>
            </a:extLst>
          </p:cNvPr>
          <p:cNvSpPr txBox="1"/>
          <p:nvPr/>
        </p:nvSpPr>
        <p:spPr>
          <a:xfrm>
            <a:off x="190898" y="5255597"/>
            <a:ext cx="7194559" cy="6773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Exhibitor booths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Food and Refreshments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Emergency Exits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Toilets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Slido and App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Chatham House Rules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Raleway"/>
                <a:ea typeface="+mj-ea"/>
                <a:cs typeface="+mj-cs"/>
              </a:rPr>
              <a:t>Anti- competitive trust policy </a:t>
            </a:r>
            <a:endParaRPr lang="en-US" sz="2000" dirty="0">
              <a:solidFill>
                <a:schemeClr val="tx2"/>
              </a:solidFill>
              <a:latin typeface="Raleway"/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B6098-40BB-BF17-3ABC-F621CDE051BD}"/>
              </a:ext>
            </a:extLst>
          </p:cNvPr>
          <p:cNvSpPr txBox="1"/>
          <p:nvPr/>
        </p:nvSpPr>
        <p:spPr>
          <a:xfrm>
            <a:off x="298693" y="391038"/>
            <a:ext cx="419100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C00000"/>
                </a:solidFill>
                <a:latin typeface="Raleway"/>
                <a:cs typeface="Segoe UI"/>
              </a:rPr>
              <a:t>Harriet Smith​</a:t>
            </a:r>
          </a:p>
          <a:p>
            <a:pPr>
              <a:lnSpc>
                <a:spcPts val="1800"/>
              </a:lnSpc>
            </a:pPr>
            <a:r>
              <a:rPr lang="en-US" dirty="0">
                <a:solidFill>
                  <a:srgbClr val="0E2841"/>
                </a:solidFill>
                <a:latin typeface="Raleway"/>
                <a:cs typeface="Segoe UI"/>
              </a:rPr>
              <a:t>Head of Community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D2E13-C898-2E44-A0C0-C762F9CDFE6B}"/>
              </a:ext>
            </a:extLst>
          </p:cNvPr>
          <p:cNvSpPr txBox="1"/>
          <p:nvPr/>
        </p:nvSpPr>
        <p:spPr>
          <a:xfrm>
            <a:off x="298693" y="1166524"/>
            <a:ext cx="3538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Wifi: </a:t>
            </a:r>
            <a:r>
              <a:rPr lang="en-GB" sz="2000" dirty="0">
                <a:solidFill>
                  <a:schemeClr val="tx2"/>
                </a:solidFill>
                <a:latin typeface="Raleway"/>
                <a:ea typeface="+mn-lt"/>
                <a:cs typeface="+mn-lt"/>
              </a:rPr>
              <a:t>Glaziers-Hall-Wifi</a:t>
            </a:r>
            <a:br>
              <a:rPr lang="en-GB" sz="1600" dirty="0">
                <a:solidFill>
                  <a:schemeClr val="tx2"/>
                </a:solidFill>
                <a:latin typeface="Raleway"/>
              </a:rPr>
            </a:br>
            <a:r>
              <a:rPr lang="en-US" sz="1600" b="1" dirty="0">
                <a:solidFill>
                  <a:schemeClr val="tx2"/>
                </a:solidFill>
                <a:latin typeface="Raleway"/>
              </a:rPr>
              <a:t>Passkey</a:t>
            </a:r>
            <a:r>
              <a:rPr lang="en-US" sz="1600" dirty="0">
                <a:solidFill>
                  <a:schemeClr val="tx2"/>
                </a:solidFill>
                <a:latin typeface="Raleway"/>
              </a:rPr>
              <a:t> : event123</a:t>
            </a:r>
            <a:endParaRPr lang="en-GB" dirty="0">
              <a:solidFill>
                <a:schemeClr val="tx2"/>
              </a:solidFill>
              <a:latin typeface="Ralewa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6B59F-44E1-2B4B-80A9-2620BECC63B8}"/>
              </a:ext>
            </a:extLst>
          </p:cNvPr>
          <p:cNvSpPr txBox="1"/>
          <p:nvPr/>
        </p:nvSpPr>
        <p:spPr>
          <a:xfrm>
            <a:off x="298693" y="6375963"/>
            <a:ext cx="9030772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solidFill>
                  <a:schemeClr val="tx2"/>
                </a:solidFill>
                <a:latin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https://oasislmf.org/anti-competitive-trust-policy</a:t>
            </a:r>
            <a:r>
              <a:rPr lang="en-US" sz="1100" dirty="0">
                <a:solidFill>
                  <a:schemeClr val="tx2"/>
                </a:solidFill>
              </a:rPr>
              <a:t>) </a:t>
            </a:r>
            <a:r>
              <a:rPr lang="en-US" sz="1200" dirty="0">
                <a:solidFill>
                  <a:schemeClr val="tx2"/>
                </a:solidFill>
                <a:latin typeface="Raleway"/>
              </a:rPr>
              <a:t>  </a:t>
            </a:r>
            <a:r>
              <a:rPr lang="en-US" sz="1600" dirty="0">
                <a:solidFill>
                  <a:schemeClr val="tx2"/>
                </a:solidFill>
                <a:latin typeface="Raleway"/>
              </a:rPr>
              <a:t> </a:t>
            </a:r>
            <a:endParaRPr lang="en-US" dirty="0">
              <a:solidFill>
                <a:schemeClr val="tx2"/>
              </a:solidFill>
              <a:latin typeface="Raleway"/>
            </a:endParaRPr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64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16FA2DB-B4B6-F046-A8A9-F985FFBFC1E8}"/>
              </a:ext>
            </a:extLst>
          </p:cNvPr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solidFill>
            <a:srgbClr val="0E2841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pic>
        <p:nvPicPr>
          <p:cNvPr id="20" name="make_the_zebra_quietly_look_ar_Veo_31_74752.mp4">
            <a:hlinkClick r:id="" action="ppaction://media"/>
            <a:extLst>
              <a:ext uri="{FF2B5EF4-FFF2-40B4-BE49-F238E27FC236}">
                <a16:creationId xmlns:a16="http://schemas.microsoft.com/office/drawing/2014/main" id="{F5E26B78-25B8-3942-60B0-E2C48BA67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6000"/>
            <a:ext cx="12192000" cy="584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BBA57-6684-0242-A839-E55BD023B078}"/>
              </a:ext>
            </a:extLst>
          </p:cNvPr>
          <p:cNvSpPr txBox="1"/>
          <p:nvPr/>
        </p:nvSpPr>
        <p:spPr>
          <a:xfrm>
            <a:off x="508000" y="190500"/>
            <a:ext cx="11176000" cy="64633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600" b="1" dirty="0">
                <a:solidFill>
                  <a:srgbClr val="FFFFFF"/>
                </a:solidFill>
                <a:latin typeface="Raleway"/>
              </a:rPr>
              <a:t>The 3 Questions we all ask……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7D3F47-7D49-984A-BE60-74E1340015FA}"/>
              </a:ext>
            </a:extLst>
          </p:cNvPr>
          <p:cNvSpPr/>
          <p:nvPr/>
        </p:nvSpPr>
        <p:spPr>
          <a:xfrm>
            <a:off x="0" y="0"/>
            <a:ext cx="12192000" cy="635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0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A26F39-6925-7175-1E4B-E620BC27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81AA6F-3AA0-E570-9DDA-7AA31BC54275}"/>
              </a:ext>
            </a:extLst>
          </p:cNvPr>
          <p:cNvSpPr/>
          <p:nvPr/>
        </p:nvSpPr>
        <p:spPr>
          <a:xfrm>
            <a:off x="0" y="0"/>
            <a:ext cx="12192000" cy="635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2DBB5-5A4E-C929-7B64-2C575F83EA1C}"/>
              </a:ext>
            </a:extLst>
          </p:cNvPr>
          <p:cNvSpPr txBox="1"/>
          <p:nvPr/>
        </p:nvSpPr>
        <p:spPr>
          <a:xfrm>
            <a:off x="508000" y="381000"/>
            <a:ext cx="11176000" cy="64633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600" b="1" dirty="0">
                <a:solidFill>
                  <a:srgbClr val="0E2841"/>
                </a:solidFill>
                <a:latin typeface="Raleway"/>
              </a:rPr>
              <a:t>The 3 Questions we all 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F32188-AD8D-13AD-D14D-37A084216643}"/>
              </a:ext>
            </a:extLst>
          </p:cNvPr>
          <p:cNvSpPr txBox="1"/>
          <p:nvPr/>
        </p:nvSpPr>
        <p:spPr>
          <a:xfrm>
            <a:off x="508000" y="1143000"/>
            <a:ext cx="88900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>
                <a:solidFill>
                  <a:srgbClr val="5A6A7A"/>
                </a:solidFill>
                <a:latin typeface="Raleway"/>
              </a:rPr>
              <a:t>To find our sense of purpose, solve real problems, and drive meaningful innovation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BD507F-B746-7DEA-7DB1-E01EF67ADA37}"/>
              </a:ext>
            </a:extLst>
          </p:cNvPr>
          <p:cNvSpPr/>
          <p:nvPr/>
        </p:nvSpPr>
        <p:spPr>
          <a:xfrm>
            <a:off x="571500" y="1905000"/>
            <a:ext cx="3429000" cy="4191000"/>
          </a:xfrm>
          <a:prstGeom prst="roundRect">
            <a:avLst/>
          </a:prstGeom>
          <a:solidFill>
            <a:srgbClr val="F4F6F8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0A66D-0ED4-F534-24AD-46103D82B37C}"/>
              </a:ext>
            </a:extLst>
          </p:cNvPr>
          <p:cNvSpPr/>
          <p:nvPr/>
        </p:nvSpPr>
        <p:spPr>
          <a:xfrm>
            <a:off x="571500" y="1905000"/>
            <a:ext cx="3429000" cy="762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276F3-3868-050E-450D-D18C85023F77}"/>
              </a:ext>
            </a:extLst>
          </p:cNvPr>
          <p:cNvSpPr txBox="1"/>
          <p:nvPr/>
        </p:nvSpPr>
        <p:spPr>
          <a:xfrm>
            <a:off x="762000" y="2794000"/>
            <a:ext cx="3048000" cy="92333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b="1" dirty="0">
                <a:solidFill>
                  <a:srgbClr val="0E2841"/>
                </a:solidFill>
                <a:latin typeface="Raleway"/>
              </a:rPr>
              <a:t>What are the key challenges we need to resolve?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40B97-B1EC-5059-1ACA-1BDBA11ED505}"/>
              </a:ext>
            </a:extLst>
          </p:cNvPr>
          <p:cNvSpPr txBox="1"/>
          <p:nvPr/>
        </p:nvSpPr>
        <p:spPr>
          <a:xfrm>
            <a:off x="762000" y="4254500"/>
            <a:ext cx="3048000" cy="1397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5A6A7A"/>
                </a:solidFill>
                <a:latin typeface="Raleway"/>
              </a:rPr>
              <a:t>Identifying the barriers and friction points that hold the industry back from progress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64B29E-7CAE-F6E4-6062-C61DDD9617E4}"/>
              </a:ext>
            </a:extLst>
          </p:cNvPr>
          <p:cNvSpPr/>
          <p:nvPr/>
        </p:nvSpPr>
        <p:spPr>
          <a:xfrm>
            <a:off x="4381500" y="1905000"/>
            <a:ext cx="3429000" cy="4191000"/>
          </a:xfrm>
          <a:prstGeom prst="roundRect">
            <a:avLst/>
          </a:prstGeom>
          <a:solidFill>
            <a:srgbClr val="F4F6F8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7E5BC-A5C0-9C1E-C8DD-0829430F0591}"/>
              </a:ext>
            </a:extLst>
          </p:cNvPr>
          <p:cNvSpPr/>
          <p:nvPr/>
        </p:nvSpPr>
        <p:spPr>
          <a:xfrm>
            <a:off x="4381500" y="1905000"/>
            <a:ext cx="3429000" cy="76200"/>
          </a:xfrm>
          <a:prstGeom prst="rect">
            <a:avLst/>
          </a:prstGeom>
          <a:solidFill>
            <a:srgbClr val="0E2841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58368-510F-E8B3-9240-F612BB40CF7D}"/>
              </a:ext>
            </a:extLst>
          </p:cNvPr>
          <p:cNvSpPr txBox="1"/>
          <p:nvPr/>
        </p:nvSpPr>
        <p:spPr>
          <a:xfrm>
            <a:off x="4572000" y="2794000"/>
            <a:ext cx="3048000" cy="1270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b="1">
                <a:solidFill>
                  <a:srgbClr val="0E2841"/>
                </a:solidFill>
                <a:latin typeface="Raleway"/>
              </a:rPr>
              <a:t>What are the key opportunities we would like to grasp?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3357A4-4E5B-E39F-7570-0AD8D6DEA568}"/>
              </a:ext>
            </a:extLst>
          </p:cNvPr>
          <p:cNvSpPr txBox="1"/>
          <p:nvPr/>
        </p:nvSpPr>
        <p:spPr>
          <a:xfrm>
            <a:off x="4572000" y="4254500"/>
            <a:ext cx="3048000" cy="1397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5A6A7A"/>
                </a:solidFill>
                <a:latin typeface="Raleway"/>
              </a:rPr>
              <a:t>Discovering the possibilities that innovation and new thinking can unlock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0D93245-59A5-B065-1CF3-482F0D09BD67}"/>
              </a:ext>
            </a:extLst>
          </p:cNvPr>
          <p:cNvSpPr/>
          <p:nvPr/>
        </p:nvSpPr>
        <p:spPr>
          <a:xfrm>
            <a:off x="8191500" y="1905000"/>
            <a:ext cx="3429000" cy="4191000"/>
          </a:xfrm>
          <a:prstGeom prst="roundRect">
            <a:avLst/>
          </a:prstGeom>
          <a:solidFill>
            <a:srgbClr val="F4F6F8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E64DC7-969F-79AB-826D-2DE072CB8B3E}"/>
              </a:ext>
            </a:extLst>
          </p:cNvPr>
          <p:cNvSpPr/>
          <p:nvPr/>
        </p:nvSpPr>
        <p:spPr>
          <a:xfrm>
            <a:off x="8191500" y="1905000"/>
            <a:ext cx="3429000" cy="76200"/>
          </a:xfrm>
          <a:prstGeom prst="rect">
            <a:avLst/>
          </a:prstGeom>
          <a:solidFill>
            <a:srgbClr val="4A7C8F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687A0-0CD5-545A-8B27-AC501FB0B482}"/>
              </a:ext>
            </a:extLst>
          </p:cNvPr>
          <p:cNvSpPr txBox="1"/>
          <p:nvPr/>
        </p:nvSpPr>
        <p:spPr>
          <a:xfrm>
            <a:off x="8382000" y="2794000"/>
            <a:ext cx="3048000" cy="1270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b="1">
                <a:solidFill>
                  <a:srgbClr val="0E2841"/>
                </a:solidFill>
                <a:latin typeface="Raleway"/>
              </a:rPr>
              <a:t>What role should we take — and who else should we involve?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73579-49A8-EF58-2FB6-4B9043447CBD}"/>
              </a:ext>
            </a:extLst>
          </p:cNvPr>
          <p:cNvSpPr txBox="1"/>
          <p:nvPr/>
        </p:nvSpPr>
        <p:spPr>
          <a:xfrm>
            <a:off x="8382000" y="4254500"/>
            <a:ext cx="3048000" cy="1397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5A6A7A"/>
                </a:solidFill>
                <a:latin typeface="Raleway"/>
              </a:rPr>
              <a:t>Defining our place in the ecosystem and building the right partnerships</a:t>
            </a:r>
          </a:p>
        </p:txBody>
      </p:sp>
      <p:pic>
        <p:nvPicPr>
          <p:cNvPr id="17" name="Graphic 17" descr="Challenges icon">
            <a:extLst>
              <a:ext uri="{FF2B5EF4-FFF2-40B4-BE49-F238E27FC236}">
                <a16:creationId xmlns:a16="http://schemas.microsoft.com/office/drawing/2014/main" id="{5CE28ED4-A757-6537-E6FD-9E8DF6FC8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000" y="2159000"/>
            <a:ext cx="558800" cy="558800"/>
          </a:xfrm>
          <a:prstGeom prst="rect">
            <a:avLst/>
          </a:prstGeom>
        </p:spPr>
      </p:pic>
      <p:pic>
        <p:nvPicPr>
          <p:cNvPr id="18" name="Graphic 18" descr="Opportunities icon">
            <a:extLst>
              <a:ext uri="{FF2B5EF4-FFF2-40B4-BE49-F238E27FC236}">
                <a16:creationId xmlns:a16="http://schemas.microsoft.com/office/drawing/2014/main" id="{9A90624C-EE90-3DCF-6E49-5D1C07F5E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00" y="2159000"/>
            <a:ext cx="558800" cy="558800"/>
          </a:xfrm>
          <a:prstGeom prst="rect">
            <a:avLst/>
          </a:prstGeom>
        </p:spPr>
      </p:pic>
      <p:pic>
        <p:nvPicPr>
          <p:cNvPr id="19" name="Graphic 19" descr="Roles and partnerships icon">
            <a:extLst>
              <a:ext uri="{FF2B5EF4-FFF2-40B4-BE49-F238E27FC236}">
                <a16:creationId xmlns:a16="http://schemas.microsoft.com/office/drawing/2014/main" id="{9C7DB773-F8B2-749F-32EE-65F2AFC89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9600" y="2159000"/>
            <a:ext cx="558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4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7E517C-F181-8340-AD21-B7210A566D1D}"/>
              </a:ext>
            </a:extLst>
          </p:cNvPr>
          <p:cNvSpPr/>
          <p:nvPr/>
        </p:nvSpPr>
        <p:spPr>
          <a:xfrm>
            <a:off x="0" y="0"/>
            <a:ext cx="5080000" cy="6858000"/>
          </a:xfrm>
          <a:prstGeom prst="rect">
            <a:avLst/>
          </a:prstGeom>
          <a:solidFill>
            <a:srgbClr val="0E2841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395EB-4DAA-B649-B5B6-0796591BB905}"/>
              </a:ext>
            </a:extLst>
          </p:cNvPr>
          <p:cNvSpPr txBox="1"/>
          <p:nvPr/>
        </p:nvSpPr>
        <p:spPr>
          <a:xfrm>
            <a:off x="381000" y="762000"/>
            <a:ext cx="4318000" cy="1270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 dirty="0">
                <a:solidFill>
                  <a:srgbClr val="FFFFFF"/>
                </a:solidFill>
                <a:latin typeface="Raleway"/>
              </a:rPr>
              <a:t>The Power of Collaboration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1D37C-F9CB-8F4A-8323-7D42D3685E3D}"/>
              </a:ext>
            </a:extLst>
          </p:cNvPr>
          <p:cNvSpPr/>
          <p:nvPr/>
        </p:nvSpPr>
        <p:spPr>
          <a:xfrm>
            <a:off x="381000" y="2222500"/>
            <a:ext cx="1016000" cy="508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59B83-B5C6-8A4C-B28E-96C4694204C6}"/>
              </a:ext>
            </a:extLst>
          </p:cNvPr>
          <p:cNvSpPr txBox="1"/>
          <p:nvPr/>
        </p:nvSpPr>
        <p:spPr>
          <a:xfrm>
            <a:off x="381000" y="2540000"/>
            <a:ext cx="4318000" cy="132343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FFFFFF"/>
                </a:solidFill>
                <a:latin typeface="Raleway"/>
              </a:rPr>
              <a:t>When we do this collaboratively with others across the industry, we unlock the power of pre -competitive collaboration — the best way to realise innovation for complex problems.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B50E4-F829-2B44-A64D-51DFB643EEA3}"/>
              </a:ext>
            </a:extLst>
          </p:cNvPr>
          <p:cNvSpPr txBox="1"/>
          <p:nvPr/>
        </p:nvSpPr>
        <p:spPr>
          <a:xfrm>
            <a:off x="6477000" y="762000"/>
            <a:ext cx="5334000" cy="444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200" b="1">
                <a:solidFill>
                  <a:srgbClr val="0E2841"/>
                </a:solidFill>
                <a:latin typeface="Raleway"/>
              </a:rPr>
              <a:t>Cross-Industry 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AC314-2091-AB4C-8001-9677FE1DFD55}"/>
              </a:ext>
            </a:extLst>
          </p:cNvPr>
          <p:cNvSpPr txBox="1"/>
          <p:nvPr/>
        </p:nvSpPr>
        <p:spPr>
          <a:xfrm>
            <a:off x="6477000" y="1295400"/>
            <a:ext cx="5334000" cy="1143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>
                <a:solidFill>
                  <a:srgbClr val="5A6A7A"/>
                </a:solidFill>
                <a:latin typeface="Raleway"/>
              </a:rPr>
              <a:t>Working together with reinsurers, insurers, modellers, and academics to tackle shared 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773DD-44A2-0B4C-B4F0-DAFCA47F30D6}"/>
              </a:ext>
            </a:extLst>
          </p:cNvPr>
          <p:cNvSpPr txBox="1"/>
          <p:nvPr/>
        </p:nvSpPr>
        <p:spPr>
          <a:xfrm>
            <a:off x="6477000" y="2794000"/>
            <a:ext cx="5334000" cy="444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200" b="1">
                <a:solidFill>
                  <a:srgbClr val="0E2841"/>
                </a:solidFill>
                <a:latin typeface="Raleway"/>
              </a:rPr>
              <a:t>Shared Innovation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17C10-E363-E04A-AF50-DAD13DA920F8}"/>
              </a:ext>
            </a:extLst>
          </p:cNvPr>
          <p:cNvSpPr txBox="1"/>
          <p:nvPr/>
        </p:nvSpPr>
        <p:spPr>
          <a:xfrm>
            <a:off x="6477000" y="3327400"/>
            <a:ext cx="5334000" cy="1143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>
                <a:solidFill>
                  <a:srgbClr val="5A6A7A"/>
                </a:solidFill>
                <a:latin typeface="Raleway"/>
              </a:rPr>
              <a:t>Pooling knowledge and resources to solve complex problems none of us could solve alone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A963B9-57A9-2748-9C48-8BEAFA4E32A1}"/>
              </a:ext>
            </a:extLst>
          </p:cNvPr>
          <p:cNvSpPr txBox="1"/>
          <p:nvPr/>
        </p:nvSpPr>
        <p:spPr>
          <a:xfrm>
            <a:off x="6477000" y="4826000"/>
            <a:ext cx="5334000" cy="444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200" b="1">
                <a:solidFill>
                  <a:srgbClr val="0E2841"/>
                </a:solidFill>
                <a:latin typeface="Raleway"/>
              </a:rPr>
              <a:t>Reducing Barriers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73321-CE1F-784C-8387-9BA919012784}"/>
              </a:ext>
            </a:extLst>
          </p:cNvPr>
          <p:cNvSpPr txBox="1"/>
          <p:nvPr/>
        </p:nvSpPr>
        <p:spPr>
          <a:xfrm>
            <a:off x="6477000" y="5359400"/>
            <a:ext cx="5334000" cy="1143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>
                <a:solidFill>
                  <a:srgbClr val="5A6A7A"/>
                </a:solidFill>
                <a:latin typeface="Raleway"/>
              </a:rPr>
              <a:t>Breaking down silos and removing obstacles to entry so the best ideas can flourish</a:t>
            </a:r>
          </a:p>
        </p:txBody>
      </p:sp>
      <p:pic>
        <p:nvPicPr>
          <p:cNvPr id="15" name="Graphic 15" descr="Cross-industry collaborati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1500" y="787400"/>
            <a:ext cx="609600" cy="609600"/>
          </a:xfrm>
          <a:prstGeom prst="rect">
            <a:avLst/>
          </a:prstGeom>
        </p:spPr>
      </p:pic>
      <p:pic>
        <p:nvPicPr>
          <p:cNvPr id="16" name="Graphic 16" descr="Shared innovation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1500" y="2819400"/>
            <a:ext cx="609600" cy="609600"/>
          </a:xfrm>
          <a:prstGeom prst="rect">
            <a:avLst/>
          </a:prstGeom>
        </p:spPr>
      </p:pic>
      <p:pic>
        <p:nvPicPr>
          <p:cNvPr id="17" name="Graphic 17" descr="Reducing barriers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1500" y="485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8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3B287-5D18-3D45-AB61-9C9BF9691B70}"/>
              </a:ext>
            </a:extLst>
          </p:cNvPr>
          <p:cNvSpPr/>
          <p:nvPr/>
        </p:nvSpPr>
        <p:spPr>
          <a:xfrm>
            <a:off x="10922000" y="0"/>
            <a:ext cx="1270000" cy="68580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C6255-6F63-1A4B-824A-E59199D712A8}"/>
              </a:ext>
            </a:extLst>
          </p:cNvPr>
          <p:cNvSpPr txBox="1"/>
          <p:nvPr/>
        </p:nvSpPr>
        <p:spPr>
          <a:xfrm>
            <a:off x="635000" y="444500"/>
            <a:ext cx="9906000" cy="64633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600" b="1" dirty="0">
                <a:solidFill>
                  <a:srgbClr val="0E2841"/>
                </a:solidFill>
                <a:latin typeface="Raleway"/>
              </a:rPr>
              <a:t>A Catalyst for Change- with Oasis LMF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115BC6-6BF1-0C41-992C-4447F1E37E5D}"/>
              </a:ext>
            </a:extLst>
          </p:cNvPr>
          <p:cNvSpPr/>
          <p:nvPr/>
        </p:nvSpPr>
        <p:spPr>
          <a:xfrm>
            <a:off x="635000" y="1270000"/>
            <a:ext cx="1016000" cy="508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A4CC6B-8814-FD4B-BF0A-4C5C902D7CA4}"/>
              </a:ext>
            </a:extLst>
          </p:cNvPr>
          <p:cNvSpPr txBox="1"/>
          <p:nvPr/>
        </p:nvSpPr>
        <p:spPr>
          <a:xfrm>
            <a:off x="635000" y="1587500"/>
            <a:ext cx="9525000" cy="1938992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400" dirty="0">
                <a:solidFill>
                  <a:srgbClr val="0E2841"/>
                </a:solidFill>
                <a:latin typeface="Raleway"/>
              </a:rPr>
              <a:t>Oasis started with a goal to be a catalyst for change, to reduce barriers to entry and to be a vehicle for change.
Driven by purpose not profit and to be a focus for others, </a:t>
            </a:r>
            <a:r>
              <a:rPr lang="en-GB" sz="2400" b="1" dirty="0">
                <a:solidFill>
                  <a:srgbClr val="0E2841"/>
                </a:solidFill>
                <a:latin typeface="Raleway"/>
              </a:rPr>
              <a:t>for you</a:t>
            </a:r>
            <a:r>
              <a:rPr lang="en-GB" sz="2400" dirty="0">
                <a:solidFill>
                  <a:srgbClr val="0E2841"/>
                </a:solidFill>
                <a:latin typeface="Raleway"/>
              </a:rPr>
              <a:t>, to change the industry we work in… </a:t>
            </a:r>
            <a:r>
              <a:rPr lang="en-GB" sz="2400" b="1" dirty="0">
                <a:solidFill>
                  <a:srgbClr val="0E2841"/>
                </a:solidFill>
                <a:latin typeface="Raleway"/>
              </a:rPr>
              <a:t>before someone else does."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A60E22-F9B6-8E44-8CC7-CD9F5B4502D1}"/>
              </a:ext>
            </a:extLst>
          </p:cNvPr>
          <p:cNvSpPr/>
          <p:nvPr/>
        </p:nvSpPr>
        <p:spPr>
          <a:xfrm>
            <a:off x="1397000" y="4445000"/>
            <a:ext cx="635000" cy="635000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595BF-3585-3A4B-9923-6B1B848FB58A}"/>
              </a:ext>
            </a:extLst>
          </p:cNvPr>
          <p:cNvSpPr txBox="1"/>
          <p:nvPr/>
        </p:nvSpPr>
        <p:spPr>
          <a:xfrm>
            <a:off x="1079500" y="5270500"/>
            <a:ext cx="21590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b="1" dirty="0">
                <a:solidFill>
                  <a:srgbClr val="0E2841"/>
                </a:solidFill>
                <a:latin typeface="Raleway"/>
              </a:rPr>
              <a:t>Catalyst
for 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476EB-62D9-9349-B844-B4D4CB47EFD0}"/>
              </a:ext>
            </a:extLst>
          </p:cNvPr>
          <p:cNvSpPr/>
          <p:nvPr/>
        </p:nvSpPr>
        <p:spPr>
          <a:xfrm>
            <a:off x="4064000" y="4445000"/>
            <a:ext cx="635000" cy="635000"/>
          </a:xfrm>
          <a:prstGeom prst="ellipse">
            <a:avLst/>
          </a:prstGeom>
          <a:solidFill>
            <a:srgbClr val="0E2841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7A892-3331-294C-96DE-B27897BAB480}"/>
              </a:ext>
            </a:extLst>
          </p:cNvPr>
          <p:cNvSpPr txBox="1"/>
          <p:nvPr/>
        </p:nvSpPr>
        <p:spPr>
          <a:xfrm>
            <a:off x="3810000" y="5283200"/>
            <a:ext cx="21590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b="1" dirty="0">
                <a:solidFill>
                  <a:srgbClr val="0E2841"/>
                </a:solidFill>
                <a:latin typeface="Raleway"/>
              </a:rPr>
              <a:t>Reduce
Barriers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1AF7E6-561B-F848-8FBF-C05CC3EA692C}"/>
              </a:ext>
            </a:extLst>
          </p:cNvPr>
          <p:cNvSpPr/>
          <p:nvPr/>
        </p:nvSpPr>
        <p:spPr>
          <a:xfrm>
            <a:off x="6731000" y="4445000"/>
            <a:ext cx="635000" cy="635000"/>
          </a:xfrm>
          <a:prstGeom prst="ellipse">
            <a:avLst/>
          </a:prstGeom>
          <a:solidFill>
            <a:srgbClr val="4A7C8F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6A07-23A4-9A4A-B023-1822E427DD37}"/>
              </a:ext>
            </a:extLst>
          </p:cNvPr>
          <p:cNvSpPr txBox="1"/>
          <p:nvPr/>
        </p:nvSpPr>
        <p:spPr>
          <a:xfrm>
            <a:off x="6350000" y="5310474"/>
            <a:ext cx="21590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b="1" dirty="0">
                <a:solidFill>
                  <a:srgbClr val="0E2841"/>
                </a:solidFill>
                <a:latin typeface="Raleway"/>
              </a:rPr>
              <a:t>Vehicle for
Innovation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A236FF9-31C3-B74E-B420-BF56EF4F9212}"/>
              </a:ext>
            </a:extLst>
          </p:cNvPr>
          <p:cNvSpPr/>
          <p:nvPr/>
        </p:nvSpPr>
        <p:spPr>
          <a:xfrm>
            <a:off x="9398000" y="4445000"/>
            <a:ext cx="635000" cy="635000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A988E-96D5-7B4A-A42D-43565481191E}"/>
              </a:ext>
            </a:extLst>
          </p:cNvPr>
          <p:cNvSpPr txBox="1"/>
          <p:nvPr/>
        </p:nvSpPr>
        <p:spPr>
          <a:xfrm>
            <a:off x="9080500" y="5283200"/>
            <a:ext cx="2159000" cy="707886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b="1" dirty="0">
                <a:solidFill>
                  <a:srgbClr val="0E2841"/>
                </a:solidFill>
                <a:latin typeface="Raleway"/>
              </a:rPr>
              <a:t>Focus for
Collaboration</a:t>
            </a:r>
          </a:p>
        </p:txBody>
      </p:sp>
      <p:pic>
        <p:nvPicPr>
          <p:cNvPr id="14" name="Graphic 14" descr="Catalyst direction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8600" y="4546600"/>
            <a:ext cx="431800" cy="431800"/>
          </a:xfrm>
          <a:prstGeom prst="rect">
            <a:avLst/>
          </a:prstGeom>
        </p:spPr>
      </p:pic>
      <p:pic>
        <p:nvPicPr>
          <p:cNvPr id="15" name="Graphic 15" descr="Reduce barriers launch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600" y="4546600"/>
            <a:ext cx="431800" cy="431800"/>
          </a:xfrm>
          <a:prstGeom prst="rect">
            <a:avLst/>
          </a:prstGeom>
        </p:spPr>
      </p:pic>
      <p:pic>
        <p:nvPicPr>
          <p:cNvPr id="16" name="Graphic 16" descr="Innovation lightbulb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2600" y="4546600"/>
            <a:ext cx="431800" cy="431800"/>
          </a:xfrm>
          <a:prstGeom prst="rect">
            <a:avLst/>
          </a:prstGeom>
        </p:spPr>
      </p:pic>
      <p:pic>
        <p:nvPicPr>
          <p:cNvPr id="17" name="Graphic 17" descr="Collaboration peopl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99600" y="4546600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6B4E-853D-F2D0-68D2-8065664F3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39FAB-D758-EF8D-9639-5796D10C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" r="2823" b="1062"/>
          <a:stretch>
            <a:fillRect/>
          </a:stretch>
        </p:blipFill>
        <p:spPr>
          <a:xfrm>
            <a:off x="3075575" y="0"/>
            <a:ext cx="9116425" cy="6931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0A995-EAD6-8DC9-5885-1915357A5160}"/>
              </a:ext>
            </a:extLst>
          </p:cNvPr>
          <p:cNvSpPr txBox="1"/>
          <p:nvPr/>
        </p:nvSpPr>
        <p:spPr>
          <a:xfrm>
            <a:off x="227444" y="1886025"/>
            <a:ext cx="2848131" cy="31590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Raleway" pitchFamily="2" charset="77"/>
              </a:rPr>
              <a:t>One</a:t>
            </a:r>
            <a:r>
              <a:rPr lang="en-US" sz="2000" dirty="0">
                <a:latin typeface="Raleway" pitchFamily="2" charset="77"/>
              </a:rPr>
              <a:t> open exposure data standard for all modelers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Raleway" pitchFamily="2" charset="77"/>
              </a:rPr>
              <a:t>There are multiple ways to deploy Oasis.. </a:t>
            </a:r>
            <a:endParaRPr lang="en-GB" sz="2000" dirty="0">
              <a:latin typeface="Raleway" pitchFamily="2" charset="77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297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841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27B6E-9BCF-5B4F-8D99-6EE1CAD99E9E}"/>
              </a:ext>
            </a:extLst>
          </p:cNvPr>
          <p:cNvSpPr txBox="1"/>
          <p:nvPr/>
        </p:nvSpPr>
        <p:spPr>
          <a:xfrm>
            <a:off x="635000" y="762000"/>
            <a:ext cx="10922000" cy="1016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5600" b="1">
                <a:solidFill>
                  <a:srgbClr val="C00000"/>
                </a:solidFill>
                <a:latin typeface="Raleway"/>
              </a:rPr>
              <a:t>PURPOSE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67CAC-751C-7141-8361-9F90B1E8970F}"/>
              </a:ext>
            </a:extLst>
          </p:cNvPr>
          <p:cNvSpPr txBox="1"/>
          <p:nvPr/>
        </p:nvSpPr>
        <p:spPr>
          <a:xfrm>
            <a:off x="635000" y="1803400"/>
            <a:ext cx="10922000" cy="698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600">
                <a:solidFill>
                  <a:srgbClr val="FFFFFF"/>
                </a:solidFill>
                <a:latin typeface="Raleway"/>
              </a:rPr>
              <a:t>over Profit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183ED3-641D-F742-892B-1E4F1DB1CC51}"/>
              </a:ext>
            </a:extLst>
          </p:cNvPr>
          <p:cNvSpPr/>
          <p:nvPr/>
        </p:nvSpPr>
        <p:spPr>
          <a:xfrm>
            <a:off x="4826000" y="2540000"/>
            <a:ext cx="2540000" cy="381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87D46C-9DBD-854F-A73E-E247F9B3F20D}"/>
              </a:ext>
            </a:extLst>
          </p:cNvPr>
          <p:cNvSpPr/>
          <p:nvPr/>
        </p:nvSpPr>
        <p:spPr>
          <a:xfrm>
            <a:off x="1524000" y="2984500"/>
            <a:ext cx="457200" cy="457200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GB" sz="1600" b="1">
                <a:solidFill>
                  <a:srgbClr val="FFFFFF"/>
                </a:solidFill>
                <a:latin typeface="Raleway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85F8F-C3C5-CB4A-A0F7-F416D65BE2B5}"/>
              </a:ext>
            </a:extLst>
          </p:cNvPr>
          <p:cNvSpPr txBox="1"/>
          <p:nvPr/>
        </p:nvSpPr>
        <p:spPr>
          <a:xfrm>
            <a:off x="2222500" y="2921000"/>
            <a:ext cx="8382000" cy="635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>
                <a:solidFill>
                  <a:srgbClr val="FFFFFF"/>
                </a:solidFill>
                <a:latin typeface="Raleway"/>
              </a:rPr>
              <a:t>Sense of purpose — knowing why we exist and what drives us forward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8F5DC1-BF64-7845-8318-8A6544BC4E9F}"/>
              </a:ext>
            </a:extLst>
          </p:cNvPr>
          <p:cNvSpPr/>
          <p:nvPr/>
        </p:nvSpPr>
        <p:spPr>
          <a:xfrm>
            <a:off x="1524000" y="3810000"/>
            <a:ext cx="457200" cy="457200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GB" sz="1600" b="1">
                <a:solidFill>
                  <a:srgbClr val="FFFFFF"/>
                </a:solidFill>
                <a:latin typeface="Raleway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1A2B5-F979-5C43-9244-08D730C0753A}"/>
              </a:ext>
            </a:extLst>
          </p:cNvPr>
          <p:cNvSpPr txBox="1"/>
          <p:nvPr/>
        </p:nvSpPr>
        <p:spPr>
          <a:xfrm>
            <a:off x="2222500" y="3746500"/>
            <a:ext cx="8382000" cy="635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>
                <a:solidFill>
                  <a:srgbClr val="FFFFFF"/>
                </a:solidFill>
                <a:latin typeface="Raleway"/>
              </a:rPr>
              <a:t>Solving problems — addressing the real challenges facing our industry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953B7D-9FD0-7842-83D7-582379B2CAFD}"/>
              </a:ext>
            </a:extLst>
          </p:cNvPr>
          <p:cNvSpPr/>
          <p:nvPr/>
        </p:nvSpPr>
        <p:spPr>
          <a:xfrm>
            <a:off x="1524000" y="4635500"/>
            <a:ext cx="457200" cy="457200"/>
          </a:xfrm>
          <a:prstGeom prst="ellipse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none" rtlCol="0" anchor="ctr" anchorCtr="0">
            <a:noAutofit/>
          </a:bodyPr>
          <a:lstStyle/>
          <a:p>
            <a:pPr algn="l"/>
            <a:r>
              <a:rPr lang="en-GB" sz="1600" b="1">
                <a:solidFill>
                  <a:srgbClr val="FFFFFF"/>
                </a:solidFill>
                <a:latin typeface="Raleway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7BE8E-934F-3B4F-BDF2-B3359024E4BE}"/>
              </a:ext>
            </a:extLst>
          </p:cNvPr>
          <p:cNvSpPr txBox="1"/>
          <p:nvPr/>
        </p:nvSpPr>
        <p:spPr>
          <a:xfrm>
            <a:off x="2222500" y="4572000"/>
            <a:ext cx="8382000" cy="635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>
                <a:solidFill>
                  <a:srgbClr val="FFFFFF"/>
                </a:solidFill>
                <a:latin typeface="Raleway"/>
              </a:rPr>
              <a:t>Driving innovation — doing things differently, together, before someone else does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7FD3E-1C3D-7746-9515-B7B1DE34FC47}"/>
              </a:ext>
            </a:extLst>
          </p:cNvPr>
          <p:cNvSpPr txBox="1"/>
          <p:nvPr/>
        </p:nvSpPr>
        <p:spPr>
          <a:xfrm>
            <a:off x="1524000" y="5842000"/>
            <a:ext cx="9144000" cy="508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i="1">
                <a:solidFill>
                  <a:srgbClr val="C00000"/>
                </a:solidFill>
                <a:latin typeface="Raleway"/>
              </a:rPr>
              <a:t>Change the industry we work in… before someone else does.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58122-DEDD-8048-AD52-EDB2575E5BF0}"/>
              </a:ext>
            </a:extLst>
          </p:cNvPr>
          <p:cNvSpPr/>
          <p:nvPr/>
        </p:nvSpPr>
        <p:spPr>
          <a:xfrm>
            <a:off x="0" y="6731000"/>
            <a:ext cx="12192000" cy="127000"/>
          </a:xfrm>
          <a:prstGeom prst="rect">
            <a:avLst/>
          </a:prstGeom>
          <a:solidFill>
            <a:srgbClr val="C00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48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Picture 72" descr="Insurance and Asset Management worldwide">
            <a:extLst>
              <a:ext uri="{FF2B5EF4-FFF2-40B4-BE49-F238E27FC236}">
                <a16:creationId xmlns:a16="http://schemas.microsoft.com/office/drawing/2014/main" id="{B4D268FB-A4E0-C5FA-0185-A321CBB1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85" y="138365"/>
            <a:ext cx="2530787" cy="9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1994A669-FC26-E4C3-DAF5-DE95F82E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214" y="2154561"/>
            <a:ext cx="2025030" cy="94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>
            <a:extLst>
              <a:ext uri="{FF2B5EF4-FFF2-40B4-BE49-F238E27FC236}">
                <a16:creationId xmlns:a16="http://schemas.microsoft.com/office/drawing/2014/main" id="{9B2D9477-F16C-886F-C3C9-85FE8C5D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19" y="5009507"/>
            <a:ext cx="1298039" cy="7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A blue square with white letters and a red stripe&#10;&#10;AI-generated content may be incorrect.">
            <a:extLst>
              <a:ext uri="{FF2B5EF4-FFF2-40B4-BE49-F238E27FC236}">
                <a16:creationId xmlns:a16="http://schemas.microsoft.com/office/drawing/2014/main" id="{A6B41025-042F-8CB1-E012-9A99B207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4" y="330932"/>
            <a:ext cx="1129278" cy="118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Howden Insurance - Group Website">
            <a:extLst>
              <a:ext uri="{FF2B5EF4-FFF2-40B4-BE49-F238E27FC236}">
                <a16:creationId xmlns:a16="http://schemas.microsoft.com/office/drawing/2014/main" id="{8912264E-E70A-C8D9-4C77-293DBDD5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0" y="5626474"/>
            <a:ext cx="2025031" cy="68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A blue infinity symbol on a black background&#10;&#10;Description automatically generated">
            <a:extLst>
              <a:ext uri="{FF2B5EF4-FFF2-40B4-BE49-F238E27FC236}">
                <a16:creationId xmlns:a16="http://schemas.microsoft.com/office/drawing/2014/main" id="{7C4118C4-BC73-142D-BDA9-B616822F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920" y="273841"/>
            <a:ext cx="25781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>
            <a:extLst>
              <a:ext uri="{FF2B5EF4-FFF2-40B4-BE49-F238E27FC236}">
                <a16:creationId xmlns:a16="http://schemas.microsoft.com/office/drawing/2014/main" id="{932892E2-7596-0940-C410-8926112D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70" y="5127621"/>
            <a:ext cx="1470454" cy="15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>
            <a:extLst>
              <a:ext uri="{FF2B5EF4-FFF2-40B4-BE49-F238E27FC236}">
                <a16:creationId xmlns:a16="http://schemas.microsoft.com/office/drawing/2014/main" id="{CCC418EF-786E-FEBB-0A18-191DCF79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65" y="706516"/>
            <a:ext cx="1646120" cy="11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>
            <a:extLst>
              <a:ext uri="{FF2B5EF4-FFF2-40B4-BE49-F238E27FC236}">
                <a16:creationId xmlns:a16="http://schemas.microsoft.com/office/drawing/2014/main" id="{07C4F9DA-9EDF-1238-0C93-E2B71AB9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83" y="1708225"/>
            <a:ext cx="2811724" cy="8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>
            <a:extLst>
              <a:ext uri="{FF2B5EF4-FFF2-40B4-BE49-F238E27FC236}">
                <a16:creationId xmlns:a16="http://schemas.microsoft.com/office/drawing/2014/main" id="{71F3E84F-2EFB-0D36-49A2-CA3F18A9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06" y="2436584"/>
            <a:ext cx="2270997" cy="71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>
            <a:extLst>
              <a:ext uri="{FF2B5EF4-FFF2-40B4-BE49-F238E27FC236}">
                <a16:creationId xmlns:a16="http://schemas.microsoft.com/office/drawing/2014/main" id="{C9C8E911-9109-313F-DFEA-59D46A36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3" y="1402265"/>
            <a:ext cx="2421656" cy="6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>
            <a:extLst>
              <a:ext uri="{FF2B5EF4-FFF2-40B4-BE49-F238E27FC236}">
                <a16:creationId xmlns:a16="http://schemas.microsoft.com/office/drawing/2014/main" id="{71E2B4D9-7397-6EF1-2B4C-45782DFB5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9" y="3667126"/>
            <a:ext cx="2596112" cy="11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Ascot announces new parametric insurance capabilities - Reinsurance News">
            <a:extLst>
              <a:ext uri="{FF2B5EF4-FFF2-40B4-BE49-F238E27FC236}">
                <a16:creationId xmlns:a16="http://schemas.microsoft.com/office/drawing/2014/main" id="{4E837EA0-0BE2-92CE-CAC3-7931F899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78" y="4661367"/>
            <a:ext cx="1148096" cy="117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>
            <a:extLst>
              <a:ext uri="{FF2B5EF4-FFF2-40B4-BE49-F238E27FC236}">
                <a16:creationId xmlns:a16="http://schemas.microsoft.com/office/drawing/2014/main" id="{4C269DE3-4397-D204-8216-46B736DC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04" y="5642808"/>
            <a:ext cx="1843737" cy="111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>
            <a:extLst>
              <a:ext uri="{FF2B5EF4-FFF2-40B4-BE49-F238E27FC236}">
                <a16:creationId xmlns:a16="http://schemas.microsoft.com/office/drawing/2014/main" id="{02319D09-3D96-E9C9-6FDE-4A615F8A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72" y="5195544"/>
            <a:ext cx="2179221" cy="4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>
            <a:extLst>
              <a:ext uri="{FF2B5EF4-FFF2-40B4-BE49-F238E27FC236}">
                <a16:creationId xmlns:a16="http://schemas.microsoft.com/office/drawing/2014/main" id="{98114643-4A9E-BD8F-F815-673B12DE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00" y="2963590"/>
            <a:ext cx="2270997" cy="5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>
            <a:extLst>
              <a:ext uri="{FF2B5EF4-FFF2-40B4-BE49-F238E27FC236}">
                <a16:creationId xmlns:a16="http://schemas.microsoft.com/office/drawing/2014/main" id="{E01C79F0-E03D-2FB1-EA14-B8D2A87E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33" y="3414345"/>
            <a:ext cx="2718321" cy="8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A close up of a logo&#10;&#10;AI-generated content may be incorrect.">
            <a:extLst>
              <a:ext uri="{FF2B5EF4-FFF2-40B4-BE49-F238E27FC236}">
                <a16:creationId xmlns:a16="http://schemas.microsoft.com/office/drawing/2014/main" id="{53618343-6B9D-2D0B-79A9-5CFD8DBB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20" y="4094195"/>
            <a:ext cx="3403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>
            <a:extLst>
              <a:ext uri="{FF2B5EF4-FFF2-40B4-BE49-F238E27FC236}">
                <a16:creationId xmlns:a16="http://schemas.microsoft.com/office/drawing/2014/main" id="{BEDD01EC-9A30-FD84-A14A-A54E44915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49" y="6099653"/>
            <a:ext cx="24638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>
            <a:extLst>
              <a:ext uri="{FF2B5EF4-FFF2-40B4-BE49-F238E27FC236}">
                <a16:creationId xmlns:a16="http://schemas.microsoft.com/office/drawing/2014/main" id="{2AD7132D-16E9-375A-6373-BDF64AED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94" y="1109482"/>
            <a:ext cx="2107811" cy="8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Arundo Re - YouTube">
            <a:extLst>
              <a:ext uri="{FF2B5EF4-FFF2-40B4-BE49-F238E27FC236}">
                <a16:creationId xmlns:a16="http://schemas.microsoft.com/office/drawing/2014/main" id="{586E4529-4079-5CC2-D9C0-71DA3479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00" y="3316950"/>
            <a:ext cx="1778810" cy="12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C9309-4A99-4C87-50FA-C9FE3FCD6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9508" y="2172651"/>
            <a:ext cx="2019751" cy="825769"/>
          </a:xfrm>
          <a:prstGeom prst="rect">
            <a:avLst/>
          </a:prstGeom>
        </p:spPr>
      </p:pic>
      <p:pic>
        <p:nvPicPr>
          <p:cNvPr id="11" name="Picture 10" descr="A black and grey logo&#10;&#10;AI-generated content may be incorrect.">
            <a:extLst>
              <a:ext uri="{FF2B5EF4-FFF2-40B4-BE49-F238E27FC236}">
                <a16:creationId xmlns:a16="http://schemas.microsoft.com/office/drawing/2014/main" id="{22391CDF-3924-0B6E-AC3B-C815DFD4C6A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7926" y="398131"/>
            <a:ext cx="2096635" cy="4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29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1BDDD26-1EE2-0143-9A7B-8378701428C9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363c5276-45f1-447a-8d7c-23a52a172bf7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437</Words>
  <Application>Microsoft Macintosh PowerPoint</Application>
  <PresentationFormat>Widescreen</PresentationFormat>
  <Paragraphs>55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Changing the landscape of catastrophe modelling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Dickie Whitaker</dc:creator>
  <cp:lastModifiedBy>Harriet Smith</cp:lastModifiedBy>
  <cp:revision>133</cp:revision>
  <dcterms:created xsi:type="dcterms:W3CDTF">2025-04-21T07:51:16Z</dcterms:created>
  <dcterms:modified xsi:type="dcterms:W3CDTF">2026-04-27T16:18:33Z</dcterms:modified>
</cp:coreProperties>
</file>