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39" r:id="rId2"/>
    <p:sldId id="275" r:id="rId3"/>
    <p:sldId id="276" r:id="rId4"/>
    <p:sldId id="331" r:id="rId5"/>
    <p:sldId id="2212" r:id="rId6"/>
    <p:sldId id="2213" r:id="rId7"/>
    <p:sldId id="264" r:id="rId8"/>
    <p:sldId id="265" r:id="rId9"/>
    <p:sldId id="301" r:id="rId10"/>
    <p:sldId id="2214" r:id="rId11"/>
    <p:sldId id="1871" r:id="rId12"/>
    <p:sldId id="1988" r:id="rId13"/>
    <p:sldId id="2215" r:id="rId14"/>
    <p:sldId id="1992" r:id="rId15"/>
    <p:sldId id="200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432FF"/>
    <a:srgbClr val="C9C9C9"/>
    <a:srgbClr val="BBBA72"/>
    <a:srgbClr val="BBB74C"/>
    <a:srgbClr val="AE2610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88"/>
    <p:restoredTop sz="94785"/>
  </p:normalViewPr>
  <p:slideViewPr>
    <p:cSldViewPr snapToGrid="0">
      <p:cViewPr>
        <p:scale>
          <a:sx n="84" d="100"/>
          <a:sy n="84" d="100"/>
        </p:scale>
        <p:origin x="736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9631D-A703-4B4F-8800-C3DCB038C185}" type="datetimeFigureOut">
              <a:rPr lang="en-US" smtClean="0"/>
              <a:t>4/23/26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8DC5A-08EF-494A-9B0F-3FEC71DC0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7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62CF1234-25BF-BB4F-8252-762622A38895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0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D2B24661-8AC0-F843-8340-79654EE5F269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87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D4A561A-7A3B-164B-92A1-FA32090D5351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738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15814-BF59-578A-38F9-CF0972331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B3542EF-85D0-2A92-8F40-53316759A9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D4A561A-7A3B-164B-92A1-FA32090D5351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350210" name="Rectangle 2">
            <a:extLst>
              <a:ext uri="{FF2B5EF4-FFF2-40B4-BE49-F238E27FC236}">
                <a16:creationId xmlns:a16="http://schemas.microsoft.com/office/drawing/2014/main" id="{E2ACF1F5-C7C5-6B1D-AF41-49769FFE27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0211" name="Rectangle 3">
            <a:extLst>
              <a:ext uri="{FF2B5EF4-FFF2-40B4-BE49-F238E27FC236}">
                <a16:creationId xmlns:a16="http://schemas.microsoft.com/office/drawing/2014/main" id="{910BE5BE-2BB6-A0D5-D34B-16BC92164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1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First, every one of those focal mechanisms start out with some background rates.</a:t>
            </a: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&gt;</a:t>
            </a: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Then it gets stress imparted by the main shock.</a:t>
            </a: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So some turns red, and some turns blue. </a:t>
            </a: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&gt;</a:t>
            </a: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Then we run this through in seismicity rate equation in rate/state friction developed by Jim Dietrich and then what we get out of it is new rate.</a:t>
            </a: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All of those rates originally started out with one and have gotten modified.</a:t>
            </a: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Some are higher those of the red ones ,some are lower those of blue ones. </a:t>
            </a: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And these phenomena, the effect of those stress changes fade with time.</a:t>
            </a: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Aftershock behavior is represented by ta which is aftershock duration, and the stress effect which is represented by the Coulomb stress change, divided by Asigma which are rate/state constitutive parameters.</a:t>
            </a:r>
          </a:p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143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Here is the modified seismicity rate now as a result of occurrence of the 2017 main shock.</a:t>
            </a:r>
          </a:p>
          <a:p>
            <a:pPr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You can see here, not surprisingly, </a:t>
            </a:r>
            <a:r>
              <a:rPr b="1" dirty="0"/>
              <a:t>there are increases around the site of the source, but some of them extends way inland and elsewhere along the coast</a:t>
            </a:r>
            <a:r>
              <a:rPr dirty="0"/>
              <a:t> that’s important.</a:t>
            </a:r>
          </a:p>
          <a:p>
            <a:pPr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When we show earthquakes, there is a good correspondence where earthquakes actually occurred </a:t>
            </a:r>
            <a:r>
              <a:rPr b="1" dirty="0"/>
              <a:t>after this forecast was submitted.</a:t>
            </a:r>
          </a:p>
          <a:p>
            <a:pPr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b="1" dirty="0"/>
          </a:p>
          <a:p>
            <a:pPr>
              <a:defRPr sz="2000" b="1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&gt; So how do we actually test our forecast?</a:t>
            </a:r>
          </a:p>
          <a:p>
            <a:pPr>
              <a:defRPr sz="2000" b="1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&gt; That is what we want to focus on next.</a:t>
            </a:r>
          </a:p>
          <a:p>
            <a:pPr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320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8EE75-4981-8145-9DF0-62508BDB46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79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8EE75-4981-8145-9DF0-62508BDB461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96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56030-05D5-B281-C781-DCA1D0D90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AFF2D-9732-72D3-3320-FF1B203AF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60B21-3859-FD70-ABD6-72CE87903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E2D8-FE03-4E40-AF15-1ED1A4EBC8C8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85736-51CB-7ED3-511F-F1138B5F9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ECFF8-14B4-9E6F-8BDD-45CCC07CF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61C-0747-1540-AB56-4DD6557E7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3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4F8F8-3C2F-CF97-E6F7-19B2D3B7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683272-1E04-E94B-E9C0-62B2CAC35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66EC3-EAFA-B0B9-E229-404B225E1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E2D8-FE03-4E40-AF15-1ED1A4EBC8C8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04179-0797-14C7-1508-1739FC92B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0E4F7-E8BA-05BF-C14E-A14DCBB09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61C-0747-1540-AB56-4DD6557E7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3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52AD0F-58A3-906D-0C61-50C22A7A8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99583-137F-0912-44A6-F4FFE0736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82AD3-9231-8E64-E8C5-7D50C927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E2D8-FE03-4E40-AF15-1ED1A4EBC8C8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1CC7C-8339-E973-310C-DAE48BDA1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AD29A-0821-090C-8AD5-7210F127A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61C-0747-1540-AB56-4DD6557E7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53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33135" cy="23883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10899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F8025-0822-0B37-9129-65858E2F3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6029-F917-6F0F-E500-047F2CC84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BB260-1468-8F22-7A73-DDE88AB1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E2D8-FE03-4E40-AF15-1ED1A4EBC8C8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AECD9-C9C7-E3F0-BB70-EC9FFFE5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81D88-C1DA-7C3C-9F07-D6FED2781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61C-0747-1540-AB56-4DD6557E7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78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811A-F785-9ED2-515C-F97E2073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C9919-8D90-138A-3FD5-DC8204E88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9ED31-5BF8-8549-0852-656AFAE67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E2D8-FE03-4E40-AF15-1ED1A4EBC8C8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3F029-C7DB-7AED-00EB-0C414C734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6A165-EC90-632F-8D9C-1100A9A0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61C-0747-1540-AB56-4DD6557E7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4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EFAF-B40D-7D80-258C-386CB2AD9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93A0A-69AD-C25B-AF71-85432B817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DD435-CB3B-6715-96A9-FEC9BEE24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79585-DAB7-2C68-9B3E-39761D24B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E2D8-FE03-4E40-AF15-1ED1A4EBC8C8}" type="datetimeFigureOut">
              <a:rPr lang="en-US" smtClean="0"/>
              <a:t>4/23/26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0C059-48FC-F5B6-1199-4E6D1026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C81DA-942D-3A17-028E-124569633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61C-0747-1540-AB56-4DD6557E7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2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7834F-ABC1-ABA7-506D-DEDC60D87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7E536-F83D-091A-32A7-89C045803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6C7AE7-8D32-ECA4-B290-8BF64CBD1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93F56A-03E7-787A-9E01-8D261ABE6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B23731-3998-95D6-C444-F32499EF0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388EBA-37A2-4CB4-83DD-AA7E54AE0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E2D8-FE03-4E40-AF15-1ED1A4EBC8C8}" type="datetimeFigureOut">
              <a:rPr lang="en-US" smtClean="0"/>
              <a:t>4/23/26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DB6915-A999-523F-33E6-C5AE94BFA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6445FE-DECD-3428-7C48-6C822D27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61C-0747-1540-AB56-4DD6557E7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33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0BC8A-0896-A6F7-1997-97BF48201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4D8BB1-31F6-5F45-9364-E05D25CF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E2D8-FE03-4E40-AF15-1ED1A4EBC8C8}" type="datetimeFigureOut">
              <a:rPr lang="en-US" smtClean="0"/>
              <a:t>4/23/26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DF9B0C-426B-46E0-31AD-E71A69CAE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0D4A1-57D0-02EA-7DE9-041315B4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61C-0747-1540-AB56-4DD6557E7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51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FC020-3F51-999D-032B-9B6FFB98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E2D8-FE03-4E40-AF15-1ED1A4EBC8C8}" type="datetimeFigureOut">
              <a:rPr lang="en-US" smtClean="0"/>
              <a:t>4/23/26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0A1F5-0D1D-488B-E22B-A0F0D20F0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969EB-E809-7E8B-626E-8711F700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61C-0747-1540-AB56-4DD6557E7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94364-2CC6-97B2-45D5-890EEF9A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1CF75-2D69-AC1F-0B26-6F7DE175F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6EF56-A339-1368-253C-C0D877A77E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16213-9B32-3C93-E447-1EF946FC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E2D8-FE03-4E40-AF15-1ED1A4EBC8C8}" type="datetimeFigureOut">
              <a:rPr lang="en-US" smtClean="0"/>
              <a:t>4/23/26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D889B-9F5D-46AB-B3A6-5BDED7696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13CA9-43AC-294F-36B6-EDD49346A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61C-0747-1540-AB56-4DD6557E7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025DF-E83C-7817-64C6-C4462F9C1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62495F-0E61-FF32-AF91-055870188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3DF75-234C-5D01-E4F5-D00F38A0B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C70F4-90C3-99E8-CE75-F4701EDE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E2D8-FE03-4E40-AF15-1ED1A4EBC8C8}" type="datetimeFigureOut">
              <a:rPr lang="en-US" smtClean="0"/>
              <a:t>4/23/26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CBFC5-D8A0-94C9-105B-29EB2A080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5C421-9944-2B7A-A238-38426BC6D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461C-0747-1540-AB56-4DD6557E7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7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2A45E-3D45-1DE3-7D83-F04F38296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BC2A1-A7D6-4EB1-5513-588971ECC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61F1C-0E35-0B9E-0084-4CD8B07A1F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4BE2D8-FE03-4E40-AF15-1ED1A4EBC8C8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8AE5B-BF3C-32E0-B37E-B8F405A1C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FE6EC-F47A-EFB9-FFDC-FE5E89B86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89461C-0747-1540-AB56-4DD6557E7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9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id_H264" descr="Grid_H264">
            <a:hlinkClick r:id="" action="ppaction://media"/>
            <a:extLst>
              <a:ext uri="{FF2B5EF4-FFF2-40B4-BE49-F238E27FC236}">
                <a16:creationId xmlns:a16="http://schemas.microsoft.com/office/drawing/2014/main" id="{AA373525-9D89-5D4E-AD48-2E058BE89B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7799" y="0"/>
            <a:ext cx="910907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B9711-F989-2917-6F66-E6AA14072555}"/>
              </a:ext>
            </a:extLst>
          </p:cNvPr>
          <p:cNvSpPr txBox="1"/>
          <p:nvPr/>
        </p:nvSpPr>
        <p:spPr>
          <a:xfrm>
            <a:off x="223110" y="540801"/>
            <a:ext cx="23875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Gill Sans MT" panose="020B0502020104020203" pitchFamily="34" charset="77"/>
              </a:rPr>
              <a:t>Let me explain how one quake can promote or inhibit other quakes</a:t>
            </a:r>
          </a:p>
        </p:txBody>
      </p:sp>
    </p:spTree>
    <p:extLst>
      <p:ext uri="{BB962C8B-B14F-4D97-AF65-F5344CB8AC3E}">
        <p14:creationId xmlns:p14="http://schemas.microsoft.com/office/powerpoint/2010/main" val="9124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A94E0-33FC-49E6-62D8-31CC2BC7D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5937C96-1B8D-F439-C42B-7C0F1C5C2859}"/>
              </a:ext>
            </a:extLst>
          </p:cNvPr>
          <p:cNvGrpSpPr>
            <a:grpSpLocks/>
          </p:cNvGrpSpPr>
          <p:nvPr/>
        </p:nvGrpSpPr>
        <p:grpSpPr>
          <a:xfrm>
            <a:off x="475874" y="618171"/>
            <a:ext cx="11172786" cy="6296408"/>
            <a:chOff x="886691" y="493476"/>
            <a:chExt cx="11172786" cy="6296408"/>
          </a:xfrm>
        </p:grpSpPr>
        <p:pic>
          <p:nvPicPr>
            <p:cNvPr id="6" name="Picture 5" descr="A close-up of a map&#10;&#10;Description automatically generated">
              <a:extLst>
                <a:ext uri="{FF2B5EF4-FFF2-40B4-BE49-F238E27FC236}">
                  <a16:creationId xmlns:a16="http://schemas.microsoft.com/office/drawing/2014/main" id="{0F8DC60A-9BAD-EB67-5AB7-E3A673A70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05" r="52804"/>
            <a:stretch>
              <a:fillRect/>
            </a:stretch>
          </p:blipFill>
          <p:spPr>
            <a:xfrm>
              <a:off x="6386944" y="493476"/>
              <a:ext cx="5672533" cy="62964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F30919-ADED-D3B4-75A9-A9C440568374}"/>
                </a:ext>
              </a:extLst>
            </p:cNvPr>
            <p:cNvSpPr>
              <a:spLocks/>
            </p:cNvSpPr>
            <p:nvPr/>
          </p:nvSpPr>
          <p:spPr>
            <a:xfrm>
              <a:off x="886691" y="6523120"/>
              <a:ext cx="10418618" cy="210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E631AE8-A3AF-E5F7-0528-117979EE2617}"/>
              </a:ext>
            </a:extLst>
          </p:cNvPr>
          <p:cNvGrpSpPr/>
          <p:nvPr/>
        </p:nvGrpSpPr>
        <p:grpSpPr>
          <a:xfrm>
            <a:off x="805010" y="1558038"/>
            <a:ext cx="4928616" cy="5122119"/>
            <a:chOff x="292101" y="571499"/>
            <a:chExt cx="5803257" cy="6031098"/>
          </a:xfrm>
        </p:grpSpPr>
        <p:pic>
          <p:nvPicPr>
            <p:cNvPr id="62" name="Picture 61" descr="Map&#10;&#10;Description automatically generated">
              <a:extLst>
                <a:ext uri="{FF2B5EF4-FFF2-40B4-BE49-F238E27FC236}">
                  <a16:creationId xmlns:a16="http://schemas.microsoft.com/office/drawing/2014/main" id="{90834788-D2D3-3F94-9727-DB678EC82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599"/>
            <a:stretch/>
          </p:blipFill>
          <p:spPr>
            <a:xfrm>
              <a:off x="292101" y="571499"/>
              <a:ext cx="5803257" cy="6031098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0961179-B7D2-6292-E73E-28747070A969}"/>
                </a:ext>
              </a:extLst>
            </p:cNvPr>
            <p:cNvSpPr/>
            <p:nvPr/>
          </p:nvSpPr>
          <p:spPr>
            <a:xfrm>
              <a:off x="482600" y="801485"/>
              <a:ext cx="1905000" cy="392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D9E952AA-46CC-04B0-1BF4-D538D27AE249}"/>
              </a:ext>
            </a:extLst>
          </p:cNvPr>
          <p:cNvSpPr txBox="1"/>
          <p:nvPr/>
        </p:nvSpPr>
        <p:spPr>
          <a:xfrm>
            <a:off x="1921513" y="1095318"/>
            <a:ext cx="261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ill Sans MT" panose="020B0502020104020203" pitchFamily="34" charset="77"/>
              </a:rPr>
              <a:t>Forecast for an average year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0557C8B-448F-E9C3-4229-9C279BB2BDA3}"/>
              </a:ext>
            </a:extLst>
          </p:cNvPr>
          <p:cNvSpPr txBox="1"/>
          <p:nvPr/>
        </p:nvSpPr>
        <p:spPr>
          <a:xfrm>
            <a:off x="967856" y="178382"/>
            <a:ext cx="960273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77"/>
              </a:rPr>
              <a:t>The forecast distribution is strongly influenced by the M 9 Tohoku that struck 15 yr ago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20EB672-CCAC-B300-C977-4D95E860AF43}"/>
              </a:ext>
            </a:extLst>
          </p:cNvPr>
          <p:cNvGrpSpPr/>
          <p:nvPr/>
        </p:nvGrpSpPr>
        <p:grpSpPr>
          <a:xfrm>
            <a:off x="967856" y="178401"/>
            <a:ext cx="9602739" cy="6164894"/>
            <a:chOff x="967856" y="178401"/>
            <a:chExt cx="9602739" cy="616489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776F666-99A3-AC94-FEED-E90202C7AFE2}"/>
                </a:ext>
              </a:extLst>
            </p:cNvPr>
            <p:cNvGrpSpPr/>
            <p:nvPr/>
          </p:nvGrpSpPr>
          <p:grpSpPr>
            <a:xfrm>
              <a:off x="6788007" y="1967459"/>
              <a:ext cx="3743052" cy="4375836"/>
              <a:chOff x="6788007" y="1967459"/>
              <a:chExt cx="3743052" cy="4375836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895EE6F-B93F-8C4B-7841-F4271C263C6C}"/>
                  </a:ext>
                </a:extLst>
              </p:cNvPr>
              <p:cNvGrpSpPr/>
              <p:nvPr/>
            </p:nvGrpSpPr>
            <p:grpSpPr>
              <a:xfrm>
                <a:off x="6788007" y="1967459"/>
                <a:ext cx="3690743" cy="4375836"/>
                <a:chOff x="6788007" y="1967459"/>
                <a:chExt cx="3690743" cy="4375836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EA59F82E-EDBB-A76A-3514-8327E02BE062}"/>
                    </a:ext>
                  </a:extLst>
                </p:cNvPr>
                <p:cNvSpPr/>
                <p:nvPr/>
              </p:nvSpPr>
              <p:spPr>
                <a:xfrm>
                  <a:off x="9321658" y="3141552"/>
                  <a:ext cx="172016" cy="172016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ED683AE1-E98C-6F2B-713B-9AB5D4F180A1}"/>
                    </a:ext>
                  </a:extLst>
                </p:cNvPr>
                <p:cNvSpPr/>
                <p:nvPr/>
              </p:nvSpPr>
              <p:spPr>
                <a:xfrm>
                  <a:off x="9509593" y="3474130"/>
                  <a:ext cx="172016" cy="172016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A3A40B5-0F43-CC9E-B162-DC1387FF127C}"/>
                    </a:ext>
                  </a:extLst>
                </p:cNvPr>
                <p:cNvSpPr/>
                <p:nvPr/>
              </p:nvSpPr>
              <p:spPr>
                <a:xfrm>
                  <a:off x="9873919" y="2779413"/>
                  <a:ext cx="128016" cy="126748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C8388FAE-DB40-D99C-7364-18CEC6E9934D}"/>
                    </a:ext>
                  </a:extLst>
                </p:cNvPr>
                <p:cNvSpPr/>
                <p:nvPr/>
              </p:nvSpPr>
              <p:spPr>
                <a:xfrm>
                  <a:off x="10350734" y="2577225"/>
                  <a:ext cx="128016" cy="126748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A4D3BEFF-E457-4C01-0D9D-EBA61D20248C}"/>
                    </a:ext>
                  </a:extLst>
                </p:cNvPr>
                <p:cNvSpPr/>
                <p:nvPr/>
              </p:nvSpPr>
              <p:spPr>
                <a:xfrm>
                  <a:off x="9546718" y="3167746"/>
                  <a:ext cx="128016" cy="126748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152E0502-2990-8A3F-18A6-C12C14F82908}"/>
                    </a:ext>
                  </a:extLst>
                </p:cNvPr>
                <p:cNvSpPr/>
                <p:nvPr/>
              </p:nvSpPr>
              <p:spPr>
                <a:xfrm>
                  <a:off x="9569128" y="3198898"/>
                  <a:ext cx="128016" cy="126748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70EA8802-8079-B93F-021F-2F04D083BE18}"/>
                    </a:ext>
                  </a:extLst>
                </p:cNvPr>
                <p:cNvSpPr/>
                <p:nvPr/>
              </p:nvSpPr>
              <p:spPr>
                <a:xfrm>
                  <a:off x="9477087" y="3233604"/>
                  <a:ext cx="128016" cy="126748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A22A6F6F-179B-F35D-F848-2B91E1C37520}"/>
                    </a:ext>
                  </a:extLst>
                </p:cNvPr>
                <p:cNvSpPr/>
                <p:nvPr/>
              </p:nvSpPr>
              <p:spPr>
                <a:xfrm>
                  <a:off x="9505120" y="3439387"/>
                  <a:ext cx="128016" cy="126748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A9753A1D-1116-8199-F4FE-0D8B635C18AB}"/>
                    </a:ext>
                  </a:extLst>
                </p:cNvPr>
                <p:cNvSpPr/>
                <p:nvPr/>
              </p:nvSpPr>
              <p:spPr>
                <a:xfrm>
                  <a:off x="9646089" y="3637988"/>
                  <a:ext cx="128016" cy="126748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165F415-FD2A-A898-E76F-C9904140EAE4}"/>
                    </a:ext>
                  </a:extLst>
                </p:cNvPr>
                <p:cNvSpPr/>
                <p:nvPr/>
              </p:nvSpPr>
              <p:spPr>
                <a:xfrm>
                  <a:off x="9617424" y="3690800"/>
                  <a:ext cx="128016" cy="126748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4BD79514-B073-A998-CEF9-79A2F7A6979B}"/>
                    </a:ext>
                  </a:extLst>
                </p:cNvPr>
                <p:cNvSpPr/>
                <p:nvPr/>
              </p:nvSpPr>
              <p:spPr>
                <a:xfrm>
                  <a:off x="9579705" y="3653081"/>
                  <a:ext cx="128016" cy="126748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40D94AA4-0232-F03E-AAC3-50DED6F0F075}"/>
                    </a:ext>
                  </a:extLst>
                </p:cNvPr>
                <p:cNvSpPr/>
                <p:nvPr/>
              </p:nvSpPr>
              <p:spPr>
                <a:xfrm>
                  <a:off x="9188901" y="4077081"/>
                  <a:ext cx="128016" cy="126748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36422452-FDEF-ED72-2F11-105D9FA5D9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252909" y="4223258"/>
                  <a:ext cx="152400" cy="152400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016D091F-7AB7-5737-7A56-66BA4EB5CC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173480" y="4244913"/>
                  <a:ext cx="152400" cy="152400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48F4E5C4-C4AC-DF7D-DF04-C28E20957B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915979" y="4863970"/>
                  <a:ext cx="152400" cy="152400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670DBC71-E5AE-3593-C619-3AFE83D432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88007" y="6190895"/>
                  <a:ext cx="152400" cy="152400"/>
                </a:xfrm>
                <a:prstGeom prst="rect">
                  <a:avLst/>
                </a:prstGeom>
              </p:spPr>
            </p:pic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45BD3E68-4DDC-5AB8-A0FB-4EB48F4E9106}"/>
                    </a:ext>
                  </a:extLst>
                </p:cNvPr>
                <p:cNvSpPr/>
                <p:nvPr/>
              </p:nvSpPr>
              <p:spPr>
                <a:xfrm>
                  <a:off x="9820900" y="5091217"/>
                  <a:ext cx="172016" cy="172016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38CA8722-4128-5DB9-A57F-044C7F481AC2}"/>
                    </a:ext>
                  </a:extLst>
                </p:cNvPr>
                <p:cNvSpPr/>
                <p:nvPr/>
              </p:nvSpPr>
              <p:spPr>
                <a:xfrm>
                  <a:off x="9842900" y="5354325"/>
                  <a:ext cx="128016" cy="126748"/>
                </a:xfrm>
                <a:prstGeom prst="ellipse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3493BD7-EA60-28FD-F969-DDF4D1905B76}"/>
                    </a:ext>
                  </a:extLst>
                </p:cNvPr>
                <p:cNvSpPr txBox="1"/>
                <p:nvPr/>
              </p:nvSpPr>
              <p:spPr>
                <a:xfrm>
                  <a:off x="9992916" y="5031508"/>
                  <a:ext cx="47160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Gill Sans MT" panose="020B0502020104020203" pitchFamily="34" charset="77"/>
                    </a:rPr>
                    <a:t>M≥7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9D77CAF-5FEB-9D8B-F833-4E3E13440CA3}"/>
                    </a:ext>
                  </a:extLst>
                </p:cNvPr>
                <p:cNvSpPr txBox="1"/>
                <p:nvPr/>
              </p:nvSpPr>
              <p:spPr>
                <a:xfrm>
                  <a:off x="9992916" y="5271144"/>
                  <a:ext cx="47160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Gill Sans MT" panose="020B0502020104020203" pitchFamily="34" charset="77"/>
                    </a:rPr>
                    <a:t>M≥6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A26555A-4388-8BAD-6EF7-5E0EDFB96732}"/>
                    </a:ext>
                  </a:extLst>
                </p:cNvPr>
                <p:cNvSpPr txBox="1"/>
                <p:nvPr/>
              </p:nvSpPr>
              <p:spPr>
                <a:xfrm>
                  <a:off x="7204186" y="2166079"/>
                  <a:ext cx="41870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/>
                    <a:t>(12)</a:t>
                  </a: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E6F4C60B-6BED-DC42-9D52-56EC0EBEFDA4}"/>
                    </a:ext>
                  </a:extLst>
                </p:cNvPr>
                <p:cNvSpPr txBox="1"/>
                <p:nvPr/>
              </p:nvSpPr>
              <p:spPr>
                <a:xfrm>
                  <a:off x="7204186" y="1967459"/>
                  <a:ext cx="49404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/>
                    <a:t>(121)</a:t>
                  </a:r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6E29CAC-B4A4-B559-BDA1-EB5240D6A59F}"/>
                  </a:ext>
                </a:extLst>
              </p:cNvPr>
              <p:cNvSpPr txBox="1"/>
              <p:nvPr/>
            </p:nvSpPr>
            <p:spPr>
              <a:xfrm>
                <a:off x="9674734" y="4746598"/>
                <a:ext cx="85632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Gill Sans MT" panose="020B0502020104020203" pitchFamily="34" charset="77"/>
                  </a:rPr>
                  <a:t>Observed</a:t>
                </a: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497DA81-DBF7-8783-7D28-25FECD09E362}"/>
                </a:ext>
              </a:extLst>
            </p:cNvPr>
            <p:cNvSpPr txBox="1"/>
            <p:nvPr/>
          </p:nvSpPr>
          <p:spPr>
            <a:xfrm>
              <a:off x="967856" y="178401"/>
              <a:ext cx="960273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Gill Sans MT" panose="020B0502020104020203" pitchFamily="34" charset="77"/>
                </a:rPr>
                <a:t>Quake locations during the blind forecast period are largely consistent with Realtime Risk</a:t>
              </a: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1578F639-2980-4517-72C6-74BBA45CD2EC}"/>
              </a:ext>
            </a:extLst>
          </p:cNvPr>
          <p:cNvSpPr/>
          <p:nvPr/>
        </p:nvSpPr>
        <p:spPr>
          <a:xfrm>
            <a:off x="10350734" y="578492"/>
            <a:ext cx="1403944" cy="855380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69A7E33-BB17-0D54-3476-B86F30881F12}"/>
              </a:ext>
            </a:extLst>
          </p:cNvPr>
          <p:cNvSpPr/>
          <p:nvPr/>
        </p:nvSpPr>
        <p:spPr>
          <a:xfrm>
            <a:off x="6096000" y="1753362"/>
            <a:ext cx="1526890" cy="6743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5D17873-B523-5348-1C5B-63628342EC73}"/>
              </a:ext>
            </a:extLst>
          </p:cNvPr>
          <p:cNvSpPr/>
          <p:nvPr/>
        </p:nvSpPr>
        <p:spPr>
          <a:xfrm>
            <a:off x="1179443" y="3330370"/>
            <a:ext cx="2225754" cy="5355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0950DF11-2FB6-804B-8272-EF29256833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08" y="1533477"/>
            <a:ext cx="10264030" cy="447544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778E7D-A94B-BB4D-87CA-859FF28C0667}"/>
              </a:ext>
            </a:extLst>
          </p:cNvPr>
          <p:cNvGrpSpPr/>
          <p:nvPr/>
        </p:nvGrpSpPr>
        <p:grpSpPr>
          <a:xfrm>
            <a:off x="840035" y="1532765"/>
            <a:ext cx="10111250" cy="4350754"/>
            <a:chOff x="689428" y="1732953"/>
            <a:chExt cx="10566400" cy="4546600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C799AECD-5290-DA43-8B05-9D4A7F568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428" y="1732953"/>
              <a:ext cx="10566400" cy="45466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EA2C25-625D-9A46-8040-1D3D95522C27}"/>
                </a:ext>
              </a:extLst>
            </p:cNvPr>
            <p:cNvSpPr txBox="1"/>
            <p:nvPr/>
          </p:nvSpPr>
          <p:spPr>
            <a:xfrm>
              <a:off x="2426548" y="3059668"/>
              <a:ext cx="993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3300FF"/>
                  </a:solidFill>
                  <a:latin typeface="Gill Sans MT" panose="020B0502020104020203" pitchFamily="34" charset="77"/>
                </a:rPr>
                <a:t>Corona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16EBB8-60FD-8645-A573-06F1AF95846C}"/>
                </a:ext>
              </a:extLst>
            </p:cNvPr>
            <p:cNvSpPr txBox="1"/>
            <p:nvPr/>
          </p:nvSpPr>
          <p:spPr>
            <a:xfrm>
              <a:off x="10288823" y="2770557"/>
              <a:ext cx="726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3300FF"/>
                  </a:solidFill>
                  <a:latin typeface="Gill Sans MT" panose="020B0502020104020203" pitchFamily="34" charset="77"/>
                </a:rPr>
                <a:t>Core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97F375-1C5F-A841-C158-9315E4D746C5}"/>
              </a:ext>
            </a:extLst>
          </p:cNvPr>
          <p:cNvGrpSpPr/>
          <p:nvPr/>
        </p:nvGrpSpPr>
        <p:grpSpPr>
          <a:xfrm>
            <a:off x="1494424" y="6080357"/>
            <a:ext cx="8475447" cy="369332"/>
            <a:chOff x="1494424" y="6080357"/>
            <a:chExt cx="8475447" cy="369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E78F80-778F-8943-B156-0911AF189B15}"/>
                </a:ext>
              </a:extLst>
            </p:cNvPr>
            <p:cNvSpPr txBox="1"/>
            <p:nvPr/>
          </p:nvSpPr>
          <p:spPr>
            <a:xfrm>
              <a:off x="7082349" y="6080357"/>
              <a:ext cx="2887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77"/>
                </a:rPr>
                <a:t>Core coincides with high slip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2F754F-6214-E94C-8C1A-36B862BAE10D}"/>
                </a:ext>
              </a:extLst>
            </p:cNvPr>
            <p:cNvSpPr txBox="1"/>
            <p:nvPr/>
          </p:nvSpPr>
          <p:spPr>
            <a:xfrm>
              <a:off x="1494424" y="6080357"/>
              <a:ext cx="3555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77"/>
                </a:rPr>
                <a:t>Corona is six times larger than core</a:t>
              </a:r>
            </a:p>
          </p:txBody>
        </p:sp>
      </p:grp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4FED75-DA8B-2341-B076-F83C1F8C0C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264" y="2202479"/>
            <a:ext cx="1256405" cy="804884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A7C5337-47DC-DB45-9C5A-3CDA5E70BA5A}"/>
              </a:ext>
            </a:extLst>
          </p:cNvPr>
          <p:cNvSpPr/>
          <p:nvPr/>
        </p:nvSpPr>
        <p:spPr>
          <a:xfrm>
            <a:off x="981635" y="2299447"/>
            <a:ext cx="1156447" cy="70791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41B287-6E93-AB46-B3FC-F592C63E3696}"/>
              </a:ext>
            </a:extLst>
          </p:cNvPr>
          <p:cNvSpPr txBox="1"/>
          <p:nvPr/>
        </p:nvSpPr>
        <p:spPr>
          <a:xfrm>
            <a:off x="10859288" y="6013808"/>
            <a:ext cx="1322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Toda &amp; Stein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(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Nature Geoscience</a:t>
            </a:r>
          </a:p>
          <a:p>
            <a:pPr algn="ct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2022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8F59E9-E0F0-A936-A0CA-A05D5229BCAE}"/>
              </a:ext>
            </a:extLst>
          </p:cNvPr>
          <p:cNvGrpSpPr/>
          <p:nvPr/>
        </p:nvGrpSpPr>
        <p:grpSpPr>
          <a:xfrm>
            <a:off x="7790766" y="1669347"/>
            <a:ext cx="3095428" cy="4203700"/>
            <a:chOff x="7790766" y="1669347"/>
            <a:chExt cx="3095428" cy="4203700"/>
          </a:xfrm>
        </p:grpSpPr>
        <p:pic>
          <p:nvPicPr>
            <p:cNvPr id="17" name="Picture 1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492B924-4673-FA1C-CFFF-BA6C314ED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06494" y="1669347"/>
              <a:ext cx="2679700" cy="42037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4388EE7-5C21-6A04-238A-6FD3C92144FD}"/>
                </a:ext>
              </a:extLst>
            </p:cNvPr>
            <p:cNvSpPr txBox="1"/>
            <p:nvPr/>
          </p:nvSpPr>
          <p:spPr>
            <a:xfrm>
              <a:off x="7790766" y="2802331"/>
              <a:ext cx="993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Gill Sans MT" panose="020B0502020104020203" pitchFamily="34" charset="77"/>
                </a:rPr>
                <a:t>Corona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422DFB2-5926-631D-51E6-C1BA1A9A9646}"/>
              </a:ext>
            </a:extLst>
          </p:cNvPr>
          <p:cNvSpPr txBox="1"/>
          <p:nvPr/>
        </p:nvSpPr>
        <p:spPr>
          <a:xfrm>
            <a:off x="2607227" y="1167222"/>
            <a:ext cx="132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First 5 years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C5A473-3B15-B6B6-E08C-730C562EC4ED}"/>
              </a:ext>
            </a:extLst>
          </p:cNvPr>
          <p:cNvSpPr txBox="1"/>
          <p:nvPr/>
        </p:nvSpPr>
        <p:spPr>
          <a:xfrm>
            <a:off x="7828547" y="1167222"/>
            <a:ext cx="139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Next 5 years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27FED1-6140-F9C0-6305-E79D14C3E75B}"/>
              </a:ext>
            </a:extLst>
          </p:cNvPr>
          <p:cNvSpPr/>
          <p:nvPr/>
        </p:nvSpPr>
        <p:spPr>
          <a:xfrm>
            <a:off x="981635" y="1669347"/>
            <a:ext cx="1156447" cy="324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014779-B6BA-F390-DDD0-EC72296E01F6}"/>
              </a:ext>
            </a:extLst>
          </p:cNvPr>
          <p:cNvSpPr/>
          <p:nvPr/>
        </p:nvSpPr>
        <p:spPr>
          <a:xfrm>
            <a:off x="6214035" y="1669347"/>
            <a:ext cx="1156447" cy="324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79BA27-2D94-A189-452C-6714B46F7B09}"/>
              </a:ext>
            </a:extLst>
          </p:cNvPr>
          <p:cNvSpPr txBox="1"/>
          <p:nvPr/>
        </p:nvSpPr>
        <p:spPr>
          <a:xfrm>
            <a:off x="946710" y="1667851"/>
            <a:ext cx="1047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M≥3.0 quakes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from JMA</a:t>
            </a:r>
          </a:p>
        </p:txBody>
      </p:sp>
      <p:pic>
        <p:nvPicPr>
          <p:cNvPr id="26" name="Picture 25" descr="Timeline&#10;&#10;Description automatically generated">
            <a:extLst>
              <a:ext uri="{FF2B5EF4-FFF2-40B4-BE49-F238E27FC236}">
                <a16:creationId xmlns:a16="http://schemas.microsoft.com/office/drawing/2014/main" id="{61405B8A-E5DF-20F9-7794-185B7EACDA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381" y="2474002"/>
            <a:ext cx="1451928" cy="533361"/>
          </a:xfrm>
          <a:prstGeom prst="rect">
            <a:avLst/>
          </a:prstGeom>
        </p:spPr>
      </p:pic>
      <p:pic>
        <p:nvPicPr>
          <p:cNvPr id="32" name="Picture 31" descr="Circle&#10;&#10;Description automatically generated">
            <a:extLst>
              <a:ext uri="{FF2B5EF4-FFF2-40B4-BE49-F238E27FC236}">
                <a16:creationId xmlns:a16="http://schemas.microsoft.com/office/drawing/2014/main" id="{16CD631C-37AD-FDF6-0ADD-FE22E77E46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4676" y="5263100"/>
            <a:ext cx="349479" cy="5649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D1DCEB-5B1A-9CC3-1327-7394754C00C8}"/>
              </a:ext>
            </a:extLst>
          </p:cNvPr>
          <p:cNvSpPr/>
          <p:nvPr/>
        </p:nvSpPr>
        <p:spPr>
          <a:xfrm>
            <a:off x="1169118" y="657237"/>
            <a:ext cx="9782167" cy="363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D623F-A9EF-1A4D-AA43-3C62F66531BE}"/>
              </a:ext>
            </a:extLst>
          </p:cNvPr>
          <p:cNvSpPr txBox="1"/>
          <p:nvPr/>
        </p:nvSpPr>
        <p:spPr>
          <a:xfrm>
            <a:off x="682900" y="364755"/>
            <a:ext cx="10441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Both core and corona light up in first 5 yr after M 9 Tohoku, then core shuts down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B89F00-F32A-114C-478D-B8D050933ADA}"/>
              </a:ext>
            </a:extLst>
          </p:cNvPr>
          <p:cNvSpPr txBox="1"/>
          <p:nvPr/>
        </p:nvSpPr>
        <p:spPr>
          <a:xfrm>
            <a:off x="484712" y="366930"/>
            <a:ext cx="10967426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Gill Sans MT" panose="020B0502020104020203" pitchFamily="34" charset="77"/>
              </a:rPr>
              <a:t>Corona:  Three times more M≥6.5 shocks have stuck in the 15 yr after M 9 Tohoku than before</a:t>
            </a:r>
          </a:p>
        </p:txBody>
      </p:sp>
    </p:spTree>
    <p:extLst>
      <p:ext uri="{BB962C8B-B14F-4D97-AF65-F5344CB8AC3E}">
        <p14:creationId xmlns:p14="http://schemas.microsoft.com/office/powerpoint/2010/main" val="31945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map&#10;&#10;Description automatically generated">
            <a:extLst>
              <a:ext uri="{FF2B5EF4-FFF2-40B4-BE49-F238E27FC236}">
                <a16:creationId xmlns:a16="http://schemas.microsoft.com/office/drawing/2014/main" id="{710C0D41-5118-E884-CF2C-F8541664E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217" y="0"/>
            <a:ext cx="1053170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4B64B4-4F0E-B973-F2E0-CF129B66EA66}"/>
              </a:ext>
            </a:extLst>
          </p:cNvPr>
          <p:cNvSpPr/>
          <p:nvPr/>
        </p:nvSpPr>
        <p:spPr>
          <a:xfrm>
            <a:off x="0" y="0"/>
            <a:ext cx="2254854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4000">
                <a:schemeClr val="accent1">
                  <a:lumMod val="45000"/>
                  <a:lumOff val="5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100000">
                <a:schemeClr val="tx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4D5D5-3527-ADAA-77B3-9BA01995C2A6}"/>
              </a:ext>
            </a:extLst>
          </p:cNvPr>
          <p:cNvSpPr txBox="1"/>
          <p:nvPr/>
        </p:nvSpPr>
        <p:spPr>
          <a:xfrm>
            <a:off x="10177670" y="3008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9F1977-4AA1-BF2E-6735-6374389FBD2E}"/>
              </a:ext>
            </a:extLst>
          </p:cNvPr>
          <p:cNvSpPr txBox="1"/>
          <p:nvPr/>
        </p:nvSpPr>
        <p:spPr>
          <a:xfrm>
            <a:off x="62106" y="296331"/>
            <a:ext cx="21927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77"/>
              </a:rPr>
              <a:t>Stress triggers and shadows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77"/>
              </a:rPr>
              <a:t>are the most important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Gill Sans MT" panose="020B0502020104020203" pitchFamily="34" charset="77"/>
              </a:rPr>
              <a:t>source of time dependence</a:t>
            </a:r>
          </a:p>
          <a:p>
            <a:pPr algn="ctr"/>
            <a:endParaRPr lang="en-US" sz="2200" dirty="0">
              <a:solidFill>
                <a:schemeClr val="bg1"/>
              </a:solidFill>
              <a:effectLst/>
              <a:latin typeface="Gill Sans MT" panose="020B0502020104020203" pitchFamily="34" charset="77"/>
            </a:endParaRPr>
          </a:p>
          <a:p>
            <a:pPr algn="ctr"/>
            <a:endParaRPr lang="en-US" sz="2200" dirty="0">
              <a:solidFill>
                <a:schemeClr val="bg1"/>
              </a:solidFill>
              <a:latin typeface="Gill Sans MT" panose="020B0502020104020203" pitchFamily="34" charset="77"/>
            </a:endParaRPr>
          </a:p>
          <a:p>
            <a:pPr algn="ctr"/>
            <a:endParaRPr lang="en-US" sz="2200" dirty="0">
              <a:latin typeface="Gill Sans MT" panose="020B0502020104020203" pitchFamily="34" charset="77"/>
            </a:endParaRPr>
          </a:p>
          <a:p>
            <a:pPr algn="ctr"/>
            <a:endParaRPr lang="en-US" sz="2200" dirty="0">
              <a:latin typeface="Gill Sans MT" panose="020B0502020104020203" pitchFamily="34" charset="77"/>
            </a:endParaRPr>
          </a:p>
          <a:p>
            <a:pPr algn="ctr"/>
            <a:r>
              <a:rPr lang="en-US" sz="2200" dirty="0">
                <a:latin typeface="Gill Sans MT" panose="020B0502020104020203" pitchFamily="34" charset="77"/>
              </a:rPr>
              <a:t>Temblor</a:t>
            </a:r>
          </a:p>
          <a:p>
            <a:pPr algn="ctr"/>
            <a:r>
              <a:rPr lang="en-US" sz="2200" dirty="0">
                <a:latin typeface="Gill Sans MT" panose="020B0502020104020203" pitchFamily="34" charset="77"/>
              </a:rPr>
              <a:t>captures this</a:t>
            </a:r>
          </a:p>
          <a:p>
            <a:pPr algn="ctr"/>
            <a:r>
              <a:rPr lang="en-US" sz="2200" dirty="0">
                <a:latin typeface="Gill Sans MT" panose="020B0502020104020203" pitchFamily="34" charset="77"/>
              </a:rPr>
              <a:t>in Realtime Risk</a:t>
            </a:r>
            <a:endParaRPr lang="en-US" sz="2200" dirty="0">
              <a:effectLst/>
              <a:latin typeface="Gill Sans MT" panose="020B0502020104020203" pitchFamily="34" charset="77"/>
            </a:endParaRPr>
          </a:p>
          <a:p>
            <a:pPr algn="ctr"/>
            <a:endParaRPr lang="en-US" sz="2200" dirty="0">
              <a:latin typeface="Gill Sans MT" panose="020B0502020104020203" pitchFamily="34" charset="77"/>
            </a:endParaRPr>
          </a:p>
        </p:txBody>
      </p:sp>
      <p:pic>
        <p:nvPicPr>
          <p:cNvPr id="9" name="Picture 8" descr="A picture containing graphics, colorfulness, graphic design, screenshot&#10;&#10;Description automatically generated">
            <a:extLst>
              <a:ext uri="{FF2B5EF4-FFF2-40B4-BE49-F238E27FC236}">
                <a16:creationId xmlns:a16="http://schemas.microsoft.com/office/drawing/2014/main" id="{3A86F3E8-8CA9-1731-CC95-CB6FB8DE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35" y="5430652"/>
            <a:ext cx="862105" cy="112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4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9C087-1904-3F86-1DA9-EC92FADF8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0"/>
            <a:ext cx="10927080" cy="1325563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Gill Sans MT" panose="020B0502020104020203" pitchFamily="34" charset="77"/>
              </a:rPr>
              <a:t>How to build                                                into your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37D4D-E341-6EDA-3C05-239717690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77" y="1673095"/>
            <a:ext cx="4608443" cy="4819780"/>
          </a:xfrm>
        </p:spPr>
        <p:txBody>
          <a:bodyPr>
            <a:noAutofit/>
          </a:bodyPr>
          <a:lstStyle/>
          <a:p>
            <a:pPr marL="0" indent="0">
              <a:lnSpc>
                <a:spcPts val="2880"/>
              </a:lnSpc>
              <a:spcBef>
                <a:spcPts val="0"/>
              </a:spcBef>
              <a:spcAft>
                <a:spcPts val="2800"/>
              </a:spcAft>
              <a:buNone/>
            </a:pPr>
            <a:r>
              <a:rPr lang="en-US" sz="2400" dirty="0">
                <a:solidFill>
                  <a:srgbClr val="C00000"/>
                </a:solidFill>
                <a:latin typeface="Gill Sans MT" panose="020B0502020104020203" pitchFamily="34" charset="77"/>
              </a:rPr>
              <a:t>HazIntel</a:t>
            </a:r>
            <a:r>
              <a:rPr lang="en-US" sz="2400" dirty="0">
                <a:latin typeface="Gill Sans MT" panose="020B0502020104020203" pitchFamily="34" charset="77"/>
              </a:rPr>
              <a:t> adjusts a legacy vendor Event-Loss Table as if it had been modeled with Temblor EventSet or EventSet modified by Realtime Risk</a:t>
            </a:r>
          </a:p>
          <a:p>
            <a:pPr marL="0" indent="0">
              <a:lnSpc>
                <a:spcPts val="2880"/>
              </a:lnSpc>
              <a:spcBef>
                <a:spcPts val="0"/>
              </a:spcBef>
              <a:spcAft>
                <a:spcPts val="2800"/>
              </a:spcAft>
              <a:buNone/>
            </a:pPr>
            <a:r>
              <a:rPr lang="en-US" sz="2400" dirty="0">
                <a:latin typeface="Gill Sans MT" panose="020B0502020104020203" pitchFamily="34" charset="77"/>
              </a:rPr>
              <a:t>We can provide </a:t>
            </a:r>
            <a:r>
              <a:rPr lang="en-US" sz="2400" dirty="0">
                <a:solidFill>
                  <a:srgbClr val="C00000"/>
                </a:solidFill>
                <a:latin typeface="Gill Sans MT" panose="020B0502020104020203" pitchFamily="34" charset="77"/>
              </a:rPr>
              <a:t>gridded quake rate changes </a:t>
            </a:r>
            <a:r>
              <a:rPr lang="en-US" sz="2400" dirty="0">
                <a:latin typeface="Gill Sans MT" panose="020B0502020104020203" pitchFamily="34" charset="77"/>
              </a:rPr>
              <a:t>to modify legacy vendor earthquake frequencies</a:t>
            </a:r>
          </a:p>
          <a:p>
            <a:pPr marL="0" indent="0">
              <a:lnSpc>
                <a:spcPts val="2880"/>
              </a:lnSpc>
              <a:spcBef>
                <a:spcPts val="0"/>
              </a:spcBef>
              <a:spcAft>
                <a:spcPts val="2800"/>
              </a:spcAft>
              <a:buNone/>
            </a:pPr>
            <a:r>
              <a:rPr lang="en-US" sz="2400" dirty="0">
                <a:latin typeface="Gill Sans MT" panose="020B0502020104020203" pitchFamily="34" charset="77"/>
              </a:rPr>
              <a:t>You (</a:t>
            </a:r>
            <a:r>
              <a:rPr lang="en-US" sz="2400" i="1" dirty="0">
                <a:latin typeface="Gill Sans MT" panose="020B0502020104020203" pitchFamily="34" charset="77"/>
              </a:rPr>
              <a:t>or we</a:t>
            </a:r>
            <a:r>
              <a:rPr lang="en-US" sz="2400" dirty="0">
                <a:latin typeface="Gill Sans MT" panose="020B0502020104020203" pitchFamily="34" charset="77"/>
              </a:rPr>
              <a:t>) can run </a:t>
            </a:r>
            <a:r>
              <a:rPr lang="en-US" sz="2400" dirty="0">
                <a:solidFill>
                  <a:srgbClr val="C00000"/>
                </a:solidFill>
                <a:latin typeface="Gill Sans MT" panose="020B0502020104020203" pitchFamily="34" charset="77"/>
              </a:rPr>
              <a:t>Temblor’s OASIS loss models </a:t>
            </a:r>
            <a:r>
              <a:rPr lang="en-US" sz="2400" dirty="0">
                <a:latin typeface="Gill Sans MT" panose="020B0502020104020203" pitchFamily="34" charset="77"/>
              </a:rPr>
              <a:t>using a  Realtime Risk-modified event 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BC5CF-A4E1-179D-484E-EF1494239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963" y="413785"/>
            <a:ext cx="4591247" cy="49799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E655C7-802A-F2A3-1BA8-0B08F3EC6FD2}"/>
              </a:ext>
            </a:extLst>
          </p:cNvPr>
          <p:cNvCxnSpPr>
            <a:cxnSpLocks/>
          </p:cNvCxnSpPr>
          <p:nvPr/>
        </p:nvCxnSpPr>
        <p:spPr>
          <a:xfrm>
            <a:off x="715617" y="1100639"/>
            <a:ext cx="109270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4A978FB-0AF0-683F-F250-51E1F2C1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77" y="1166544"/>
            <a:ext cx="4519759" cy="5631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FE728-C85A-7055-36B6-EFE62697E2A9}"/>
              </a:ext>
            </a:extLst>
          </p:cNvPr>
          <p:cNvSpPr txBox="1"/>
          <p:nvPr/>
        </p:nvSpPr>
        <p:spPr>
          <a:xfrm>
            <a:off x="10248637" y="1858444"/>
            <a:ext cx="160425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Last year, Alexandra Tsioulou and I showed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how Gallagher Re harnesses Realtime Risk in Chile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ill Sans MT" panose="020B0502020104020203" pitchFamily="34" charset="77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They have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also used it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for Japan,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New Zealand, Turkey, and California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50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Map&#10;&#10;Description automatically generated">
            <a:extLst>
              <a:ext uri="{FF2B5EF4-FFF2-40B4-BE49-F238E27FC236}">
                <a16:creationId xmlns:a16="http://schemas.microsoft.com/office/drawing/2014/main" id="{C7ECC5B0-F129-9D4A-54E3-064D358CE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130" y="275630"/>
            <a:ext cx="8400670" cy="6384509"/>
          </a:xfrm>
          <a:prstGeom prst="rect">
            <a:avLst/>
          </a:prstGeom>
        </p:spPr>
      </p:pic>
      <p:pic>
        <p:nvPicPr>
          <p:cNvPr id="31" name="Picture 30" descr="Chart, map, scatter chart&#10;&#10;Description automatically generated">
            <a:extLst>
              <a:ext uri="{FF2B5EF4-FFF2-40B4-BE49-F238E27FC236}">
                <a16:creationId xmlns:a16="http://schemas.microsoft.com/office/drawing/2014/main" id="{3B43A5D2-6A56-0E10-507B-FFFD1EC6C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30" y="275629"/>
            <a:ext cx="8400670" cy="638450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CF7F9CA-09DD-E88C-0A59-E4E78B662A3D}"/>
              </a:ext>
            </a:extLst>
          </p:cNvPr>
          <p:cNvSpPr txBox="1"/>
          <p:nvPr/>
        </p:nvSpPr>
        <p:spPr>
          <a:xfrm>
            <a:off x="289036" y="1201831"/>
            <a:ext cx="17101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77"/>
              </a:rPr>
              <a:t>All megathrust ruptures since 1960 are seismicity holes today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3D30FD-D773-8776-F894-56CEE9674192}"/>
              </a:ext>
            </a:extLst>
          </p:cNvPr>
          <p:cNvSpPr txBox="1"/>
          <p:nvPr/>
        </p:nvSpPr>
        <p:spPr>
          <a:xfrm>
            <a:off x="5609064" y="4170556"/>
            <a:ext cx="1468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Slip: Lorito et al (2011)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09815F-2489-4697-3211-0B78525F76F6}"/>
              </a:ext>
            </a:extLst>
          </p:cNvPr>
          <p:cNvSpPr txBox="1"/>
          <p:nvPr/>
        </p:nvSpPr>
        <p:spPr>
          <a:xfrm>
            <a:off x="3155796" y="5564458"/>
            <a:ext cx="15327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Slip: Iinuma et al (2012)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CE203C-4FBE-0FE9-6578-84B1FEBD6762}"/>
              </a:ext>
            </a:extLst>
          </p:cNvPr>
          <p:cNvSpPr txBox="1"/>
          <p:nvPr/>
        </p:nvSpPr>
        <p:spPr>
          <a:xfrm>
            <a:off x="8920812" y="6090642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Slip: Banerjee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et al (2007)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456F36-41CE-5CD8-A3E9-26FEC54C465F}"/>
              </a:ext>
            </a:extLst>
          </p:cNvPr>
          <p:cNvSpPr txBox="1"/>
          <p:nvPr/>
        </p:nvSpPr>
        <p:spPr>
          <a:xfrm>
            <a:off x="5564459" y="209012"/>
            <a:ext cx="1505414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Myriad Pro" panose="020B0503030403020204" pitchFamily="34" charset="0"/>
              </a:rPr>
              <a:t>Starting 5 yr after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CFF61F-903E-DFEF-AF87-B1F7BDA908AC}"/>
              </a:ext>
            </a:extLst>
          </p:cNvPr>
          <p:cNvSpPr txBox="1"/>
          <p:nvPr/>
        </p:nvSpPr>
        <p:spPr>
          <a:xfrm>
            <a:off x="8564137" y="209012"/>
            <a:ext cx="1505414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Myriad Pro" panose="020B0503030403020204" pitchFamily="34" charset="0"/>
              </a:rPr>
              <a:t>Starting 4 yr after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F42A0-E9E7-D9AD-B36C-1E863240D386}"/>
              </a:ext>
            </a:extLst>
          </p:cNvPr>
          <p:cNvSpPr txBox="1"/>
          <p:nvPr/>
        </p:nvSpPr>
        <p:spPr>
          <a:xfrm>
            <a:off x="3178098" y="209012"/>
            <a:ext cx="1505414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Myriad Pro" panose="020B0503030403020204" pitchFamily="34" charset="0"/>
              </a:rPr>
              <a:t>Starting 5 yr after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21BE682-F7F6-3A3B-8773-607D58BE680E}"/>
              </a:ext>
            </a:extLst>
          </p:cNvPr>
          <p:cNvSpPr/>
          <p:nvPr/>
        </p:nvSpPr>
        <p:spPr>
          <a:xfrm>
            <a:off x="5176572" y="95362"/>
            <a:ext cx="6174889" cy="6745044"/>
          </a:xfrm>
          <a:custGeom>
            <a:avLst/>
            <a:gdLst>
              <a:gd name="connsiteX0" fmla="*/ 6067313 w 6174889"/>
              <a:gd name="connsiteY0" fmla="*/ 32272 h 6745044"/>
              <a:gd name="connsiteX1" fmla="*/ 0 w 6174889"/>
              <a:gd name="connsiteY1" fmla="*/ 32272 h 6745044"/>
              <a:gd name="connsiteX2" fmla="*/ 0 w 6174889"/>
              <a:gd name="connsiteY2" fmla="*/ 4313816 h 6745044"/>
              <a:gd name="connsiteX3" fmla="*/ 2108499 w 6174889"/>
              <a:gd name="connsiteY3" fmla="*/ 4313816 h 6745044"/>
              <a:gd name="connsiteX4" fmla="*/ 2108499 w 6174889"/>
              <a:gd name="connsiteY4" fmla="*/ 6745044 h 6745044"/>
              <a:gd name="connsiteX5" fmla="*/ 6174889 w 6174889"/>
              <a:gd name="connsiteY5" fmla="*/ 6745044 h 6745044"/>
              <a:gd name="connsiteX6" fmla="*/ 6174889 w 6174889"/>
              <a:gd name="connsiteY6" fmla="*/ 0 h 6745044"/>
              <a:gd name="connsiteX7" fmla="*/ 6067313 w 6174889"/>
              <a:gd name="connsiteY7" fmla="*/ 32272 h 674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74889" h="6745044">
                <a:moveTo>
                  <a:pt x="6067313" y="32272"/>
                </a:moveTo>
                <a:lnTo>
                  <a:pt x="0" y="32272"/>
                </a:lnTo>
                <a:lnTo>
                  <a:pt x="0" y="4313816"/>
                </a:lnTo>
                <a:lnTo>
                  <a:pt x="2108499" y="4313816"/>
                </a:lnTo>
                <a:lnTo>
                  <a:pt x="2108499" y="6745044"/>
                </a:lnTo>
                <a:lnTo>
                  <a:pt x="6174889" y="6745044"/>
                </a:lnTo>
                <a:lnTo>
                  <a:pt x="6174889" y="0"/>
                </a:lnTo>
                <a:lnTo>
                  <a:pt x="6067313" y="322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F69A1-308E-0F53-9A36-DEE8689600B6}"/>
              </a:ext>
            </a:extLst>
          </p:cNvPr>
          <p:cNvSpPr txBox="1"/>
          <p:nvPr/>
        </p:nvSpPr>
        <p:spPr>
          <a:xfrm>
            <a:off x="3110534" y="5374057"/>
            <a:ext cx="156616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2014-2022 earthquakes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3F00D-A6FF-03D7-12F4-F71BA6606FA0}"/>
              </a:ext>
            </a:extLst>
          </p:cNvPr>
          <p:cNvSpPr txBox="1"/>
          <p:nvPr/>
        </p:nvSpPr>
        <p:spPr>
          <a:xfrm>
            <a:off x="482651" y="5967531"/>
            <a:ext cx="1322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Toda &amp; Stein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(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Nature Geoscience</a:t>
            </a:r>
          </a:p>
          <a:p>
            <a:pPr algn="ct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2022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471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63E4D7F-9935-D2CB-D8E6-4FD9260040D9}"/>
              </a:ext>
            </a:extLst>
          </p:cNvPr>
          <p:cNvSpPr txBox="1"/>
          <p:nvPr/>
        </p:nvSpPr>
        <p:spPr>
          <a:xfrm>
            <a:off x="289036" y="1201831"/>
            <a:ext cx="17101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77"/>
              </a:rPr>
              <a:t>All megathrust ruptures since 1960 are seismicity holes today</a:t>
            </a:r>
          </a:p>
        </p:txBody>
      </p:sp>
      <p:pic>
        <p:nvPicPr>
          <p:cNvPr id="26" name="Picture 25" descr="Chart, scatter chart&#10;&#10;Description automatically generated">
            <a:extLst>
              <a:ext uri="{FF2B5EF4-FFF2-40B4-BE49-F238E27FC236}">
                <a16:creationId xmlns:a16="http://schemas.microsoft.com/office/drawing/2014/main" id="{6C59D159-5444-33EB-B082-5178A4094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009" y="548588"/>
            <a:ext cx="9669955" cy="5760824"/>
          </a:xfrm>
          <a:prstGeom prst="rect">
            <a:avLst/>
          </a:prstGeom>
        </p:spPr>
      </p:pic>
      <p:pic>
        <p:nvPicPr>
          <p:cNvPr id="28" name="Picture 27" descr="Chart, scatter chart&#10;&#10;Description automatically generated">
            <a:extLst>
              <a:ext uri="{FF2B5EF4-FFF2-40B4-BE49-F238E27FC236}">
                <a16:creationId xmlns:a16="http://schemas.microsoft.com/office/drawing/2014/main" id="{31DB8EF4-6E1B-B3E1-9AE3-B1C69FE53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009" y="548588"/>
            <a:ext cx="9669955" cy="5760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16B119-A5DE-D6BF-7868-385A307B7C71}"/>
              </a:ext>
            </a:extLst>
          </p:cNvPr>
          <p:cNvSpPr txBox="1"/>
          <p:nvPr/>
        </p:nvSpPr>
        <p:spPr>
          <a:xfrm>
            <a:off x="4917687" y="5040350"/>
            <a:ext cx="1672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Slip: </a:t>
            </a:r>
            <a:r>
              <a:rPr lang="en-US" sz="1000" dirty="0">
                <a:effectLst/>
                <a:latin typeface="Helvetica Light" panose="020B0403020202020204" pitchFamily="34" charset="0"/>
              </a:rPr>
              <a:t>Ichinose </a:t>
            </a:r>
            <a:r>
              <a:rPr lang="en-US" sz="1000" dirty="0">
                <a:latin typeface="Helvetica Light" panose="020B0403020202020204" pitchFamily="34" charset="0"/>
              </a:rPr>
              <a:t>et al. (2007)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2D120F-5A0F-B4B2-BEC2-6770E13AE3FA}"/>
              </a:ext>
            </a:extLst>
          </p:cNvPr>
          <p:cNvSpPr txBox="1"/>
          <p:nvPr/>
        </p:nvSpPr>
        <p:spPr>
          <a:xfrm>
            <a:off x="8747762" y="1234067"/>
            <a:ext cx="1244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Slip: </a:t>
            </a:r>
            <a:r>
              <a:rPr lang="en-US" sz="1000" dirty="0">
                <a:effectLst/>
                <a:latin typeface="Helvetica Light" panose="020B0403020202020204" pitchFamily="34" charset="0"/>
              </a:rPr>
              <a:t>Barrientos </a:t>
            </a:r>
            <a:r>
              <a:rPr lang="en-US" sz="1000" dirty="0">
                <a:latin typeface="Helvetica Light" panose="020B0403020202020204" pitchFamily="34" charset="0"/>
              </a:rPr>
              <a:t>and Ward (1990)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CAA1F-6433-73A2-2516-34F5026EAF71}"/>
              </a:ext>
            </a:extLst>
          </p:cNvPr>
          <p:cNvSpPr txBox="1"/>
          <p:nvPr/>
        </p:nvSpPr>
        <p:spPr>
          <a:xfrm>
            <a:off x="2233009" y="5679957"/>
            <a:ext cx="13035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 Light" panose="020B0403020202020204" pitchFamily="34" charset="0"/>
              </a:rPr>
              <a:t>Early aftershocks:</a:t>
            </a:r>
          </a:p>
          <a:p>
            <a:r>
              <a:rPr lang="en-US" sz="1100" dirty="0">
                <a:latin typeface="Helvetica Light" panose="020B0403020202020204" pitchFamily="34" charset="0"/>
              </a:rPr>
              <a:t>Page (1968)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6C8C3-4E91-A570-BCC6-553F3C11E60D}"/>
              </a:ext>
            </a:extLst>
          </p:cNvPr>
          <p:cNvSpPr txBox="1"/>
          <p:nvPr/>
        </p:nvSpPr>
        <p:spPr>
          <a:xfrm>
            <a:off x="10626549" y="5679957"/>
            <a:ext cx="13035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Helvetica Light" panose="020B0403020202020204" pitchFamily="34" charset="0"/>
              </a:rPr>
              <a:t>Early aftershocks:</a:t>
            </a:r>
          </a:p>
          <a:p>
            <a:pPr algn="r"/>
            <a:r>
              <a:rPr lang="en-US" sz="1100" dirty="0">
                <a:latin typeface="Helvetica Light" panose="020B0403020202020204" pitchFamily="34" charset="0"/>
              </a:rPr>
              <a:t>Cifuentes (1989)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23B66-C58D-7E0F-6769-5871E10AE648}"/>
              </a:ext>
            </a:extLst>
          </p:cNvPr>
          <p:cNvSpPr txBox="1"/>
          <p:nvPr/>
        </p:nvSpPr>
        <p:spPr>
          <a:xfrm>
            <a:off x="9435395" y="503984"/>
            <a:ext cx="1626616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Myriad Pro" panose="020B0503030403020204" pitchFamily="34" charset="0"/>
              </a:rPr>
              <a:t>Starting 16 yr after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D04C3B-6C6D-4251-CE48-CFBEC20703E3}"/>
              </a:ext>
            </a:extLst>
          </p:cNvPr>
          <p:cNvSpPr txBox="1"/>
          <p:nvPr/>
        </p:nvSpPr>
        <p:spPr>
          <a:xfrm>
            <a:off x="4081346" y="503984"/>
            <a:ext cx="229715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Myriad Pro" panose="020B0503030403020204" pitchFamily="34" charset="0"/>
              </a:rPr>
              <a:t>Starting 12 years after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9C1E7F-D39B-A8FE-05BF-EA72FC7CC6A6}"/>
              </a:ext>
            </a:extLst>
          </p:cNvPr>
          <p:cNvSpPr txBox="1"/>
          <p:nvPr/>
        </p:nvSpPr>
        <p:spPr>
          <a:xfrm>
            <a:off x="482651" y="5967531"/>
            <a:ext cx="1322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Toda &amp; Stein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(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Nature Geoscience</a:t>
            </a:r>
          </a:p>
          <a:p>
            <a:pPr algn="ct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2022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78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0363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5" name="Text Box 3"/>
          <p:cNvSpPr txBox="1">
            <a:spLocks noChangeArrowheads="1"/>
          </p:cNvSpPr>
          <p:nvPr/>
        </p:nvSpPr>
        <p:spPr bwMode="auto">
          <a:xfrm>
            <a:off x="5537440" y="457200"/>
            <a:ext cx="289694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dirty="0">
                <a:latin typeface="Gill Sans MT" panose="020B0502020104020203" pitchFamily="34" charset="77"/>
                <a:ea typeface="ＭＳ Ｐゴシック" charset="0"/>
              </a:rPr>
              <a:t>1992 M 7.3 Landers shock    </a:t>
            </a:r>
          </a:p>
          <a:p>
            <a:pPr algn="r">
              <a:defRPr/>
            </a:pPr>
            <a:r>
              <a:rPr lang="en-US" dirty="0">
                <a:latin typeface="Gill Sans MT" panose="020B0502020104020203" pitchFamily="34" charset="77"/>
                <a:ea typeface="ＭＳ Ｐゴシック" charset="0"/>
              </a:rPr>
              <a:t> increases stress </a:t>
            </a:r>
          </a:p>
          <a:p>
            <a:pPr algn="r">
              <a:defRPr/>
            </a:pPr>
            <a:r>
              <a:rPr lang="en-US" dirty="0">
                <a:latin typeface="Gill Sans MT" panose="020B0502020104020203" pitchFamily="34" charset="77"/>
                <a:ea typeface="ＭＳ Ｐゴシック" charset="0"/>
              </a:rPr>
              <a:t>at Big Bear</a:t>
            </a:r>
          </a:p>
        </p:txBody>
      </p:sp>
      <p:sp>
        <p:nvSpPr>
          <p:cNvPr id="325637" name="Text Box 5"/>
          <p:cNvSpPr txBox="1">
            <a:spLocks noChangeArrowheads="1"/>
          </p:cNvSpPr>
          <p:nvPr/>
        </p:nvSpPr>
        <p:spPr bwMode="auto">
          <a:xfrm flipH="1">
            <a:off x="4095750" y="3352800"/>
            <a:ext cx="895350" cy="88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dirty="0">
                <a:latin typeface="Helvetica" charset="0"/>
                <a:ea typeface="ＭＳ Ｐゴシック" charset="0"/>
              </a:rPr>
              <a:t> </a:t>
            </a:r>
            <a:r>
              <a:rPr lang="en-US" i="1" dirty="0">
                <a:latin typeface="Helvetica" charset="0"/>
                <a:ea typeface="ＭＳ Ｐゴシック" charset="0"/>
              </a:rPr>
              <a:t>Big</a:t>
            </a:r>
          </a:p>
          <a:p>
            <a:pPr>
              <a:lnSpc>
                <a:spcPct val="150000"/>
              </a:lnSpc>
              <a:defRPr/>
            </a:pPr>
            <a:r>
              <a:rPr lang="en-US" i="1" dirty="0">
                <a:latin typeface="Helvetica" charset="0"/>
                <a:ea typeface="ＭＳ Ｐゴシック" charset="0"/>
              </a:rPr>
              <a:t>Bear</a:t>
            </a:r>
          </a:p>
        </p:txBody>
      </p:sp>
      <p:sp>
        <p:nvSpPr>
          <p:cNvPr id="325639" name="Text Box 7"/>
          <p:cNvSpPr txBox="1">
            <a:spLocks noChangeArrowheads="1"/>
          </p:cNvSpPr>
          <p:nvPr/>
        </p:nvSpPr>
        <p:spPr bwMode="auto">
          <a:xfrm>
            <a:off x="7542212" y="5181601"/>
            <a:ext cx="16922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Helvetica" charset="0"/>
                <a:ea typeface="ＭＳ Ｐゴシック" charset="0"/>
              </a:rPr>
              <a:t>First 3 </a:t>
            </a:r>
            <a:r>
              <a:rPr lang="en-US" sz="1600" b="1" dirty="0" err="1">
                <a:latin typeface="Helvetica" charset="0"/>
                <a:ea typeface="ＭＳ Ｐゴシック" charset="0"/>
              </a:rPr>
              <a:t>hr</a:t>
            </a:r>
            <a:r>
              <a:rPr lang="en-US" sz="1600" b="1" dirty="0">
                <a:latin typeface="Helvetica" charset="0"/>
                <a:ea typeface="ＭＳ Ｐゴシック" charset="0"/>
              </a:rPr>
              <a:t> of Landers                    </a:t>
            </a:r>
          </a:p>
          <a:p>
            <a:pPr algn="ctr">
              <a:defRPr/>
            </a:pPr>
            <a:r>
              <a:rPr lang="en-US" sz="1600" b="1" dirty="0">
                <a:latin typeface="Helvetica" charset="0"/>
                <a:ea typeface="ＭＳ Ｐゴシック" charset="0"/>
              </a:rPr>
              <a:t>aftershocks</a:t>
            </a:r>
          </a:p>
          <a:p>
            <a:pPr algn="ctr">
              <a:defRPr/>
            </a:pPr>
            <a:r>
              <a:rPr lang="en-US" sz="1600" b="1" dirty="0">
                <a:latin typeface="Helvetica" charset="0"/>
                <a:ea typeface="ＭＳ Ｐゴシック" charset="0"/>
              </a:rPr>
              <a:t>plotted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53458" y="6276976"/>
            <a:ext cx="1362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from </a:t>
            </a:r>
          </a:p>
          <a:p>
            <a:pPr>
              <a:defRPr/>
            </a:pPr>
            <a:r>
              <a:rPr lang="en-US" sz="1600" i="1" dirty="0">
                <a:latin typeface="Gill Sans" charset="0"/>
                <a:ea typeface="Gill Sans" charset="0"/>
                <a:cs typeface="Gill Sans" charset="0"/>
              </a:rPr>
              <a:t>Stein</a:t>
            </a: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 (2003)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4495800"/>
            <a:ext cx="100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latin typeface="Helvetica" charset="0"/>
                <a:ea typeface="ＭＳ Ｐゴシック" charset="0"/>
              </a:rPr>
              <a:t>Los</a:t>
            </a:r>
          </a:p>
          <a:p>
            <a:pPr>
              <a:defRPr/>
            </a:pPr>
            <a:r>
              <a:rPr lang="en-US" i="1" dirty="0">
                <a:latin typeface="Helvetica" charset="0"/>
                <a:ea typeface="ＭＳ Ｐゴシック" charset="0"/>
              </a:rPr>
              <a:t>Angeles</a:t>
            </a:r>
          </a:p>
        </p:txBody>
      </p:sp>
      <p:sp>
        <p:nvSpPr>
          <p:cNvPr id="14" name="TextBox 13"/>
          <p:cNvSpPr txBox="1"/>
          <p:nvPr/>
        </p:nvSpPr>
        <p:spPr>
          <a:xfrm rot="1283533">
            <a:off x="271756" y="2725157"/>
            <a:ext cx="12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SAN  ANDREAS</a:t>
            </a:r>
          </a:p>
        </p:txBody>
      </p:sp>
      <p:sp>
        <p:nvSpPr>
          <p:cNvPr id="15" name="TextBox 14"/>
          <p:cNvSpPr txBox="1"/>
          <p:nvPr/>
        </p:nvSpPr>
        <p:spPr>
          <a:xfrm rot="1949977">
            <a:off x="6280146" y="5730783"/>
            <a:ext cx="12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SAN  ANDREAS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8BE5369E-C994-1945-020D-8E06499E0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129690"/>
            <a:ext cx="152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ea typeface="ＭＳ Ｐゴシック" charset="0"/>
              </a:rPr>
              <a:t> 1992 M 7.3 </a:t>
            </a:r>
            <a:r>
              <a:rPr lang="en-US" i="1" dirty="0">
                <a:solidFill>
                  <a:schemeClr val="bg1"/>
                </a:solidFill>
                <a:latin typeface="Gill Sans MT" panose="020B0502020104020203" pitchFamily="34" charset="77"/>
                <a:ea typeface="ＭＳ Ｐゴシック" charset="0"/>
              </a:rPr>
              <a:t>Landers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BCC70-A9BA-7F5F-C98D-40EDB51E9783}"/>
              </a:ext>
            </a:extLst>
          </p:cNvPr>
          <p:cNvSpPr txBox="1"/>
          <p:nvPr/>
        </p:nvSpPr>
        <p:spPr>
          <a:xfrm>
            <a:off x="9397642" y="250505"/>
            <a:ext cx="25807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Earthquakes converse by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the transfer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of stress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90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5030789" y="457200"/>
            <a:ext cx="33289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b="1">
                <a:latin typeface="Helvetica" charset="0"/>
                <a:ea typeface="ＭＳ Ｐゴシック" charset="0"/>
              </a:rPr>
              <a:t>1992 M=7.3 Landers shock    </a:t>
            </a:r>
          </a:p>
          <a:p>
            <a:pPr algn="r">
              <a:defRPr/>
            </a:pPr>
            <a:r>
              <a:rPr lang="en-US" b="1">
                <a:latin typeface="Helvetica" charset="0"/>
                <a:ea typeface="ＭＳ Ｐゴシック" charset="0"/>
              </a:rPr>
              <a:t> promotes the M=6.5 Big  </a:t>
            </a:r>
          </a:p>
          <a:p>
            <a:pPr algn="r">
              <a:defRPr/>
            </a:pPr>
            <a:r>
              <a:rPr lang="en-US" b="1">
                <a:latin typeface="Helvetica" charset="0"/>
                <a:ea typeface="ＭＳ Ｐゴシック" charset="0"/>
              </a:rPr>
              <a:t>Bear shock 3 hr later</a:t>
            </a:r>
          </a:p>
        </p:txBody>
      </p:sp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0" y="4495800"/>
            <a:ext cx="100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i="1">
                <a:latin typeface="Helvetica" charset="0"/>
                <a:ea typeface="ＭＳ Ｐゴシック" charset="0"/>
              </a:rPr>
              <a:t>Los</a:t>
            </a:r>
          </a:p>
          <a:p>
            <a:pPr>
              <a:defRPr/>
            </a:pPr>
            <a:r>
              <a:rPr lang="en-US" i="1" dirty="0">
                <a:latin typeface="Helvetica" charset="0"/>
                <a:ea typeface="ＭＳ Ｐゴシック" charset="0"/>
              </a:rPr>
              <a:t>Angeles</a:t>
            </a:r>
          </a:p>
        </p:txBody>
      </p:sp>
      <p:sp>
        <p:nvSpPr>
          <p:cNvPr id="326661" name="Text Box 5"/>
          <p:cNvSpPr txBox="1">
            <a:spLocks noChangeArrowheads="1"/>
          </p:cNvSpPr>
          <p:nvPr/>
        </p:nvSpPr>
        <p:spPr bwMode="auto">
          <a:xfrm>
            <a:off x="3581400" y="3581400"/>
            <a:ext cx="74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latin typeface="Helvetica" charset="0"/>
                <a:ea typeface="ＭＳ Ｐゴシック" charset="0"/>
              </a:rPr>
              <a:t> </a:t>
            </a:r>
            <a:r>
              <a:rPr lang="en-US" i="1">
                <a:latin typeface="Helvetica" charset="0"/>
                <a:ea typeface="ＭＳ Ｐゴシック" charset="0"/>
              </a:rPr>
              <a:t>Big</a:t>
            </a:r>
          </a:p>
          <a:p>
            <a:pPr>
              <a:defRPr/>
            </a:pPr>
            <a:r>
              <a:rPr lang="en-US" i="1">
                <a:latin typeface="Helvetica" charset="0"/>
                <a:ea typeface="ＭＳ Ｐゴシック" charset="0"/>
              </a:rPr>
              <a:t>Bear</a:t>
            </a:r>
          </a:p>
        </p:txBody>
      </p:sp>
      <p:sp>
        <p:nvSpPr>
          <p:cNvPr id="326662" name="Text Box 6"/>
          <p:cNvSpPr txBox="1">
            <a:spLocks noChangeArrowheads="1"/>
          </p:cNvSpPr>
          <p:nvPr/>
        </p:nvSpPr>
        <p:spPr bwMode="auto">
          <a:xfrm>
            <a:off x="5410200" y="312420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</a:t>
            </a:r>
            <a:r>
              <a:rPr lang="en-US" i="1">
                <a:solidFill>
                  <a:schemeClr val="bg1"/>
                </a:solidFill>
                <a:latin typeface="Helvetica" charset="0"/>
                <a:ea typeface="ＭＳ Ｐゴシック" charset="0"/>
              </a:rPr>
              <a:t>Landers</a:t>
            </a:r>
            <a:endParaRPr lang="en-US" i="1">
              <a:latin typeface="Helvetica" charset="0"/>
              <a:ea typeface="ＭＳ Ｐゴシック" charset="0"/>
            </a:endParaRPr>
          </a:p>
        </p:txBody>
      </p:sp>
      <p:sp>
        <p:nvSpPr>
          <p:cNvPr id="326663" name="Text Box 7"/>
          <p:cNvSpPr txBox="1">
            <a:spLocks noChangeArrowheads="1"/>
          </p:cNvSpPr>
          <p:nvPr/>
        </p:nvSpPr>
        <p:spPr bwMode="auto">
          <a:xfrm>
            <a:off x="7639665" y="5181601"/>
            <a:ext cx="151068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Helvetica" charset="0"/>
                <a:ea typeface="ＭＳ Ｐゴシック" charset="0"/>
              </a:rPr>
              <a:t>First 3 </a:t>
            </a:r>
            <a:r>
              <a:rPr lang="en-US" sz="1600" b="1" dirty="0" err="1">
                <a:latin typeface="Helvetica" charset="0"/>
                <a:ea typeface="ＭＳ Ｐゴシック" charset="0"/>
              </a:rPr>
              <a:t>hr</a:t>
            </a:r>
            <a:r>
              <a:rPr lang="en-US" sz="1600" b="1" dirty="0">
                <a:latin typeface="Helvetica" charset="0"/>
                <a:ea typeface="ＭＳ Ｐゴシック" charset="0"/>
              </a:rPr>
              <a:t> of Landers                    </a:t>
            </a:r>
          </a:p>
          <a:p>
            <a:pPr algn="ctr">
              <a:defRPr/>
            </a:pPr>
            <a:r>
              <a:rPr lang="en-US" sz="1600" b="1" dirty="0">
                <a:latin typeface="Helvetica" charset="0"/>
                <a:ea typeface="ＭＳ Ｐゴシック" charset="0"/>
              </a:rPr>
              <a:t>aftershocks</a:t>
            </a:r>
          </a:p>
          <a:p>
            <a:pPr algn="ctr">
              <a:defRPr/>
            </a:pPr>
            <a:r>
              <a:rPr lang="en-US" sz="1600" b="1" dirty="0">
                <a:latin typeface="Helvetica" charset="0"/>
                <a:ea typeface="ＭＳ Ｐゴシック" charset="0"/>
              </a:rPr>
              <a:t>plotted</a:t>
            </a:r>
          </a:p>
        </p:txBody>
      </p:sp>
      <p:sp>
        <p:nvSpPr>
          <p:cNvPr id="326664" name="Text Box 8"/>
          <p:cNvSpPr txBox="1">
            <a:spLocks noChangeArrowheads="1"/>
          </p:cNvSpPr>
          <p:nvPr/>
        </p:nvSpPr>
        <p:spPr bwMode="auto">
          <a:xfrm>
            <a:off x="153458" y="6276976"/>
            <a:ext cx="1362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from </a:t>
            </a:r>
          </a:p>
          <a:p>
            <a:pPr>
              <a:defRPr/>
            </a:pPr>
            <a:r>
              <a:rPr lang="en-US" sz="1600" i="1" dirty="0">
                <a:latin typeface="Gill Sans" charset="0"/>
                <a:ea typeface="Gill Sans" charset="0"/>
                <a:cs typeface="Gill Sans" charset="0"/>
              </a:rPr>
              <a:t>Stein</a:t>
            </a: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 (2003)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" y="1"/>
            <a:ext cx="9250363" cy="6924675"/>
            <a:chOff x="1" y="1"/>
            <a:chExt cx="9250363" cy="6924675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9250363" cy="692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1283533">
              <a:off x="271756" y="2725157"/>
              <a:ext cx="1265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/>
                <a:t>SAN  ANDREAS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949977">
              <a:off x="6280146" y="5730783"/>
              <a:ext cx="1265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SAN  ANDREAS</a:t>
              </a:r>
            </a:p>
          </p:txBody>
        </p:sp>
      </p:grp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628" y="4502426"/>
            <a:ext cx="100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latin typeface="Helvetica" charset="0"/>
                <a:ea typeface="ＭＳ Ｐゴシック" charset="0"/>
              </a:rPr>
              <a:t>Los</a:t>
            </a:r>
          </a:p>
          <a:p>
            <a:pPr>
              <a:defRPr/>
            </a:pPr>
            <a:r>
              <a:rPr lang="en-US" i="1" dirty="0">
                <a:latin typeface="Helvetica" charset="0"/>
                <a:ea typeface="ＭＳ Ｐゴシック" charset="0"/>
              </a:rPr>
              <a:t>Angeles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60086" y="6283602"/>
            <a:ext cx="1362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from </a:t>
            </a:r>
          </a:p>
          <a:p>
            <a:pPr>
              <a:defRPr/>
            </a:pPr>
            <a:r>
              <a:rPr lang="en-US" sz="1600" i="1" dirty="0">
                <a:latin typeface="Gill Sans" charset="0"/>
                <a:ea typeface="Gill Sans" charset="0"/>
                <a:cs typeface="Gill Sans" charset="0"/>
              </a:rPr>
              <a:t>Stein</a:t>
            </a: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 (2003)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67DCAFDC-2EE5-8841-A658-6435F5D7A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129690"/>
            <a:ext cx="152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ea typeface="ＭＳ Ｐゴシック" charset="0"/>
              </a:rPr>
              <a:t> 1992 M 7.3 </a:t>
            </a:r>
            <a:r>
              <a:rPr lang="en-US" i="1" dirty="0">
                <a:solidFill>
                  <a:schemeClr val="bg1"/>
                </a:solidFill>
                <a:latin typeface="Gill Sans MT" panose="020B0502020104020203" pitchFamily="34" charset="77"/>
                <a:ea typeface="ＭＳ Ｐゴシック" charset="0"/>
              </a:rPr>
              <a:t>Landers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738E27BF-C6B5-0245-8A37-B55F7A107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6789" y="3929245"/>
            <a:ext cx="152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ea typeface="ＭＳ Ｐゴシック" charset="0"/>
              </a:rPr>
              <a:t> M 6.5</a:t>
            </a:r>
          </a:p>
          <a:p>
            <a:pPr algn="ctr">
              <a:defRPr/>
            </a:pPr>
            <a:r>
              <a:rPr lang="en-US" i="1" dirty="0">
                <a:solidFill>
                  <a:schemeClr val="bg1"/>
                </a:solidFill>
                <a:latin typeface="Gill Sans MT" panose="020B0502020104020203" pitchFamily="34" charset="77"/>
                <a:ea typeface="ＭＳ Ｐゴシック" charset="0"/>
              </a:rPr>
              <a:t>3 </a:t>
            </a:r>
            <a:r>
              <a:rPr lang="en-US" i="1" dirty="0" err="1">
                <a:solidFill>
                  <a:schemeClr val="bg1"/>
                </a:solidFill>
                <a:latin typeface="Gill Sans MT" panose="020B0502020104020203" pitchFamily="34" charset="77"/>
                <a:ea typeface="ＭＳ Ｐゴシック" charset="0"/>
              </a:rPr>
              <a:t>hr</a:t>
            </a:r>
            <a:r>
              <a:rPr lang="en-US" i="1" dirty="0">
                <a:solidFill>
                  <a:schemeClr val="bg1"/>
                </a:solidFill>
                <a:latin typeface="Gill Sans MT" panose="020B0502020104020203" pitchFamily="34" charset="77"/>
                <a:ea typeface="ＭＳ Ｐゴシック" charset="0"/>
              </a:rPr>
              <a:t> later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3AC0E58-C027-C7D5-B0D4-A88BC7C7125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822292" y="3318058"/>
            <a:ext cx="1153337" cy="467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dirty="0">
                <a:latin typeface="Helvetica" charset="0"/>
                <a:ea typeface="ＭＳ Ｐゴシック" charset="0"/>
              </a:rPr>
              <a:t> </a:t>
            </a:r>
            <a:r>
              <a:rPr lang="en-US" i="1" dirty="0">
                <a:latin typeface="Helvetica" charset="0"/>
                <a:ea typeface="ＭＳ Ｐゴシック" charset="0"/>
              </a:rPr>
              <a:t>Big Bear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3689B54F-AB40-7EE1-F30F-3F3077B12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440" y="457200"/>
            <a:ext cx="289694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dirty="0">
                <a:latin typeface="Gill Sans MT" panose="020B0502020104020203" pitchFamily="34" charset="77"/>
                <a:ea typeface="ＭＳ Ｐゴシック" charset="0"/>
              </a:rPr>
              <a:t>1992 M 7.3 Landers shock    </a:t>
            </a:r>
          </a:p>
          <a:p>
            <a:pPr algn="r">
              <a:defRPr/>
            </a:pPr>
            <a:r>
              <a:rPr lang="en-US" dirty="0">
                <a:latin typeface="Gill Sans MT" panose="020B0502020104020203" pitchFamily="34" charset="77"/>
                <a:ea typeface="ＭＳ Ｐゴシック" charset="0"/>
              </a:rPr>
              <a:t> increases stress  at</a:t>
            </a:r>
          </a:p>
          <a:p>
            <a:pPr algn="r">
              <a:defRPr/>
            </a:pPr>
            <a:r>
              <a:rPr lang="en-US" dirty="0">
                <a:latin typeface="Gill Sans MT" panose="020B0502020104020203" pitchFamily="34" charset="77"/>
                <a:ea typeface="ＭＳ Ｐゴシック" charset="0"/>
              </a:rPr>
              <a:t>Hector Mine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1D131-DB70-242B-76D1-ABF3AB8E6202}"/>
              </a:ext>
            </a:extLst>
          </p:cNvPr>
          <p:cNvSpPr txBox="1"/>
          <p:nvPr/>
        </p:nvSpPr>
        <p:spPr>
          <a:xfrm>
            <a:off x="9397642" y="250505"/>
            <a:ext cx="25807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Earthquakes converse by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the transfer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of stress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Over time scales of minutes to decades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96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242425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3" name="Text Box 3"/>
          <p:cNvSpPr txBox="1">
            <a:spLocks noChangeArrowheads="1"/>
          </p:cNvSpPr>
          <p:nvPr/>
        </p:nvSpPr>
        <p:spPr bwMode="auto">
          <a:xfrm>
            <a:off x="1524000" y="6324601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latin typeface="Helvetica" charset="0"/>
                <a:ea typeface="ＭＳ Ｐゴシック" charset="0"/>
              </a:rPr>
              <a:t> </a:t>
            </a:r>
          </a:p>
        </p:txBody>
      </p:sp>
      <p:sp>
        <p:nvSpPr>
          <p:cNvPr id="327685" name="Text Box 5"/>
          <p:cNvSpPr txBox="1">
            <a:spLocks noChangeArrowheads="1"/>
          </p:cNvSpPr>
          <p:nvPr/>
        </p:nvSpPr>
        <p:spPr bwMode="auto">
          <a:xfrm>
            <a:off x="0" y="4495800"/>
            <a:ext cx="100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latin typeface="Helvetica" charset="0"/>
                <a:ea typeface="ＭＳ Ｐゴシック" charset="0"/>
              </a:rPr>
              <a:t>Los</a:t>
            </a:r>
          </a:p>
          <a:p>
            <a:pPr>
              <a:defRPr/>
            </a:pPr>
            <a:r>
              <a:rPr lang="en-US" i="1" dirty="0">
                <a:latin typeface="Helvetica" charset="0"/>
                <a:ea typeface="ＭＳ Ｐゴシック" charset="0"/>
              </a:rPr>
              <a:t>Angeles</a:t>
            </a:r>
          </a:p>
        </p:txBody>
      </p:sp>
      <p:sp>
        <p:nvSpPr>
          <p:cNvPr id="327686" name="Text Box 6"/>
          <p:cNvSpPr txBox="1">
            <a:spLocks noChangeArrowheads="1"/>
          </p:cNvSpPr>
          <p:nvPr/>
        </p:nvSpPr>
        <p:spPr bwMode="auto">
          <a:xfrm>
            <a:off x="6183604" y="2433263"/>
            <a:ext cx="19643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Gill Sans MT" panose="020B0502020104020203" pitchFamily="34" charset="77"/>
                <a:ea typeface="ＭＳ Ｐゴシック" charset="0"/>
              </a:rPr>
              <a:t>M 7.1 </a:t>
            </a:r>
            <a:r>
              <a:rPr lang="en-US" i="1" dirty="0">
                <a:latin typeface="Gill Sans MT" panose="020B0502020104020203" pitchFamily="34" charset="77"/>
                <a:ea typeface="ＭＳ Ｐゴシック" charset="0"/>
              </a:rPr>
              <a:t>Hector Mine</a:t>
            </a:r>
          </a:p>
          <a:p>
            <a:pPr>
              <a:defRPr/>
            </a:pPr>
            <a:r>
              <a:rPr lang="en-US" i="1" dirty="0">
                <a:latin typeface="Gill Sans MT" panose="020B0502020104020203" pitchFamily="34" charset="77"/>
                <a:ea typeface="ＭＳ Ｐゴシック" charset="0"/>
              </a:rPr>
              <a:t>7 years later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53458" y="6276976"/>
            <a:ext cx="1362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from </a:t>
            </a:r>
          </a:p>
          <a:p>
            <a:pPr>
              <a:defRPr/>
            </a:pPr>
            <a:r>
              <a:rPr lang="en-US" sz="1600" i="1" dirty="0">
                <a:latin typeface="Gill Sans" charset="0"/>
                <a:ea typeface="Gill Sans" charset="0"/>
                <a:cs typeface="Gill Sans" charset="0"/>
              </a:rPr>
              <a:t>Stein</a:t>
            </a: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 (2003)</a:t>
            </a:r>
          </a:p>
        </p:txBody>
      </p:sp>
      <p:sp>
        <p:nvSpPr>
          <p:cNvPr id="11" name="TextBox 10"/>
          <p:cNvSpPr txBox="1"/>
          <p:nvPr/>
        </p:nvSpPr>
        <p:spPr>
          <a:xfrm rot="1283533">
            <a:off x="271756" y="2725157"/>
            <a:ext cx="12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SAN  ANDREAS</a:t>
            </a:r>
          </a:p>
        </p:txBody>
      </p:sp>
      <p:sp>
        <p:nvSpPr>
          <p:cNvPr id="14" name="TextBox 13"/>
          <p:cNvSpPr txBox="1"/>
          <p:nvPr/>
        </p:nvSpPr>
        <p:spPr>
          <a:xfrm rot="1949977">
            <a:off x="6280146" y="5730783"/>
            <a:ext cx="12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SAN  ANDREAS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EC36EF-0654-31C8-6428-9B72F46AD9FD}"/>
              </a:ext>
            </a:extLst>
          </p:cNvPr>
          <p:cNvGrpSpPr/>
          <p:nvPr/>
        </p:nvGrpSpPr>
        <p:grpSpPr>
          <a:xfrm>
            <a:off x="2580362" y="328187"/>
            <a:ext cx="2333565" cy="646331"/>
            <a:chOff x="2580362" y="328187"/>
            <a:chExt cx="2333565" cy="646331"/>
          </a:xfrm>
        </p:grpSpPr>
        <p:sp>
          <p:nvSpPr>
            <p:cNvPr id="2" name="Text Box 6">
              <a:extLst>
                <a:ext uri="{FF2B5EF4-FFF2-40B4-BE49-F238E27FC236}">
                  <a16:creationId xmlns:a16="http://schemas.microsoft.com/office/drawing/2014/main" id="{BA840833-AF28-E9B4-2CF7-DDB81EE514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9574" y="328187"/>
              <a:ext cx="196435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latin typeface="Gill Sans MT" panose="020B0502020104020203" pitchFamily="34" charset="77"/>
                  <a:ea typeface="ＭＳ Ｐゴシック" charset="0"/>
                </a:rPr>
                <a:t>M 7.1 </a:t>
              </a:r>
              <a:r>
                <a:rPr lang="en-US" i="1" dirty="0">
                  <a:latin typeface="Gill Sans MT" panose="020B0502020104020203" pitchFamily="34" charset="77"/>
                  <a:ea typeface="ＭＳ Ｐゴシック" charset="0"/>
                </a:rPr>
                <a:t>Ridgecrest</a:t>
              </a:r>
            </a:p>
            <a:p>
              <a:pPr>
                <a:defRPr/>
              </a:pPr>
              <a:r>
                <a:rPr lang="en-US" i="1" dirty="0">
                  <a:latin typeface="Gill Sans MT" panose="020B0502020104020203" pitchFamily="34" charset="77"/>
                  <a:ea typeface="ＭＳ Ｐゴシック" charset="0"/>
                </a:rPr>
                <a:t>27 years later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7B6DDF4-DE44-0CAD-AA84-46E81D945FA5}"/>
                </a:ext>
              </a:extLst>
            </p:cNvPr>
            <p:cNvSpPr/>
            <p:nvPr/>
          </p:nvSpPr>
          <p:spPr>
            <a:xfrm>
              <a:off x="2580362" y="651353"/>
              <a:ext cx="353338" cy="20041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Box 3">
            <a:extLst>
              <a:ext uri="{FF2B5EF4-FFF2-40B4-BE49-F238E27FC236}">
                <a16:creationId xmlns:a16="http://schemas.microsoft.com/office/drawing/2014/main" id="{29AF7EA2-4180-D695-D52F-C54E0BDBA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440" y="457200"/>
            <a:ext cx="289694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dirty="0">
                <a:latin typeface="Gill Sans MT" panose="020B0502020104020203" pitchFamily="34" charset="77"/>
                <a:ea typeface="ＭＳ Ｐゴシック" charset="0"/>
              </a:rPr>
              <a:t>1992 M 7.3 Landers shock    </a:t>
            </a:r>
          </a:p>
          <a:p>
            <a:pPr algn="r">
              <a:defRPr/>
            </a:pPr>
            <a:r>
              <a:rPr lang="en-US" dirty="0">
                <a:latin typeface="Gill Sans MT" panose="020B0502020104020203" pitchFamily="34" charset="77"/>
                <a:ea typeface="ＭＳ Ｐゴシック" charset="0"/>
              </a:rPr>
              <a:t> increases stress </a:t>
            </a:r>
          </a:p>
          <a:p>
            <a:pPr algn="r">
              <a:defRPr/>
            </a:pPr>
            <a:r>
              <a:rPr lang="en-US" dirty="0">
                <a:latin typeface="Gill Sans MT" panose="020B0502020104020203" pitchFamily="34" charset="77"/>
                <a:ea typeface="ＭＳ Ｐゴシック" charset="0"/>
              </a:rPr>
              <a:t>at Ridgecrest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08186-69F0-EFD3-2C43-F7CE83E42D21}"/>
              </a:ext>
            </a:extLst>
          </p:cNvPr>
          <p:cNvSpPr txBox="1"/>
          <p:nvPr/>
        </p:nvSpPr>
        <p:spPr>
          <a:xfrm>
            <a:off x="9397642" y="250505"/>
            <a:ext cx="258071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Earthquakes converse by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the transfer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of stress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Over time scales of minutes to decades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As seen in aftershocks and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in progressive mainshocks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2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D3502F-801C-0418-AFF6-8A56BA305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>
            <a:extLst>
              <a:ext uri="{FF2B5EF4-FFF2-40B4-BE49-F238E27FC236}">
                <a16:creationId xmlns:a16="http://schemas.microsoft.com/office/drawing/2014/main" id="{D0499676-515E-AB84-490D-E68A68B1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242425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3" name="Text Box 3">
            <a:extLst>
              <a:ext uri="{FF2B5EF4-FFF2-40B4-BE49-F238E27FC236}">
                <a16:creationId xmlns:a16="http://schemas.microsoft.com/office/drawing/2014/main" id="{7D30F2C7-4879-999C-FC2D-2622390FF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24601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latin typeface="Helvetica" charset="0"/>
                <a:ea typeface="ＭＳ Ｐゴシック" charset="0"/>
              </a:rPr>
              <a:t> </a:t>
            </a:r>
          </a:p>
        </p:txBody>
      </p:sp>
      <p:sp>
        <p:nvSpPr>
          <p:cNvPr id="327685" name="Text Box 5">
            <a:extLst>
              <a:ext uri="{FF2B5EF4-FFF2-40B4-BE49-F238E27FC236}">
                <a16:creationId xmlns:a16="http://schemas.microsoft.com/office/drawing/2014/main" id="{D081AF4B-DE06-4E10-81AD-E1EA0EB7A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95800"/>
            <a:ext cx="100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latin typeface="Helvetica" charset="0"/>
                <a:ea typeface="ＭＳ Ｐゴシック" charset="0"/>
              </a:rPr>
              <a:t>Los</a:t>
            </a:r>
          </a:p>
          <a:p>
            <a:pPr>
              <a:defRPr/>
            </a:pPr>
            <a:r>
              <a:rPr lang="en-US" i="1" dirty="0">
                <a:latin typeface="Helvetica" charset="0"/>
                <a:ea typeface="ＭＳ Ｐゴシック" charset="0"/>
              </a:rPr>
              <a:t>Angeles</a:t>
            </a:r>
          </a:p>
        </p:txBody>
      </p:sp>
      <p:sp>
        <p:nvSpPr>
          <p:cNvPr id="327686" name="Text Box 6">
            <a:extLst>
              <a:ext uri="{FF2B5EF4-FFF2-40B4-BE49-F238E27FC236}">
                <a16:creationId xmlns:a16="http://schemas.microsoft.com/office/drawing/2014/main" id="{0521671D-2C34-4882-010F-9D14B1383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604" y="2433263"/>
            <a:ext cx="19643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Gill Sans MT" panose="020B0502020104020203" pitchFamily="34" charset="77"/>
                <a:ea typeface="ＭＳ Ｐゴシック" charset="0"/>
              </a:rPr>
              <a:t>M 7.1 </a:t>
            </a:r>
            <a:r>
              <a:rPr lang="en-US" i="1" dirty="0">
                <a:latin typeface="Gill Sans MT" panose="020B0502020104020203" pitchFamily="34" charset="77"/>
                <a:ea typeface="ＭＳ Ｐゴシック" charset="0"/>
              </a:rPr>
              <a:t>Hector Mine</a:t>
            </a:r>
          </a:p>
          <a:p>
            <a:pPr>
              <a:defRPr/>
            </a:pPr>
            <a:r>
              <a:rPr lang="en-US" i="1" dirty="0">
                <a:latin typeface="Gill Sans MT" panose="020B0502020104020203" pitchFamily="34" charset="77"/>
                <a:ea typeface="ＭＳ Ｐゴシック" charset="0"/>
              </a:rPr>
              <a:t>7 years later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8F7AC8D1-3463-D419-71B3-91FA626E4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58" y="6276976"/>
            <a:ext cx="1362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from </a:t>
            </a:r>
          </a:p>
          <a:p>
            <a:pPr>
              <a:defRPr/>
            </a:pPr>
            <a:r>
              <a:rPr lang="en-US" sz="1600" i="1" dirty="0">
                <a:latin typeface="Gill Sans" charset="0"/>
                <a:ea typeface="Gill Sans" charset="0"/>
                <a:cs typeface="Gill Sans" charset="0"/>
              </a:rPr>
              <a:t>Stein</a:t>
            </a: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 (2003)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786FCF-8EEE-30F8-1C79-C40ED41E576D}"/>
              </a:ext>
            </a:extLst>
          </p:cNvPr>
          <p:cNvSpPr txBox="1"/>
          <p:nvPr/>
        </p:nvSpPr>
        <p:spPr>
          <a:xfrm rot="1283533">
            <a:off x="271756" y="2725157"/>
            <a:ext cx="12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SAN  ANDREAS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356D3E-EBD4-85E0-0D75-681B9DC74CD9}"/>
              </a:ext>
            </a:extLst>
          </p:cNvPr>
          <p:cNvSpPr txBox="1"/>
          <p:nvPr/>
        </p:nvSpPr>
        <p:spPr>
          <a:xfrm rot="1949977">
            <a:off x="6280146" y="5730783"/>
            <a:ext cx="12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SAN  ANDREAS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21A883-8A31-4005-B844-2B9920379E2B}"/>
              </a:ext>
            </a:extLst>
          </p:cNvPr>
          <p:cNvGrpSpPr/>
          <p:nvPr/>
        </p:nvGrpSpPr>
        <p:grpSpPr>
          <a:xfrm>
            <a:off x="2580362" y="328187"/>
            <a:ext cx="2333565" cy="646331"/>
            <a:chOff x="2580362" y="328187"/>
            <a:chExt cx="2333565" cy="646331"/>
          </a:xfrm>
        </p:grpSpPr>
        <p:sp>
          <p:nvSpPr>
            <p:cNvPr id="2" name="Text Box 6">
              <a:extLst>
                <a:ext uri="{FF2B5EF4-FFF2-40B4-BE49-F238E27FC236}">
                  <a16:creationId xmlns:a16="http://schemas.microsoft.com/office/drawing/2014/main" id="{D47407DD-828E-AA85-4A09-DE094EFAE3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9574" y="328187"/>
              <a:ext cx="196435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latin typeface="Gill Sans MT" panose="020B0502020104020203" pitchFamily="34" charset="77"/>
                  <a:ea typeface="ＭＳ Ｐゴシック" charset="0"/>
                </a:rPr>
                <a:t>M 7.1 </a:t>
              </a:r>
              <a:r>
                <a:rPr lang="en-US" i="1" dirty="0">
                  <a:latin typeface="Gill Sans MT" panose="020B0502020104020203" pitchFamily="34" charset="77"/>
                  <a:ea typeface="ＭＳ Ｐゴシック" charset="0"/>
                </a:rPr>
                <a:t>Ridgecrest</a:t>
              </a:r>
            </a:p>
            <a:p>
              <a:pPr>
                <a:defRPr/>
              </a:pPr>
              <a:r>
                <a:rPr lang="en-US" i="1" dirty="0">
                  <a:latin typeface="Gill Sans MT" panose="020B0502020104020203" pitchFamily="34" charset="77"/>
                  <a:ea typeface="ＭＳ Ｐゴシック" charset="0"/>
                </a:rPr>
                <a:t>27 years later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6E06818-3742-3FD1-87D3-C74500D855CC}"/>
                </a:ext>
              </a:extLst>
            </p:cNvPr>
            <p:cNvSpPr/>
            <p:nvPr/>
          </p:nvSpPr>
          <p:spPr>
            <a:xfrm>
              <a:off x="2580362" y="651353"/>
              <a:ext cx="353338" cy="20041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Box 3">
            <a:extLst>
              <a:ext uri="{FF2B5EF4-FFF2-40B4-BE49-F238E27FC236}">
                <a16:creationId xmlns:a16="http://schemas.microsoft.com/office/drawing/2014/main" id="{EC3341FF-700B-CDD6-F0F3-C4232D9EE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440" y="457200"/>
            <a:ext cx="289694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dirty="0">
                <a:latin typeface="Gill Sans MT" panose="020B0502020104020203" pitchFamily="34" charset="77"/>
                <a:ea typeface="ＭＳ Ｐゴシック" charset="0"/>
              </a:rPr>
              <a:t>1992 M 7.3 Landers shock    </a:t>
            </a:r>
          </a:p>
          <a:p>
            <a:pPr algn="r">
              <a:defRPr/>
            </a:pPr>
            <a:r>
              <a:rPr lang="en-US" dirty="0">
                <a:latin typeface="Gill Sans MT" panose="020B0502020104020203" pitchFamily="34" charset="77"/>
                <a:ea typeface="ＭＳ Ｐゴシック" charset="0"/>
              </a:rPr>
              <a:t> increases stress </a:t>
            </a:r>
          </a:p>
          <a:p>
            <a:pPr algn="r">
              <a:defRPr/>
            </a:pPr>
            <a:r>
              <a:rPr lang="en-US" dirty="0">
                <a:latin typeface="Gill Sans MT" panose="020B0502020104020203" pitchFamily="34" charset="77"/>
                <a:ea typeface="ＭＳ Ｐゴシック" charset="0"/>
              </a:rPr>
              <a:t>at Ridgecrest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D103AE-6A01-63BC-3644-301E19453DDC}"/>
              </a:ext>
            </a:extLst>
          </p:cNvPr>
          <p:cNvSpPr txBox="1"/>
          <p:nvPr/>
        </p:nvSpPr>
        <p:spPr>
          <a:xfrm>
            <a:off x="9397642" y="250505"/>
            <a:ext cx="25807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Earthquakes converse by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the transfer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of stress</a:t>
            </a:r>
            <a:endParaRPr lang="en-US" sz="240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2A0DD-02C3-4D72-B232-2F3ED95C9BB1}"/>
              </a:ext>
            </a:extLst>
          </p:cNvPr>
          <p:cNvSpPr txBox="1"/>
          <p:nvPr/>
        </p:nvSpPr>
        <p:spPr>
          <a:xfrm>
            <a:off x="9397642" y="2477234"/>
            <a:ext cx="2580716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rPr>
              <a:t>Temblor publishes open source s/w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0ECD51-971A-F128-9D9A-2C19EAFAB2C0}"/>
              </a:ext>
            </a:extLst>
          </p:cNvPr>
          <p:cNvGrpSpPr/>
          <p:nvPr/>
        </p:nvGrpSpPr>
        <p:grpSpPr>
          <a:xfrm>
            <a:off x="7626395" y="3382540"/>
            <a:ext cx="4449025" cy="3342419"/>
            <a:chOff x="7626395" y="3354830"/>
            <a:chExt cx="4449025" cy="33424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6546A89-EF89-E8F4-2050-0C2097AD6075}"/>
                </a:ext>
              </a:extLst>
            </p:cNvPr>
            <p:cNvGrpSpPr/>
            <p:nvPr/>
          </p:nvGrpSpPr>
          <p:grpSpPr>
            <a:xfrm>
              <a:off x="7626395" y="3354830"/>
              <a:ext cx="4449025" cy="3342419"/>
              <a:chOff x="7626395" y="3340975"/>
              <a:chExt cx="4449025" cy="334241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096B884-AF7C-BD9C-BFD3-399390DD7289}"/>
                  </a:ext>
                </a:extLst>
              </p:cNvPr>
              <p:cNvSpPr/>
              <p:nvPr/>
            </p:nvSpPr>
            <p:spPr>
              <a:xfrm>
                <a:off x="7626395" y="3340975"/>
                <a:ext cx="4449025" cy="33424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7469079-98A0-B801-6DD9-462834243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19693"/>
              <a:stretch>
                <a:fillRect/>
              </a:stretch>
            </p:blipFill>
            <p:spPr>
              <a:xfrm>
                <a:off x="7723458" y="3429000"/>
                <a:ext cx="4254900" cy="3178988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B849CF-D227-8C92-1F7B-7458BFFB6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22375"/>
            <a:stretch>
              <a:fillRect/>
            </a:stretch>
          </p:blipFill>
          <p:spPr>
            <a:xfrm>
              <a:off x="10812328" y="5884671"/>
              <a:ext cx="825500" cy="3351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857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image18.jpeg" descr="image18.jpeg"/>
          <p:cNvPicPr>
            <a:picLocks noChangeAspect="1"/>
          </p:cNvPicPr>
          <p:nvPr/>
        </p:nvPicPr>
        <p:blipFill>
          <a:blip r:embed="rId2"/>
          <a:srcRect t="23390" b="20809"/>
          <a:stretch>
            <a:fillRect/>
          </a:stretch>
        </p:blipFill>
        <p:spPr>
          <a:xfrm>
            <a:off x="0" y="131893"/>
            <a:ext cx="9315450" cy="6726107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C0B62E-5EDA-90B9-DE39-2E371FA02D18}"/>
              </a:ext>
            </a:extLst>
          </p:cNvPr>
          <p:cNvSpPr/>
          <p:nvPr/>
        </p:nvSpPr>
        <p:spPr>
          <a:xfrm>
            <a:off x="1485899" y="0"/>
            <a:ext cx="9315450" cy="593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114AA0-86C4-CE80-D10E-8878A11746EE}"/>
              </a:ext>
            </a:extLst>
          </p:cNvPr>
          <p:cNvSpPr txBox="1"/>
          <p:nvPr/>
        </p:nvSpPr>
        <p:spPr>
          <a:xfrm>
            <a:off x="152231" y="163977"/>
            <a:ext cx="9240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300" dirty="0">
                <a:solidFill>
                  <a:schemeClr val="bg1"/>
                </a:solidFill>
                <a:latin typeface="Gill Sans MT" panose="020B0502020104020203" pitchFamily="34" charset="77"/>
                <a:ea typeface="Palatino"/>
                <a:cs typeface="Palatino"/>
                <a:sym typeface="Palatino"/>
              </a:rPr>
              <a:t>Temblor transforms stress changes into time-dependent seismicity forecasts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9F0AB83-5B05-22CE-357D-79EEE314499E}"/>
              </a:ext>
            </a:extLst>
          </p:cNvPr>
          <p:cNvGrpSpPr/>
          <p:nvPr/>
        </p:nvGrpSpPr>
        <p:grpSpPr>
          <a:xfrm>
            <a:off x="10034616" y="4001648"/>
            <a:ext cx="300202" cy="891881"/>
            <a:chOff x="9785683" y="1768595"/>
            <a:chExt cx="300202" cy="8918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47C0AF-544C-A8D6-BD0A-19BFF7E0ABB1}"/>
                </a:ext>
              </a:extLst>
            </p:cNvPr>
            <p:cNvSpPr/>
            <p:nvPr/>
          </p:nvSpPr>
          <p:spPr>
            <a:xfrm>
              <a:off x="9785683" y="1768595"/>
              <a:ext cx="300202" cy="2957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DD337B-0188-7ED1-593F-1715ACFF5612}"/>
                </a:ext>
              </a:extLst>
            </p:cNvPr>
            <p:cNvSpPr/>
            <p:nvPr/>
          </p:nvSpPr>
          <p:spPr>
            <a:xfrm>
              <a:off x="9786281" y="2066682"/>
              <a:ext cx="299007" cy="295744"/>
            </a:xfrm>
            <a:prstGeom prst="rect">
              <a:avLst/>
            </a:prstGeom>
            <a:solidFill>
              <a:srgbClr val="BBBA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204BDC-5D87-1624-1B45-961C99F94BD0}"/>
                </a:ext>
              </a:extLst>
            </p:cNvPr>
            <p:cNvSpPr/>
            <p:nvPr/>
          </p:nvSpPr>
          <p:spPr>
            <a:xfrm>
              <a:off x="9786281" y="2364732"/>
              <a:ext cx="299007" cy="295744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3565CD3-4092-4A36-D8A1-831F24C7BE6E}"/>
              </a:ext>
            </a:extLst>
          </p:cNvPr>
          <p:cNvSpPr txBox="1"/>
          <p:nvPr/>
        </p:nvSpPr>
        <p:spPr>
          <a:xfrm>
            <a:off x="10365513" y="3940824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High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9F8780-9BD2-E30C-6CE2-07422BEF5112}"/>
              </a:ext>
            </a:extLst>
          </p:cNvPr>
          <p:cNvSpPr txBox="1"/>
          <p:nvPr/>
        </p:nvSpPr>
        <p:spPr>
          <a:xfrm>
            <a:off x="10365513" y="4280266"/>
            <a:ext cx="110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Moderate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D25D06-BC97-F30E-C405-3EDCB5D17ECA}"/>
              </a:ext>
            </a:extLst>
          </p:cNvPr>
          <p:cNvSpPr txBox="1"/>
          <p:nvPr/>
        </p:nvSpPr>
        <p:spPr>
          <a:xfrm>
            <a:off x="10365513" y="4581392"/>
            <a:ext cx="793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Low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9BCC51E-B0AC-9E21-C9A2-0023E40B5C90}"/>
              </a:ext>
            </a:extLst>
          </p:cNvPr>
          <p:cNvGrpSpPr/>
          <p:nvPr/>
        </p:nvGrpSpPr>
        <p:grpSpPr>
          <a:xfrm>
            <a:off x="10021565" y="5460204"/>
            <a:ext cx="1912170" cy="854242"/>
            <a:chOff x="9785682" y="3102763"/>
            <a:chExt cx="1912170" cy="8542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110379-C6DE-6DB7-6FFA-37CA6972F673}"/>
                </a:ext>
              </a:extLst>
            </p:cNvPr>
            <p:cNvSpPr/>
            <p:nvPr/>
          </p:nvSpPr>
          <p:spPr>
            <a:xfrm>
              <a:off x="9785682" y="3602629"/>
              <a:ext cx="348930" cy="342982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77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790769-ED0C-5298-F1F6-FA4A29159C1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85682" y="3123573"/>
              <a:ext cx="348930" cy="34893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A584EC7-CEF4-BE09-CAD6-D3666312BF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16037" y="3630222"/>
              <a:ext cx="54864" cy="54864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FF02BFE-2F05-42EE-EA11-0F4D3AA77C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1022" y="3684976"/>
              <a:ext cx="54864" cy="54864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E7D73A-ACE1-188A-FF9D-D7FD1F73F9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20606" y="3837376"/>
              <a:ext cx="54864" cy="54864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D4F8E9E-C470-9CFD-44AB-0A7A0989B3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47073" y="3754335"/>
              <a:ext cx="54864" cy="54864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B8639BF-8043-D5CC-D1FD-D765277EE4A7}"/>
                </a:ext>
              </a:extLst>
            </p:cNvPr>
            <p:cNvSpPr txBox="1"/>
            <p:nvPr/>
          </p:nvSpPr>
          <p:spPr>
            <a:xfrm>
              <a:off x="10193481" y="3102763"/>
              <a:ext cx="1504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Fault rupture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F559C0F-17DF-6C52-1993-403FA830B7E4}"/>
                </a:ext>
              </a:extLst>
            </p:cNvPr>
            <p:cNvSpPr txBox="1"/>
            <p:nvPr/>
          </p:nvSpPr>
          <p:spPr>
            <a:xfrm>
              <a:off x="10193481" y="3587673"/>
              <a:ext cx="1393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Aftershocks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ACD08A9-D3D8-B88F-9813-F2010F2A7D14}"/>
              </a:ext>
            </a:extLst>
          </p:cNvPr>
          <p:cNvSpPr txBox="1"/>
          <p:nvPr/>
        </p:nvSpPr>
        <p:spPr>
          <a:xfrm>
            <a:off x="9690392" y="3457890"/>
            <a:ext cx="193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Forecast seismicity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E5F5F31-1F27-12A8-15F9-AC7BBD971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697" y="245934"/>
            <a:ext cx="1855304" cy="764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スクリーンショット 2018-11-01 07.39.28.png" descr="スクリーンショット 2018-11-01 07.39.28.png"/>
          <p:cNvPicPr>
            <a:picLocks noChangeAspect="1"/>
          </p:cNvPicPr>
          <p:nvPr/>
        </p:nvPicPr>
        <p:blipFill>
          <a:blip r:embed="rId3"/>
          <a:srcRect l="8198" t="7249" b="7249"/>
          <a:stretch>
            <a:fillRect/>
          </a:stretch>
        </p:blipFill>
        <p:spPr>
          <a:xfrm>
            <a:off x="4217050" y="1375437"/>
            <a:ext cx="7630067" cy="5190028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Background rate ( r )"/>
          <p:cNvSpPr txBox="1"/>
          <p:nvPr/>
        </p:nvSpPr>
        <p:spPr>
          <a:xfrm>
            <a:off x="4240264" y="867061"/>
            <a:ext cx="6728994" cy="356829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7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/>
            <a:r>
              <a:rPr sz="1850" dirty="0">
                <a:latin typeface="Gill Sans MT" panose="020B0502020104020203" pitchFamily="34" charset="77"/>
              </a:rPr>
              <a:t>Background rate</a:t>
            </a:r>
            <a:r>
              <a:rPr lang="en-US" sz="1850" dirty="0">
                <a:latin typeface="Gill Sans MT" panose="020B0502020104020203" pitchFamily="34" charset="77"/>
              </a:rPr>
              <a:t>  </a:t>
            </a:r>
            <a:r>
              <a:rPr lang="en-US" sz="1850" b="0" dirty="0">
                <a:latin typeface="Gill Sans MT" panose="020B0502020104020203" pitchFamily="34" charset="77"/>
              </a:rPr>
              <a:t>(quake rate before M 8.2 Tehuantepec shock)</a:t>
            </a:r>
            <a:endParaRPr sz="1850" b="0" dirty="0">
              <a:latin typeface="Gill Sans MT" panose="020B0502020104020203" pitchFamily="34" charset="77"/>
            </a:endParaRPr>
          </a:p>
        </p:txBody>
      </p:sp>
      <p:sp>
        <p:nvSpPr>
          <p:cNvPr id="292" name="Number of shocks per cell per yr"/>
          <p:cNvSpPr txBox="1"/>
          <p:nvPr/>
        </p:nvSpPr>
        <p:spPr>
          <a:xfrm rot="5400000">
            <a:off x="10625804" y="3507913"/>
            <a:ext cx="2513510" cy="272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300"/>
              <a:t>Number of shocks per cell per yr</a:t>
            </a:r>
          </a:p>
        </p:txBody>
      </p:sp>
      <p:sp>
        <p:nvSpPr>
          <p:cNvPr id="309" name="km"/>
          <p:cNvSpPr txBox="1"/>
          <p:nvPr/>
        </p:nvSpPr>
        <p:spPr>
          <a:xfrm>
            <a:off x="10891217" y="6238655"/>
            <a:ext cx="243657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km</a:t>
            </a:r>
          </a:p>
        </p:txBody>
      </p:sp>
      <p:sp>
        <p:nvSpPr>
          <p:cNvPr id="310" name="M≥4.0"/>
          <p:cNvSpPr txBox="1"/>
          <p:nvPr/>
        </p:nvSpPr>
        <p:spPr>
          <a:xfrm>
            <a:off x="9634201" y="1466536"/>
            <a:ext cx="913713" cy="426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300" dirty="0"/>
              <a:t>M≥4.0</a:t>
            </a:r>
          </a:p>
        </p:txBody>
      </p:sp>
      <p:sp>
        <p:nvSpPr>
          <p:cNvPr id="311" name="Rectangle"/>
          <p:cNvSpPr/>
          <p:nvPr/>
        </p:nvSpPr>
        <p:spPr>
          <a:xfrm>
            <a:off x="5232350" y="5916180"/>
            <a:ext cx="635001" cy="2563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  <a:endParaRPr sz="1500"/>
          </a:p>
        </p:txBody>
      </p:sp>
      <p:sp>
        <p:nvSpPr>
          <p:cNvPr id="28" name="Here is how we transform colored beach balls into earthquake rate forecasts…">
            <a:extLst>
              <a:ext uri="{FF2B5EF4-FFF2-40B4-BE49-F238E27FC236}">
                <a16:creationId xmlns:a16="http://schemas.microsoft.com/office/drawing/2014/main" id="{97ED8B3B-9DFD-8F4A-984F-D89EA8952AC7}"/>
              </a:ext>
            </a:extLst>
          </p:cNvPr>
          <p:cNvSpPr txBox="1"/>
          <p:nvPr/>
        </p:nvSpPr>
        <p:spPr>
          <a:xfrm>
            <a:off x="460694" y="343590"/>
            <a:ext cx="11338824" cy="37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lnSpc>
                <a:spcPct val="110000"/>
              </a:lnSpc>
              <a:defRPr sz="3800">
                <a:latin typeface="Optima"/>
                <a:ea typeface="Optima"/>
                <a:cs typeface="Optima"/>
                <a:sym typeface="Optima"/>
              </a:defRPr>
            </a:pPr>
            <a:endParaRPr sz="19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05AEEF-124D-BB48-8F7D-4A71C3211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17" y="837345"/>
            <a:ext cx="3394360" cy="3681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94463A-CB37-904C-965B-7A0F85DC43B1}"/>
              </a:ext>
            </a:extLst>
          </p:cNvPr>
          <p:cNvSpPr/>
          <p:nvPr/>
        </p:nvSpPr>
        <p:spPr>
          <a:xfrm>
            <a:off x="5330658" y="1656091"/>
            <a:ext cx="265784" cy="237934"/>
          </a:xfrm>
          <a:prstGeom prst="rect">
            <a:avLst/>
          </a:prstGeom>
          <a:solidFill>
            <a:srgbClr val="AFABAB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58311BB5-FE67-1B43-B746-D159F891237C}"/>
              </a:ext>
            </a:extLst>
          </p:cNvPr>
          <p:cNvSpPr/>
          <p:nvPr/>
        </p:nvSpPr>
        <p:spPr>
          <a:xfrm>
            <a:off x="5989983" y="1842985"/>
            <a:ext cx="237933" cy="237933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re is how we transform colored beach balls into earthquake rate forecasts…">
            <a:extLst>
              <a:ext uri="{FF2B5EF4-FFF2-40B4-BE49-F238E27FC236}">
                <a16:creationId xmlns:a16="http://schemas.microsoft.com/office/drawing/2014/main" id="{3C8861D8-AC2F-E64A-9697-0CAACC85AF53}"/>
              </a:ext>
            </a:extLst>
          </p:cNvPr>
          <p:cNvSpPr txBox="1"/>
          <p:nvPr/>
        </p:nvSpPr>
        <p:spPr>
          <a:xfrm>
            <a:off x="4937510" y="5352478"/>
            <a:ext cx="2971438" cy="513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lnSpc>
                <a:spcPct val="110000"/>
              </a:lnSpc>
              <a:defRPr sz="3800">
                <a:latin typeface="Optima"/>
                <a:ea typeface="Optima"/>
                <a:cs typeface="Optima"/>
                <a:sym typeface="Optima"/>
              </a:defRPr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Mexico</a:t>
            </a:r>
          </a:p>
        </p:txBody>
      </p:sp>
      <p:sp>
        <p:nvSpPr>
          <p:cNvPr id="16" name="Here is how we transform colored beach balls into earthquake rate forecasts…">
            <a:extLst>
              <a:ext uri="{FF2B5EF4-FFF2-40B4-BE49-F238E27FC236}">
                <a16:creationId xmlns:a16="http://schemas.microsoft.com/office/drawing/2014/main" id="{567D03A7-D13B-0747-84D6-F98D8DD01125}"/>
              </a:ext>
            </a:extLst>
          </p:cNvPr>
          <p:cNvSpPr txBox="1"/>
          <p:nvPr/>
        </p:nvSpPr>
        <p:spPr>
          <a:xfrm>
            <a:off x="4529983" y="1490997"/>
            <a:ext cx="795131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3800">
                <a:latin typeface="Optima"/>
                <a:ea typeface="Optima"/>
                <a:cs typeface="Optima"/>
                <a:sym typeface="Optima"/>
              </a:defRPr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Mexico</a:t>
            </a:r>
          </a:p>
          <a:p>
            <a:pPr algn="ctr">
              <a:defRPr sz="3800">
                <a:latin typeface="Optima"/>
                <a:ea typeface="Optima"/>
                <a:cs typeface="Optima"/>
                <a:sym typeface="Optima"/>
              </a:defRPr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City</a:t>
            </a:r>
          </a:p>
        </p:txBody>
      </p:sp>
      <p:sp>
        <p:nvSpPr>
          <p:cNvPr id="18" name="Here is how we transform colored beach balls into earthquake rate forecasts…">
            <a:extLst>
              <a:ext uri="{FF2B5EF4-FFF2-40B4-BE49-F238E27FC236}">
                <a16:creationId xmlns:a16="http://schemas.microsoft.com/office/drawing/2014/main" id="{08E58676-F73E-2746-B2F5-7834398530DA}"/>
              </a:ext>
            </a:extLst>
          </p:cNvPr>
          <p:cNvSpPr txBox="1"/>
          <p:nvPr/>
        </p:nvSpPr>
        <p:spPr>
          <a:xfrm>
            <a:off x="6239524" y="1803961"/>
            <a:ext cx="1090104" cy="324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lnSpc>
                <a:spcPct val="110000"/>
              </a:lnSpc>
              <a:defRPr sz="3800">
                <a:latin typeface="Optima"/>
                <a:ea typeface="Optima"/>
                <a:cs typeface="Optima"/>
                <a:sym typeface="Optima"/>
              </a:defRPr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2017 M 7.1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D4227E-8BCB-CA41-A63E-F31DC87275A9}"/>
              </a:ext>
            </a:extLst>
          </p:cNvPr>
          <p:cNvSpPr/>
          <p:nvPr/>
        </p:nvSpPr>
        <p:spPr>
          <a:xfrm>
            <a:off x="4529983" y="5916180"/>
            <a:ext cx="795131" cy="256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スクリーンショット 2018-11-01 07.39.21.png" descr="スクリーンショット 2018-11-01 07.39.21.png"/>
          <p:cNvPicPr>
            <a:picLocks noChangeAspect="1"/>
          </p:cNvPicPr>
          <p:nvPr/>
        </p:nvPicPr>
        <p:blipFill>
          <a:blip r:embed="rId3"/>
          <a:srcRect l="7608" b="7017"/>
          <a:stretch>
            <a:fillRect/>
          </a:stretch>
        </p:blipFill>
        <p:spPr>
          <a:xfrm>
            <a:off x="4221878" y="989319"/>
            <a:ext cx="7506360" cy="5557233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Number of shocks / 0.1°x0.1° / yr"/>
          <p:cNvSpPr txBox="1"/>
          <p:nvPr/>
        </p:nvSpPr>
        <p:spPr>
          <a:xfrm rot="16200000">
            <a:off x="10370342" y="3503120"/>
            <a:ext cx="2938305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0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500"/>
              <a:t>Number of shocks / 0.1°x0.1° / yr</a:t>
            </a:r>
          </a:p>
        </p:txBody>
      </p:sp>
      <p:sp>
        <p:nvSpPr>
          <p:cNvPr id="335" name="Rectangle"/>
          <p:cNvSpPr/>
          <p:nvPr/>
        </p:nvSpPr>
        <p:spPr>
          <a:xfrm>
            <a:off x="4754500" y="1180833"/>
            <a:ext cx="5732584" cy="184835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  <a:endParaRPr sz="1500"/>
          </a:p>
        </p:txBody>
      </p:sp>
      <p:sp>
        <p:nvSpPr>
          <p:cNvPr id="336" name="km"/>
          <p:cNvSpPr txBox="1"/>
          <p:nvPr/>
        </p:nvSpPr>
        <p:spPr>
          <a:xfrm>
            <a:off x="7497252" y="6540106"/>
            <a:ext cx="243657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km</a:t>
            </a:r>
          </a:p>
        </p:txBody>
      </p:sp>
      <p:sp>
        <p:nvSpPr>
          <p:cNvPr id="337" name="M≥4.0"/>
          <p:cNvSpPr txBox="1"/>
          <p:nvPr/>
        </p:nvSpPr>
        <p:spPr>
          <a:xfrm>
            <a:off x="9622593" y="1358586"/>
            <a:ext cx="924933" cy="426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300"/>
              <a:t>M≥4.0</a:t>
            </a:r>
          </a:p>
        </p:txBody>
      </p:sp>
      <p:pic>
        <p:nvPicPr>
          <p:cNvPr id="338" name="スクリーンショット 2018-12-10 21.01.48.png" descr="スクリーンショット 2018-12-10 21.01.48.png"/>
          <p:cNvPicPr>
            <a:picLocks noChangeAspect="1"/>
          </p:cNvPicPr>
          <p:nvPr/>
        </p:nvPicPr>
        <p:blipFill>
          <a:blip r:embed="rId4"/>
          <a:srcRect l="10811" r="10980"/>
          <a:stretch>
            <a:fillRect/>
          </a:stretch>
        </p:blipFill>
        <p:spPr>
          <a:xfrm>
            <a:off x="6888097" y="6024970"/>
            <a:ext cx="107474" cy="12564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Rectangle"/>
          <p:cNvSpPr/>
          <p:nvPr/>
        </p:nvSpPr>
        <p:spPr>
          <a:xfrm>
            <a:off x="5355484" y="5908784"/>
            <a:ext cx="358562" cy="2563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  <a:endParaRPr sz="1500"/>
          </a:p>
        </p:txBody>
      </p:sp>
      <p:grpSp>
        <p:nvGrpSpPr>
          <p:cNvPr id="342" name="Group"/>
          <p:cNvGrpSpPr/>
          <p:nvPr/>
        </p:nvGrpSpPr>
        <p:grpSpPr>
          <a:xfrm rot="2712001">
            <a:off x="8053139" y="4390094"/>
            <a:ext cx="1417078" cy="195529"/>
            <a:chOff x="0" y="0"/>
            <a:chExt cx="2834153" cy="391056"/>
          </a:xfrm>
        </p:grpSpPr>
        <p:sp>
          <p:nvSpPr>
            <p:cNvPr id="340" name="Rectangle"/>
            <p:cNvSpPr/>
            <p:nvPr/>
          </p:nvSpPr>
          <p:spPr>
            <a:xfrm>
              <a:off x="24081" y="-1"/>
              <a:ext cx="2785994" cy="391058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 sz="1500"/>
            </a:p>
          </p:txBody>
        </p:sp>
        <p:sp>
          <p:nvSpPr>
            <p:cNvPr id="341" name="Line"/>
            <p:cNvSpPr/>
            <p:nvPr/>
          </p:nvSpPr>
          <p:spPr>
            <a:xfrm>
              <a:off x="0" y="355126"/>
              <a:ext cx="283415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 sz="1500"/>
            </a:p>
          </p:txBody>
        </p:sp>
      </p:grpSp>
      <p:sp>
        <p:nvSpPr>
          <p:cNvPr id="343" name="Forecast rate (R) incorporating stress transfer"/>
          <p:cNvSpPr txBox="1"/>
          <p:nvPr/>
        </p:nvSpPr>
        <p:spPr>
          <a:xfrm>
            <a:off x="4254422" y="849751"/>
            <a:ext cx="6732740" cy="356829"/>
          </a:xfrm>
          <a:prstGeom prst="rect">
            <a:avLst/>
          </a:prstGeom>
          <a:solidFill>
            <a:srgbClr val="F0F0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defRPr sz="3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1850" b="1" dirty="0">
                <a:latin typeface="Gill Sans MT" panose="020B0502020104020203" pitchFamily="34" charset="77"/>
              </a:rPr>
              <a:t>2018 </a:t>
            </a:r>
            <a:r>
              <a:rPr sz="1850" b="1" dirty="0">
                <a:latin typeface="Gill Sans MT" panose="020B0502020104020203" pitchFamily="34" charset="77"/>
              </a:rPr>
              <a:t>Forecast rate</a:t>
            </a:r>
            <a:r>
              <a:rPr sz="1850" dirty="0">
                <a:latin typeface="Gill Sans MT" panose="020B0502020104020203" pitchFamily="34" charset="77"/>
              </a:rPr>
              <a:t> incorporating stress transfer</a:t>
            </a:r>
          </a:p>
        </p:txBody>
      </p:sp>
      <p:sp>
        <p:nvSpPr>
          <p:cNvPr id="32" name="Here is how we transform colored beach balls into earthquake rate forecasts…">
            <a:extLst>
              <a:ext uri="{FF2B5EF4-FFF2-40B4-BE49-F238E27FC236}">
                <a16:creationId xmlns:a16="http://schemas.microsoft.com/office/drawing/2014/main" id="{1EAAC9E7-0D57-8E4E-9D50-F02A26DB3530}"/>
              </a:ext>
            </a:extLst>
          </p:cNvPr>
          <p:cNvSpPr txBox="1"/>
          <p:nvPr/>
        </p:nvSpPr>
        <p:spPr>
          <a:xfrm>
            <a:off x="460694" y="343590"/>
            <a:ext cx="11338824" cy="37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lnSpc>
                <a:spcPct val="110000"/>
              </a:lnSpc>
              <a:defRPr sz="3800">
                <a:latin typeface="Optima"/>
                <a:ea typeface="Optima"/>
                <a:cs typeface="Optima"/>
                <a:sym typeface="Optima"/>
              </a:defRPr>
            </a:pPr>
            <a:endParaRPr sz="19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4A3E74-A59C-1F48-B164-BC4974F6F9D0}"/>
              </a:ext>
            </a:extLst>
          </p:cNvPr>
          <p:cNvGrpSpPr/>
          <p:nvPr/>
        </p:nvGrpSpPr>
        <p:grpSpPr>
          <a:xfrm>
            <a:off x="477133" y="1485411"/>
            <a:ext cx="10441831" cy="4731664"/>
            <a:chOff x="477133" y="1485411"/>
            <a:chExt cx="10441831" cy="4731664"/>
          </a:xfrm>
        </p:grpSpPr>
        <p:grpSp>
          <p:nvGrpSpPr>
            <p:cNvPr id="347" name="Group"/>
            <p:cNvGrpSpPr/>
            <p:nvPr/>
          </p:nvGrpSpPr>
          <p:grpSpPr>
            <a:xfrm>
              <a:off x="4217617" y="1485411"/>
              <a:ext cx="6701347" cy="4731664"/>
              <a:chOff x="0" y="0"/>
              <a:chExt cx="13402691" cy="9463325"/>
            </a:xfrm>
          </p:grpSpPr>
          <p:pic>
            <p:nvPicPr>
              <p:cNvPr id="345" name="Mexico_2018_seimicity_overlay.pdf" descr="Mexico_2018_seimicity_overlay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13402691" cy="94633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46" name="N-obs in 2018 = 2564 (UNAM catalog)"/>
              <p:cNvSpPr txBox="1"/>
              <p:nvPr/>
            </p:nvSpPr>
            <p:spPr>
              <a:xfrm>
                <a:off x="644176" y="8191483"/>
                <a:ext cx="6261329" cy="6059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30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500">
                    <a:latin typeface="Gill Sans MT" panose="020B0502020104020203" pitchFamily="34" charset="77"/>
                  </a:rPr>
                  <a:t>N-obs in 2018 = 2564 (UNAM catalog)</a:t>
                </a:r>
              </a:p>
            </p:txBody>
          </p:sp>
        </p:grpSp>
        <p:sp>
          <p:nvSpPr>
            <p:cNvPr id="4" name="Here is how we transform colored beach balls into earthquake rate forecasts…">
              <a:extLst>
                <a:ext uri="{FF2B5EF4-FFF2-40B4-BE49-F238E27FC236}">
                  <a16:creationId xmlns:a16="http://schemas.microsoft.com/office/drawing/2014/main" id="{D6BBE0B4-DF9C-E0AE-698B-14969398BC1A}"/>
                </a:ext>
              </a:extLst>
            </p:cNvPr>
            <p:cNvSpPr txBox="1"/>
            <p:nvPr/>
          </p:nvSpPr>
          <p:spPr>
            <a:xfrm>
              <a:off x="477133" y="3219851"/>
              <a:ext cx="2971438" cy="126278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 algn="ctr">
                <a:lnSpc>
                  <a:spcPct val="110000"/>
                </a:lnSpc>
                <a:defRPr sz="3800">
                  <a:latin typeface="Optima"/>
                  <a:ea typeface="Optima"/>
                  <a:cs typeface="Optima"/>
                  <a:sym typeface="Optima"/>
                </a:defRPr>
              </a:pPr>
              <a:r>
                <a:rPr lang="en-US" sz="2400" dirty="0">
                  <a:latin typeface="Gill Sans MT" panose="020B0502020104020203" pitchFamily="34" charset="77"/>
                </a:rPr>
                <a:t>Subsequent quakes are</a:t>
              </a:r>
            </a:p>
            <a:p>
              <a:pPr algn="ctr">
                <a:lnSpc>
                  <a:spcPct val="110000"/>
                </a:lnSpc>
                <a:defRPr sz="3800">
                  <a:latin typeface="Optima"/>
                  <a:ea typeface="Optima"/>
                  <a:cs typeface="Optima"/>
                  <a:sym typeface="Optima"/>
                </a:defRPr>
              </a:pPr>
              <a:r>
                <a:rPr lang="en-US" sz="2400" dirty="0">
                  <a:latin typeface="Gill Sans MT" panose="020B0502020104020203" pitchFamily="34" charset="77"/>
                </a:rPr>
                <a:t>consistent with forecast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792E330-D00B-BC43-9779-7E8B7C1F7045}"/>
              </a:ext>
            </a:extLst>
          </p:cNvPr>
          <p:cNvSpPr/>
          <p:nvPr/>
        </p:nvSpPr>
        <p:spPr>
          <a:xfrm>
            <a:off x="4539705" y="5581154"/>
            <a:ext cx="3330666" cy="584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≥4.0">
            <a:extLst>
              <a:ext uri="{FF2B5EF4-FFF2-40B4-BE49-F238E27FC236}">
                <a16:creationId xmlns:a16="http://schemas.microsoft.com/office/drawing/2014/main" id="{00AC8419-8D22-D94F-8DBF-96A22185C373}"/>
              </a:ext>
            </a:extLst>
          </p:cNvPr>
          <p:cNvSpPr txBox="1"/>
          <p:nvPr/>
        </p:nvSpPr>
        <p:spPr>
          <a:xfrm>
            <a:off x="9634201" y="1466536"/>
            <a:ext cx="913713" cy="42607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300" dirty="0"/>
              <a:t>M≥4.0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33CC92-67CD-614F-9A4C-DC73014F4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17" y="837345"/>
            <a:ext cx="3394360" cy="368171"/>
          </a:xfrm>
          <a:prstGeom prst="rect">
            <a:avLst/>
          </a:prstGeom>
        </p:spPr>
      </p:pic>
      <p:sp>
        <p:nvSpPr>
          <p:cNvPr id="27" name="Here is how we transform colored beach balls into earthquake rate forecasts…">
            <a:extLst>
              <a:ext uri="{FF2B5EF4-FFF2-40B4-BE49-F238E27FC236}">
                <a16:creationId xmlns:a16="http://schemas.microsoft.com/office/drawing/2014/main" id="{DE2A094D-95F8-BD43-BF9C-AB875193C2E8}"/>
              </a:ext>
            </a:extLst>
          </p:cNvPr>
          <p:cNvSpPr txBox="1"/>
          <p:nvPr/>
        </p:nvSpPr>
        <p:spPr>
          <a:xfrm>
            <a:off x="4937510" y="5352478"/>
            <a:ext cx="2971438" cy="513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lnSpc>
                <a:spcPct val="110000"/>
              </a:lnSpc>
              <a:defRPr sz="3800">
                <a:latin typeface="Optima"/>
                <a:ea typeface="Optima"/>
                <a:cs typeface="Optima"/>
                <a:sym typeface="Optima"/>
              </a:defRPr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Mexico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0F902A-4F9E-8E4C-AEF1-FF81F36215D5}"/>
              </a:ext>
            </a:extLst>
          </p:cNvPr>
          <p:cNvSpPr/>
          <p:nvPr/>
        </p:nvSpPr>
        <p:spPr>
          <a:xfrm>
            <a:off x="5330658" y="1656091"/>
            <a:ext cx="265784" cy="237934"/>
          </a:xfrm>
          <a:prstGeom prst="rect">
            <a:avLst/>
          </a:prstGeom>
          <a:solidFill>
            <a:srgbClr val="AFABAB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>
            <a:extLst>
              <a:ext uri="{FF2B5EF4-FFF2-40B4-BE49-F238E27FC236}">
                <a16:creationId xmlns:a16="http://schemas.microsoft.com/office/drawing/2014/main" id="{D0487C4E-5626-9140-AD0F-138CF8F6EA52}"/>
              </a:ext>
            </a:extLst>
          </p:cNvPr>
          <p:cNvSpPr/>
          <p:nvPr/>
        </p:nvSpPr>
        <p:spPr>
          <a:xfrm>
            <a:off x="5989983" y="1842985"/>
            <a:ext cx="237933" cy="237933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re is how we transform colored beach balls into earthquake rate forecasts…">
            <a:extLst>
              <a:ext uri="{FF2B5EF4-FFF2-40B4-BE49-F238E27FC236}">
                <a16:creationId xmlns:a16="http://schemas.microsoft.com/office/drawing/2014/main" id="{C1F590A0-ABB9-324F-A397-EE9969612FCA}"/>
              </a:ext>
            </a:extLst>
          </p:cNvPr>
          <p:cNvSpPr txBox="1"/>
          <p:nvPr/>
        </p:nvSpPr>
        <p:spPr>
          <a:xfrm>
            <a:off x="4529983" y="1490997"/>
            <a:ext cx="795131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3800">
                <a:latin typeface="Optima"/>
                <a:ea typeface="Optima"/>
                <a:cs typeface="Optima"/>
                <a:sym typeface="Optima"/>
              </a:defRPr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Mexico</a:t>
            </a:r>
          </a:p>
          <a:p>
            <a:pPr algn="ctr">
              <a:defRPr sz="3800">
                <a:latin typeface="Optima"/>
                <a:ea typeface="Optima"/>
                <a:cs typeface="Optima"/>
                <a:sym typeface="Optima"/>
              </a:defRPr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City</a:t>
            </a:r>
          </a:p>
        </p:txBody>
      </p:sp>
      <p:sp>
        <p:nvSpPr>
          <p:cNvPr id="36" name="Here is how we transform colored beach balls into earthquake rate forecasts…">
            <a:extLst>
              <a:ext uri="{FF2B5EF4-FFF2-40B4-BE49-F238E27FC236}">
                <a16:creationId xmlns:a16="http://schemas.microsoft.com/office/drawing/2014/main" id="{86CF4532-1B81-5141-81FE-3D43D4D71D2A}"/>
              </a:ext>
            </a:extLst>
          </p:cNvPr>
          <p:cNvSpPr txBox="1"/>
          <p:nvPr/>
        </p:nvSpPr>
        <p:spPr>
          <a:xfrm>
            <a:off x="6239524" y="1803961"/>
            <a:ext cx="1090104" cy="324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lnSpc>
                <a:spcPct val="110000"/>
              </a:lnSpc>
              <a:defRPr sz="3800">
                <a:latin typeface="Optima"/>
                <a:ea typeface="Optima"/>
                <a:cs typeface="Optima"/>
                <a:sym typeface="Optima"/>
              </a:defRPr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2017 M 7.1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8211D6-40EE-664C-9795-72625E6F3D50}"/>
              </a:ext>
            </a:extLst>
          </p:cNvPr>
          <p:cNvSpPr txBox="1"/>
          <p:nvPr/>
        </p:nvSpPr>
        <p:spPr>
          <a:xfrm rot="2788185">
            <a:off x="8182358" y="4302390"/>
            <a:ext cx="1136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ill Sans MT" panose="020B0502020104020203" pitchFamily="34" charset="77"/>
              </a:rPr>
              <a:t>2017  M 8.2</a:t>
            </a:r>
          </a:p>
        </p:txBody>
      </p:sp>
    </p:spTree>
    <p:extLst>
      <p:ext uri="{BB962C8B-B14F-4D97-AF65-F5344CB8AC3E}">
        <p14:creationId xmlns:p14="http://schemas.microsoft.com/office/powerpoint/2010/main" val="287273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0164" y="426533"/>
            <a:ext cx="11651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  <a:ea typeface="Gill Sans" charset="0"/>
                <a:cs typeface="Gill Sans" charset="0"/>
              </a:rPr>
              <a:t>10-yr M≥6 forecast published in 2008 consistent with M 7.9 Wenchuan, China, aftershocks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03133" y="6218675"/>
            <a:ext cx="436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Toda, Lin,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Meghraoui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 and Stein (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GRL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, 2008)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7588" y="1483156"/>
            <a:ext cx="4053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Forecast </a:t>
            </a:r>
            <a:r>
              <a:rPr lang="en-US" sz="1600" b="1" i="1" dirty="0">
                <a:latin typeface="Gill Sans SemiBold" charset="0"/>
                <a:ea typeface="Gill Sans SemiBold" charset="0"/>
                <a:cs typeface="Gill Sans SemiBold" charset="0"/>
              </a:rPr>
              <a:t>without</a:t>
            </a: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 M=7.9 </a:t>
            </a:r>
            <a:r>
              <a:rPr lang="en-US" sz="1600" dirty="0" err="1">
                <a:latin typeface="Gill Sans" charset="0"/>
                <a:ea typeface="Gill Sans" charset="0"/>
                <a:cs typeface="Gill Sans" charset="0"/>
              </a:rPr>
              <a:t>Wenchuan</a:t>
            </a:r>
            <a:r>
              <a:rPr lang="en-US" sz="1600" dirty="0">
                <a:latin typeface="Gill Sans" charset="0"/>
                <a:ea typeface="Gill Sans" charset="0"/>
                <a:cs typeface="Gill Sans" charset="0"/>
              </a:rPr>
              <a:t> quake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57990" y="5869213"/>
            <a:ext cx="3628379" cy="233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57" y="1951869"/>
            <a:ext cx="3635869" cy="39319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706422" y="2099072"/>
            <a:ext cx="269898" cy="33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248766" y="2099072"/>
            <a:ext cx="269898" cy="33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641658" y="3684129"/>
            <a:ext cx="328030" cy="34816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74783" y="4019015"/>
            <a:ext cx="1056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Gill Sans" charset="0"/>
                <a:ea typeface="Gill Sans" charset="0"/>
                <a:cs typeface="Gill Sans" charset="0"/>
              </a:rPr>
              <a:t>2008 M=7.9</a:t>
            </a:r>
          </a:p>
          <a:p>
            <a:pPr algn="ctr"/>
            <a:r>
              <a:rPr lang="en-US" sz="1400" dirty="0">
                <a:latin typeface="Gill Sans" charset="0"/>
                <a:ea typeface="Gill Sans" charset="0"/>
                <a:cs typeface="Gill Sans" charset="0"/>
              </a:rPr>
              <a:t>rupture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02" y="3431683"/>
            <a:ext cx="645377" cy="22354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265247" y="2612473"/>
            <a:ext cx="1707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Gill Sans MT" panose="020B0502020104020203" pitchFamily="34" charset="77"/>
                <a:ea typeface="Gill Sans" charset="0"/>
                <a:cs typeface="Gill Sans" charset="0"/>
              </a:rPr>
              <a:t>M≥6.0 quake rate </a:t>
            </a:r>
          </a:p>
          <a:p>
            <a:pPr algn="ctr"/>
            <a:r>
              <a:rPr lang="en-US" sz="1600" dirty="0">
                <a:latin typeface="Gill Sans MT" panose="020B0502020104020203" pitchFamily="34" charset="77"/>
                <a:ea typeface="Gill Sans" charset="0"/>
                <a:cs typeface="Gill Sans" charset="0"/>
              </a:rPr>
              <a:t>for 10 years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950395" y="1483156"/>
            <a:ext cx="3877222" cy="4351767"/>
            <a:chOff x="6193997" y="1635502"/>
            <a:chExt cx="3877222" cy="4351767"/>
          </a:xfrm>
        </p:grpSpPr>
        <p:sp>
          <p:nvSpPr>
            <p:cNvPr id="7" name="TextBox 6"/>
            <p:cNvSpPr txBox="1"/>
            <p:nvPr/>
          </p:nvSpPr>
          <p:spPr>
            <a:xfrm>
              <a:off x="6193997" y="1635502"/>
              <a:ext cx="38772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Gill Sans" charset="0"/>
                  <a:ea typeface="Gill Sans" charset="0"/>
                  <a:cs typeface="Gill Sans" charset="0"/>
                </a:rPr>
                <a:t>Forecast </a:t>
              </a:r>
              <a:r>
                <a:rPr lang="en-US" sz="1600" b="1" i="1" dirty="0">
                  <a:latin typeface="Gill Sans SemiBold" charset="0"/>
                  <a:ea typeface="Gill Sans SemiBold" charset="0"/>
                  <a:cs typeface="Gill Sans SemiBold" charset="0"/>
                </a:rPr>
                <a:t>with</a:t>
              </a:r>
              <a:r>
                <a:rPr lang="en-US" sz="1600" dirty="0">
                  <a:latin typeface="Gill Sans" charset="0"/>
                  <a:ea typeface="Gill Sans" charset="0"/>
                  <a:cs typeface="Gill Sans" charset="0"/>
                </a:rPr>
                <a:t> 2008 M=7.9 </a:t>
              </a:r>
              <a:r>
                <a:rPr lang="en-US" sz="1600" dirty="0" err="1">
                  <a:latin typeface="Gill Sans" charset="0"/>
                  <a:ea typeface="Gill Sans" charset="0"/>
                  <a:cs typeface="Gill Sans" charset="0"/>
                </a:rPr>
                <a:t>Wenchuan</a:t>
              </a:r>
              <a:r>
                <a:rPr lang="en-US" sz="1600" dirty="0">
                  <a:latin typeface="Gill Sans" charset="0"/>
                  <a:ea typeface="Gill Sans" charset="0"/>
                  <a:cs typeface="Gill Sans" charset="0"/>
                </a:rPr>
                <a:t> quake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454" y="2153081"/>
              <a:ext cx="3550836" cy="383418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852" y="1998920"/>
            <a:ext cx="3539725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5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2621</TotalTime>
  <Words>982</Words>
  <Application>Microsoft Macintosh PowerPoint</Application>
  <PresentationFormat>Widescreen</PresentationFormat>
  <Paragraphs>219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Aptos</vt:lpstr>
      <vt:lpstr>Aptos Display</vt:lpstr>
      <vt:lpstr>Arial</vt:lpstr>
      <vt:lpstr>Gill Sans</vt:lpstr>
      <vt:lpstr>Gill Sans MT</vt:lpstr>
      <vt:lpstr>Gill Sans SemiBold</vt:lpstr>
      <vt:lpstr>Helvetica</vt:lpstr>
      <vt:lpstr>Helvetica Light</vt:lpstr>
      <vt:lpstr>Helvetica Neue Light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build                                                into your workflow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Ross Stein</dc:creator>
  <cp:lastModifiedBy>Ross Stein</cp:lastModifiedBy>
  <cp:revision>22</cp:revision>
  <dcterms:created xsi:type="dcterms:W3CDTF">2024-08-13T14:21:26Z</dcterms:created>
  <dcterms:modified xsi:type="dcterms:W3CDTF">2026-04-24T15:46:19Z</dcterms:modified>
</cp:coreProperties>
</file>