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comments/modernComment_121_C4FA0CAD.xml" ContentType="application/vnd.ms-powerpoint.comment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comments/modernComment_F06_311B1BD4.xml" ContentType="application/vnd.ms-powerpoint.comment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comments/modernComment_EE2_4E8A8C25.xml" ContentType="application/vnd.ms-powerpoint.comment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</p:sldMasterIdLst>
  <p:notesMasterIdLst>
    <p:notesMasterId r:id="rId13"/>
  </p:notesMasterIdLst>
  <p:sldIdLst>
    <p:sldId id="256" r:id="rId6"/>
    <p:sldId id="3714" r:id="rId7"/>
    <p:sldId id="3836" r:id="rId8"/>
    <p:sldId id="289" r:id="rId9"/>
    <p:sldId id="3846" r:id="rId10"/>
    <p:sldId id="3811" r:id="rId11"/>
    <p:sldId id="3810" r:id="rId12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3E9F001-2231-BD43-623C-CC4062336001}" name="Jessica Roberts" initials="JR" userId="S::jessica.roberts@renew-risk.com::c49f9ad8-9fad-4ef8-b6b0-dc6a67d9c900" providerId="AD"/>
  <p188:author id="{7F191E24-57F5-9B65-580D-5BA0825AF4B1}" name="Joshua Macabuag" initials="JM" userId="S::Joshua.Macabuag@renew-risk.com::a594665f-7c0a-44a7-bdf9-aff391e422f0" providerId="AD"/>
  <p188:author id="{FBFF1749-088A-64C9-BB36-363333FFE5F0}" name="Jessica Roberts" initials="" userId="S::Jessica.Roberts@renew-risk.com::c49f9ad8-9fad-4ef8-b6b0-dc6a67d9c900" providerId="AD"/>
  <p188:author id="{E3A5C584-25F4-69FE-B8A7-25EB7761A52D}" name="Dave Vicary" initials="DV" userId="S::dave.vicary@renew-risk.com::fd315e42-28f5-4caf-ab57-14a4e0f1fce1" providerId="AD"/>
  <p188:author id="{9FA2F5EA-9913-6C9F-9E78-46C037086178}" name="Joshua Macabuag" initials="JM" userId="S::joshua.macabuag@renew-risk.com::a594665f-7c0a-44a7-bdf9-aff391e422f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4D86"/>
    <a:srgbClr val="EB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B0FA05-4270-4D3A-B36B-ADDFDF6E1246}" v="233" dt="2026-04-27T14:49:32.602"/>
    <p1510:client id="{12B60737-CBDB-224B-89AD-9EC0B91D6550}" v="1" dt="2026-04-27T14:48:14.383"/>
    <p1510:client id="{16719C6B-98AF-A064-8842-ADC7006249F7}" v="372" dt="2026-04-27T15:54:10.129"/>
    <p1510:client id="{3B841C86-29E0-439F-B707-660A2F080C39}" v="435" dt="2026-04-27T14:49:11.274"/>
    <p1510:client id="{5DA95603-5F14-4FB5-A454-34937FE9EE41}" v="1037" dt="2026-04-27T15:14:21.1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_EFC_9E83CECC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439314203444557"/>
          <c:y val="1.4702082340091802E-2"/>
          <c:w val="0.80840805549230432"/>
          <c:h val="0.90441908700285001"/>
        </c:manualLayout>
      </c:layout>
      <c:areaChart>
        <c:grouping val="stacked"/>
        <c:varyColors val="0"/>
        <c:ser>
          <c:idx val="1"/>
          <c:order val="0"/>
          <c:tx>
            <c:strRef>
              <c:f>global_wind_solar_projection_da!$C$1</c:f>
              <c:strCache>
                <c:ptCount val="1"/>
                <c:pt idx="0">
                  <c:v>Wind</c:v>
                </c:pt>
              </c:strCache>
            </c:strRef>
          </c:tx>
          <c:spPr>
            <a:solidFill>
              <a:srgbClr val="17ACB5"/>
            </a:solidFill>
            <a:ln>
              <a:noFill/>
            </a:ln>
            <a:effectLst/>
          </c:spPr>
          <c:cat>
            <c:numRef>
              <c:f>global_wind_solar_projection_da!$A$2:$A$16</c:f>
              <c:numCache>
                <c:formatCode>General</c:formatCode>
                <c:ptCount val="15"/>
                <c:pt idx="0">
                  <c:v>2010</c:v>
                </c:pt>
                <c:pt idx="1">
                  <c:v>2015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</c:numCache>
            </c:numRef>
          </c:cat>
          <c:val>
            <c:numRef>
              <c:f>global_wind_solar_projection_da!$C$2:$C$16</c:f>
              <c:numCache>
                <c:formatCode>General</c:formatCode>
                <c:ptCount val="15"/>
                <c:pt idx="0">
                  <c:v>350</c:v>
                </c:pt>
                <c:pt idx="1">
                  <c:v>830</c:v>
                </c:pt>
                <c:pt idx="2">
                  <c:v>1260</c:v>
                </c:pt>
                <c:pt idx="3">
                  <c:v>1420</c:v>
                </c:pt>
                <c:pt idx="4">
                  <c:v>1590</c:v>
                </c:pt>
                <c:pt idx="5">
                  <c:v>1850</c:v>
                </c:pt>
                <c:pt idx="6">
                  <c:v>2160</c:v>
                </c:pt>
                <c:pt idx="7">
                  <c:v>2304</c:v>
                </c:pt>
                <c:pt idx="8">
                  <c:v>2450</c:v>
                </c:pt>
                <c:pt idx="9">
                  <c:v>2933.3</c:v>
                </c:pt>
                <c:pt idx="10">
                  <c:v>3416.6</c:v>
                </c:pt>
                <c:pt idx="11">
                  <c:v>3900</c:v>
                </c:pt>
                <c:pt idx="12">
                  <c:v>4383.3999999999996</c:v>
                </c:pt>
                <c:pt idx="13">
                  <c:v>4866.7</c:v>
                </c:pt>
                <c:pt idx="14">
                  <c:v>5350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D4-4B7D-AC22-DD6B19FFAE35}"/>
            </c:ext>
          </c:extLst>
        </c:ser>
        <c:ser>
          <c:idx val="0"/>
          <c:order val="1"/>
          <c:tx>
            <c:strRef>
              <c:f>global_wind_solar_projection_da!$B$1</c:f>
              <c:strCache>
                <c:ptCount val="1"/>
                <c:pt idx="0">
                  <c:v>Solar</c:v>
                </c:pt>
              </c:strCache>
            </c:strRef>
          </c:tx>
          <c:spPr>
            <a:solidFill>
              <a:srgbClr val="DE4D86"/>
            </a:solidFill>
            <a:ln>
              <a:noFill/>
            </a:ln>
            <a:effectLst/>
          </c:spPr>
          <c:cat>
            <c:numRef>
              <c:f>global_wind_solar_projection_da!$A$2:$A$16</c:f>
              <c:numCache>
                <c:formatCode>General</c:formatCode>
                <c:ptCount val="15"/>
                <c:pt idx="0">
                  <c:v>2010</c:v>
                </c:pt>
                <c:pt idx="1">
                  <c:v>2015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</c:numCache>
            </c:numRef>
          </c:cat>
          <c:val>
            <c:numRef>
              <c:f>global_wind_solar_projection_da!$B$2:$B$16</c:f>
              <c:numCache>
                <c:formatCode>General</c:formatCode>
                <c:ptCount val="15"/>
                <c:pt idx="0">
                  <c:v>32</c:v>
                </c:pt>
                <c:pt idx="1">
                  <c:v>250</c:v>
                </c:pt>
                <c:pt idx="2">
                  <c:v>580</c:v>
                </c:pt>
                <c:pt idx="3">
                  <c:v>700</c:v>
                </c:pt>
                <c:pt idx="4">
                  <c:v>850</c:v>
                </c:pt>
                <c:pt idx="5">
                  <c:v>1050</c:v>
                </c:pt>
                <c:pt idx="6">
                  <c:v>1284</c:v>
                </c:pt>
                <c:pt idx="7">
                  <c:v>1624</c:v>
                </c:pt>
                <c:pt idx="8">
                  <c:v>2131</c:v>
                </c:pt>
                <c:pt idx="9">
                  <c:v>2942.5</c:v>
                </c:pt>
                <c:pt idx="10">
                  <c:v>3754</c:v>
                </c:pt>
                <c:pt idx="11">
                  <c:v>4565.5</c:v>
                </c:pt>
                <c:pt idx="12">
                  <c:v>5377</c:v>
                </c:pt>
                <c:pt idx="13">
                  <c:v>6188.5</c:v>
                </c:pt>
                <c:pt idx="14">
                  <c:v>7000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1D4-4B7D-AC22-DD6B19FFAE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18605376"/>
        <c:axId val="718606336"/>
      </c:areaChart>
      <c:catAx>
        <c:axId val="7186053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8606336"/>
        <c:crosses val="autoZero"/>
        <c:auto val="1"/>
        <c:lblAlgn val="ctr"/>
        <c:lblOffset val="100"/>
        <c:noMultiLvlLbl val="0"/>
      </c:catAx>
      <c:valAx>
        <c:axId val="718606336"/>
        <c:scaling>
          <c:orientation val="minMax"/>
          <c:max val="120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TWh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860537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2964904847878845"/>
          <c:y val="0.45314133711011989"/>
          <c:w val="0.2849400434470723"/>
          <c:h val="6.3022971121252436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900"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121_C4FA0CA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4878516-CB5A-4FD7-AF38-32C07718314F}" authorId="{53E9F001-2231-BD43-623C-CC4062336001}" created="2026-04-27T15:06:35.030">
    <pc:sldMkLst xmlns:pc="http://schemas.microsoft.com/office/powerpoint/2013/main/command">
      <pc:docMk/>
      <pc:sldMk cId="3304721581" sldId="289"/>
    </pc:sldMkLst>
    <p188:txBody>
      <a:bodyPr/>
      <a:lstStyle/>
      <a:p>
        <a:r>
          <a:rPr lang="en-GB"/>
          <a:t>This is a lot visually for a quick lightning round, and I imagine will overlap with what Yorgos is talking about. Recommend using Slide 7 instead</a:t>
        </a:r>
      </a:p>
    </p188:txBody>
  </p188:cm>
</p188:cmLst>
</file>

<file path=ppt/comments/modernComment_EE2_4E8A8C2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F4E188F-3DF0-47D3-9CF2-4AA31B6AA77B}" authorId="{7F191E24-57F5-9B65-580D-5BA0825AF4B1}" status="resolved" created="2026-04-27T14:01:35.605" startDate="2026-04-27T14:01:35.605" dueDate="2026-04-27T14:01:35.605" assignedTo="{FBFF1749-088A-64C9-BB36-363333FFE5F0}" complete="100000" title="@Jessica Roberts, do we have a QR code (else URL) that could take people to the questionnaire - even if just a holding page? 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317702693" sldId="3810"/>
      <ac:spMk id="19" creationId="{0E5F6A43-C35D-DA73-9CFB-BB97B7A9339A}"/>
    </ac:deMkLst>
    <p188:txBody>
      <a:bodyPr/>
      <a:lstStyle/>
      <a:p>
        <a:r>
          <a:rPr lang="en-GB"/>
          <a:t>[@Jessica Roberts], do we have a QR code (else URL) that could take people to the questionnaire - even if just a holding page? 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>
          <p228:history>
            <p228:event time="2026-04-27T14:01:35.605" id="{141326FF-8B3D-4406-A5D7-519C711CBCF9}">
              <p228:atrbtn authorId="{7F191E24-57F5-9B65-580D-5BA0825AF4B1}"/>
              <p228:anchr>
                <p228:comment id="{AF4E188F-3DF0-47D3-9CF2-4AA31B6AA77B}"/>
              </p228:anchr>
              <p228:add/>
            </p228:event>
            <p228:event time="2026-04-27T14:01:35.605" id="{5DACF7F3-359A-4F16-8FEA-CE1BC64404ED}">
              <p228:atrbtn authorId="{7F191E24-57F5-9B65-580D-5BA0825AF4B1}"/>
              <p228:anchr>
                <p228:comment id="{AF4E188F-3DF0-47D3-9CF2-4AA31B6AA77B}"/>
              </p228:anchr>
              <p228:asgn authorId="{FBFF1749-088A-64C9-BB36-363333FFE5F0}"/>
            </p228:event>
            <p228:event time="2026-04-27T14:01:35.605" id="{F5306486-E902-47FD-BC06-C1515814E4C3}">
              <p228:atrbtn authorId="{7F191E24-57F5-9B65-580D-5BA0825AF4B1}"/>
              <p228:anchr>
                <p228:comment id="{AF4E188F-3DF0-47D3-9CF2-4AA31B6AA77B}"/>
              </p228:anchr>
              <p228:title val="@Jessica Roberts, do we have a QR code (else URL) that could take people to the questionnaire - even if just a holding page? "/>
            </p228:event>
            <p228:event time="2026-04-27T14:01:35.605" id="{C98F83D5-E032-4B20-B90D-B180BC5E608A}">
              <p228:atrbtn authorId="{7F191E24-57F5-9B65-580D-5BA0825AF4B1}"/>
              <p228:anchr>
                <p228:comment id="{AF4E188F-3DF0-47D3-9CF2-4AA31B6AA77B}"/>
              </p228:anchr>
              <p228:date stDt="2026-04-27T14:01:35.605" endDt="2026-04-27T14:01:35.605"/>
            </p228:event>
            <p228:event time="2026-04-27T15:10:59.132" id="{F65F0260-163D-4BCC-9BCF-A7D1EEE3680A}">
              <p228:atrbtn authorId="{53E9F001-2231-BD43-623C-CC4062336001}"/>
              <p228:anchr>
                <p228:comment id="{00000000-0000-0000-0000-000000000000}"/>
              </p228:anchr>
              <p228:pcntCmplt val="100000"/>
            </p228:event>
          </p228:history>
        </p228:taskDetails>
      </p:ext>
    </p188:extLst>
  </p188:cm>
  <p188:cm id="{CB342A44-C823-4DFE-AC62-335F63280A91}" authorId="{7F191E24-57F5-9B65-580D-5BA0825AF4B1}" status="resolved" created="2026-04-27T14:03:27.360" startDate="2026-04-27T14:03:27.360" dueDate="2026-04-27T14:03:27.360" assignedTo="{E3A5C584-25F4-69FE-B8A7-25EB7761A52D}" complete="100000" title="@Dave Vicary, what’s your top 1 or 2 sentence hook for the SCS model?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317702693" sldId="3810"/>
      <ac:spMk id="17" creationId="{DCCA4DCD-D4FD-E0B5-2AA0-EC2DD51E0C21}"/>
      <ac:txMk cp="0" len="36">
        <ac:context len="37" hash="2996136830"/>
      </ac:txMk>
    </ac:txMkLst>
    <p188:txBody>
      <a:bodyPr/>
      <a:lstStyle/>
      <a:p>
        <a:r>
          <a:rPr lang="en-GB"/>
          <a:t>[@Dave Vicary], what’s your top 1 or 2 sentence hook for the SCS model?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>
          <p228:history>
            <p228:event time="2026-04-27T14:03:27.360" id="{9366DC78-C5EB-456A-8F46-E7DE39050300}">
              <p228:atrbtn authorId="{7F191E24-57F5-9B65-580D-5BA0825AF4B1}"/>
              <p228:anchr>
                <p228:comment id="{CB342A44-C823-4DFE-AC62-335F63280A91}"/>
              </p228:anchr>
              <p228:add/>
            </p228:event>
            <p228:event time="2026-04-27T14:03:27.360" id="{68E980A6-5028-4C53-AE31-6AB519AA1BEE}">
              <p228:atrbtn authorId="{7F191E24-57F5-9B65-580D-5BA0825AF4B1}"/>
              <p228:anchr>
                <p228:comment id="{CB342A44-C823-4DFE-AC62-335F63280A91}"/>
              </p228:anchr>
              <p228:asgn authorId="{E3A5C584-25F4-69FE-B8A7-25EB7761A52D}"/>
            </p228:event>
            <p228:event time="2026-04-27T14:03:27.360" id="{A7392358-0AE5-4ECF-B966-063131820282}">
              <p228:atrbtn authorId="{7F191E24-57F5-9B65-580D-5BA0825AF4B1}"/>
              <p228:anchr>
                <p228:comment id="{CB342A44-C823-4DFE-AC62-335F63280A91}"/>
              </p228:anchr>
              <p228:title val="@Dave Vicary, what’s your top 1 or 2 sentence hook for the SCS model?"/>
            </p228:event>
            <p228:event time="2026-04-27T14:03:27.360" id="{70055106-778B-4625-886D-5CE5D9D0AD65}">
              <p228:atrbtn authorId="{7F191E24-57F5-9B65-580D-5BA0825AF4B1}"/>
              <p228:anchr>
                <p228:comment id="{CB342A44-C823-4DFE-AC62-335F63280A91}"/>
              </p228:anchr>
              <p228:date stDt="2026-04-27T14:03:27.360" endDt="2026-04-27T14:03:27.360"/>
            </p228:event>
            <p228:event time="2026-04-27T15:10:54.867" id="{71524CEA-AD9B-44A2-81B2-FB5F23D5DBA1}">
              <p228:atrbtn authorId="{53E9F001-2231-BD43-623C-CC4062336001}"/>
              <p228:anchr>
                <p228:comment id="{00000000-0000-0000-0000-000000000000}"/>
              </p228:anchr>
              <p228:pcntCmplt val="100000"/>
            </p228:event>
          </p228:history>
        </p228:taskDetails>
      </p:ext>
    </p188:extLst>
  </p188:cm>
</p188:cmLst>
</file>

<file path=ppt/comments/modernComment_F06_311B1BD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513DFEF-6ECF-4992-B7C2-56CA264F6E76}" authorId="{9FA2F5EA-9913-6C9F-9E78-46C037086178}" created="2026-02-13T15:24:24.357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4121987482" sldId="3833"/>
      <ac:picMk id="1026" creationId="{302C065B-281D-6586-132B-A414FD3CAA74}"/>
    </ac:deMkLst>
    <p188:replyLst>
      <p188:reply id="{F91F6538-2D22-4D5D-BE03-FF0A05C3A48A}" authorId="{E3A5C584-25F4-69FE-B8A7-25EB7761A52D}" created="2026-02-13T15:24:59.129">
        <p188:txBody>
          <a:bodyPr/>
          <a:lstStyle/>
          <a:p>
            <a:r>
              <a:rPr lang="en-GB"/>
              <a:t>Chrysler Building</a:t>
            </a:r>
          </a:p>
        </p188:txBody>
      </p188:reply>
    </p188:replyLst>
    <p188:txBody>
      <a:bodyPr/>
      <a:lstStyle/>
      <a:p>
        <a:r>
          <a:rPr lang="en-GB"/>
          <a:t>replace Eiffel Tower with something American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ACE61D-7B1F-C44B-9587-28C5A408478D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6475B5-2462-9B44-B075-B54FFD02D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207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AARON SPEAKING: This is ALL WE DO</a:t>
            </a:r>
          </a:p>
          <a:p>
            <a:endParaRPr lang="en-GB"/>
          </a:p>
          <a:p>
            <a:r>
              <a:rPr lang="en-GB"/>
              <a:t>(handover slide)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9DF05-5C7C-CC45-BC15-EA99F3197B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893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0B0532-315D-AF09-0D7A-1A141DE1D8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B904AE-70BA-CF82-8012-AEFA0E9F73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AFFBCA-2A31-481E-F375-8CEC3B016B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Copper Mountain Solar - Nevada </a:t>
            </a:r>
          </a:p>
          <a:p>
            <a:r>
              <a:rPr lang="en-GB"/>
              <a:t>Seeing more solar as you drive around Orlando…they don’t call it the sunshine state for nothing I suppose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5C55EB-AF6E-6E57-73B1-1771ED1C7D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9DF05-5C7C-CC45-BC15-EA99F3197B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081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BC33B6-5F50-BAF1-3A71-B485CD5BD0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F96BC9-84DD-33FE-655C-0AD103DC11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AA36F3-D0F2-F174-70E7-374EBE8D0F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Offshore</a:t>
            </a:r>
          </a:p>
          <a:p>
            <a:r>
              <a:rPr lang="en-GB"/>
              <a:t> - Construction </a:t>
            </a:r>
          </a:p>
          <a:p>
            <a:pPr marL="171450" indent="-171450">
              <a:buFontTx/>
              <a:buChar char="-"/>
            </a:pPr>
            <a:r>
              <a:rPr lang="en-GB"/>
              <a:t>BI</a:t>
            </a:r>
          </a:p>
          <a:p>
            <a:pPr marL="171450" indent="-171450">
              <a:buFontTx/>
              <a:buChar char="-"/>
            </a:pPr>
            <a:r>
              <a:rPr lang="en-GB"/>
              <a:t>Wind Wave Action</a:t>
            </a:r>
          </a:p>
          <a:p>
            <a:pPr marL="171450" indent="-171450">
              <a:buFontTx/>
              <a:buChar char="-"/>
            </a:pPr>
            <a:r>
              <a:rPr lang="en-GB"/>
              <a:t>Scale </a:t>
            </a:r>
          </a:p>
          <a:p>
            <a:pPr marL="171450" indent="-171450">
              <a:buFontTx/>
              <a:buChar char="-"/>
            </a:pPr>
            <a:r>
              <a:rPr lang="en-GB"/>
              <a:t>Repairs </a:t>
            </a:r>
          </a:p>
          <a:p>
            <a:pPr marL="171450" indent="-171450">
              <a:buFontTx/>
              <a:buChar char="-"/>
            </a:pPr>
            <a:r>
              <a:rPr lang="en-GB"/>
              <a:t>Attritional losses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313880-A0F7-9AC1-CA4D-049E838AB9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9DF05-5C7C-CC45-BC15-EA99F3197B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37228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i="1">
                <a:solidFill>
                  <a:schemeClr val="bg1">
                    <a:lumMod val="50000"/>
                  </a:schemeClr>
                </a:solidFill>
              </a:rPr>
              <a:t>Modelling complex assets has its challenges but it also unlocks some massive advantages over other vendors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9DF05-5C7C-CC45-BC15-EA99F3197B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5183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27/04/2026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27/04/2026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27/04/2026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57E7E-6DB2-08B0-418D-2AF4D2F3B0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1E2329-B44A-19A9-851D-4F8DC3FCE3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2DCAB0-6A6A-E4E5-F662-E537E6435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641CB-8C7C-6B43-B7A3-9B7EFD7EFF81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374477-6C7C-A894-526C-24AAEE1F7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8D5042-6D55-85CB-3BB9-26A095A1C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373D3-0A63-9C40-8AE4-7CBD26DC4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6713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2B012-B007-E170-7687-9B24C4BA7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5D537E-CAED-6307-77BB-7FAEBE4441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CA031-C0B5-D569-75D6-4096CE32F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641CB-8C7C-6B43-B7A3-9B7EFD7EFF81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1EA5B4-DCE3-4501-9D72-50786F432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419507-1789-76AB-A569-299D39871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373D3-0A63-9C40-8AE4-7CBD26DC4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450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86ECE-27DC-A04F-7AB6-7610485A8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2A976D-15D0-3598-DCB9-F070EE50F4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096240-486A-D9DD-29B1-1EB8587B1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641CB-8C7C-6B43-B7A3-9B7EFD7EFF81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74E18-0FE7-44FE-38DE-4FA83FBCA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AC8D6-B776-40A0-404A-E24E54597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373D3-0A63-9C40-8AE4-7CBD26DC4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0163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1D623-76FF-A9D2-F1E7-E7AA2D920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EF08B-7926-21A1-BC4F-FD9DCA97B1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771091-BCE4-4C74-5643-3DAC093D54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6A7E31-7E56-04C1-F586-450981FC4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641CB-8C7C-6B43-B7A3-9B7EFD7EFF81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B47F10-CA4D-C8C5-7A73-8D096F1FA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11AA3D-6E7F-A85B-B3A9-06DDCF455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373D3-0A63-9C40-8AE4-7CBD26DC4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7421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9426F-BF14-D93D-05A6-22298F158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A82E1A-A6B7-9063-611C-5D55EC9E26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01B690-EFD1-B41B-37CE-418EB80F17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5F0CCF-7024-A99D-BFA2-C31235753F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0F2E5B-F834-6CEB-EEDD-5271980477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BA8DE7-A3BA-5392-C2BE-BD61DDADE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641CB-8C7C-6B43-B7A3-9B7EFD7EFF81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80F573-5649-1520-8C7A-80C264024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B3D963-D6EE-B90F-26CD-259990AA8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373D3-0A63-9C40-8AE4-7CBD26DC4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0944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6724F-C363-B9DD-35E2-FD7756F61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EBC111-4A52-C18C-4D8E-02E5817D8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641CB-8C7C-6B43-B7A3-9B7EFD7EFF81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8FB073-D013-A252-7A6A-8FEEA13F6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A6B280-C1D1-AA71-1BCB-58971D13F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373D3-0A63-9C40-8AE4-7CBD26DC4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6473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2A48F8-D3BA-766B-C283-BEA5DDD21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641CB-8C7C-6B43-B7A3-9B7EFD7EFF81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61FAC0-7648-5D69-9C9A-39FA8D012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FEA578-79B8-36EC-53F8-8DD53831B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373D3-0A63-9C40-8AE4-7CBD26DC4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2493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58D1B-C290-6191-47F4-5D50E1542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BF0D1C-0753-30F4-88D7-CF4FC2D979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C34635-6E33-CDED-1FB3-2C4BB0C63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703087-0A66-8B22-7F73-964A16F23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641CB-8C7C-6B43-B7A3-9B7EFD7EFF81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BA2A0D-21E2-FC32-488D-56D6697AD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E7EB6C-FA8F-ED64-934A-D5F6CCA09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373D3-0A63-9C40-8AE4-7CBD26DC4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424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27/04/2026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EBB96-A9D6-11FF-147A-AA1616BDD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F331AE-0BA9-1204-DBC9-5B90B692C2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8C1ADD-BE2D-049A-2DF2-C6ACD7C617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EA9C21-CDA7-FACB-157C-EB4E5F93B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641CB-8C7C-6B43-B7A3-9B7EFD7EFF81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59CD4E-C33C-EBBD-D781-684FCEC3F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3C2283-40C7-5BF6-7BFE-3E46159EB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373D3-0A63-9C40-8AE4-7CBD26DC4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055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FBB8B-3BB4-55E5-C0D5-A7CF04F70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895DA9-D5A8-8E2B-905C-63C6C5C5C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BEADD9-6E7C-5E6F-B7BE-B49E9E1C4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641CB-8C7C-6B43-B7A3-9B7EFD7EFF81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80F06E-5A58-56BA-0FB7-248780B20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EE58C9-DE89-16B2-0E91-FE95FFEC3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373D3-0A63-9C40-8AE4-7CBD26DC4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0761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B35DB4-AAEE-6007-4A7E-CAC941E488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8CF64C-DDDA-DC32-F2C6-35D1AC11CC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50CF97-632E-6B12-676D-0CE77D343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641CB-8C7C-6B43-B7A3-9B7EFD7EFF81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DE1CBE-6478-8076-2F7D-0DB313C52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9D086F-8510-A72F-8837-61E1AF2DE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373D3-0A63-9C40-8AE4-7CBD26DC4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956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27/04/2026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27/04/2026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27/04/2026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27/04/2026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27/04/2026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27/04/2026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27/04/2026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27/04/2026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658272-56DD-2593-57C2-180F121B0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1ED508-F12B-6833-8A26-DD95459BC7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983844-1C4D-7E0E-0312-317DF652B9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D8641CB-8C7C-6B43-B7A3-9B7EFD7EFF81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C0F57A-DAFB-3684-0991-50C4E99A76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9502F3-2471-6F1E-B2CA-CBF2BF936C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3373D3-0A63-9C40-8AE4-7CBD26DC4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001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4.wdp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11" Type="http://schemas.openxmlformats.org/officeDocument/2006/relationships/image" Target="../media/image9.jpe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7.png"/><Relationship Id="rId1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8.png"/><Relationship Id="rId3" Type="http://schemas.microsoft.com/office/2018/10/relationships/comments" Target="../comments/modernComment_121_C4FA0CAD.xml"/><Relationship Id="rId7" Type="http://schemas.openxmlformats.org/officeDocument/2006/relationships/image" Target="../media/image13.jpeg"/><Relationship Id="rId12" Type="http://schemas.openxmlformats.org/officeDocument/2006/relationships/image" Target="../media/image17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image" Target="../media/image12.jpeg"/><Relationship Id="rId11" Type="http://schemas.openxmlformats.org/officeDocument/2006/relationships/image" Target="../media/image16.svg"/><Relationship Id="rId5" Type="http://schemas.openxmlformats.org/officeDocument/2006/relationships/image" Target="../media/image11.png"/><Relationship Id="rId10" Type="http://schemas.microsoft.com/office/2007/relationships/hdphoto" Target="../media/hdphoto5.wdp"/><Relationship Id="rId4" Type="http://schemas.openxmlformats.org/officeDocument/2006/relationships/image" Target="../media/image2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microsoft.com/office/2007/relationships/hdphoto" Target="../media/hdphoto2.wdp"/><Relationship Id="rId11" Type="http://schemas.openxmlformats.org/officeDocument/2006/relationships/image" Target="../media/image14.jpeg"/><Relationship Id="rId5" Type="http://schemas.openxmlformats.org/officeDocument/2006/relationships/image" Target="../media/image5.png"/><Relationship Id="rId10" Type="http://schemas.openxmlformats.org/officeDocument/2006/relationships/image" Target="../media/image13.jpeg"/><Relationship Id="rId4" Type="http://schemas.microsoft.com/office/2018/10/relationships/comments" Target="../comments/modernComment_F06_311B1BD4.xml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7.png"/><Relationship Id="rId18" Type="http://schemas.openxmlformats.org/officeDocument/2006/relationships/image" Target="../media/image31.png"/><Relationship Id="rId26" Type="http://schemas.microsoft.com/office/2007/relationships/hdphoto" Target="../media/hdphoto3.wdp"/><Relationship Id="rId3" Type="http://schemas.openxmlformats.org/officeDocument/2006/relationships/image" Target="../media/image21.png"/><Relationship Id="rId21" Type="http://schemas.openxmlformats.org/officeDocument/2006/relationships/image" Target="../media/image34.png"/><Relationship Id="rId7" Type="http://schemas.openxmlformats.org/officeDocument/2006/relationships/image" Target="../media/image23.svg"/><Relationship Id="rId12" Type="http://schemas.openxmlformats.org/officeDocument/2006/relationships/image" Target="../media/image26.png"/><Relationship Id="rId17" Type="http://schemas.openxmlformats.org/officeDocument/2006/relationships/image" Target="../media/image30.png"/><Relationship Id="rId25" Type="http://schemas.openxmlformats.org/officeDocument/2006/relationships/image" Target="../media/image6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9.jpeg"/><Relationship Id="rId20" Type="http://schemas.openxmlformats.org/officeDocument/2006/relationships/image" Target="../media/image33.png"/><Relationship Id="rId1" Type="http://schemas.openxmlformats.org/officeDocument/2006/relationships/tags" Target="../tags/tag4.xml"/><Relationship Id="rId6" Type="http://schemas.openxmlformats.org/officeDocument/2006/relationships/image" Target="../media/image22.svg"/><Relationship Id="rId11" Type="http://schemas.openxmlformats.org/officeDocument/2006/relationships/image" Target="../media/image25.png"/><Relationship Id="rId24" Type="http://schemas.microsoft.com/office/2007/relationships/hdphoto" Target="../media/hdphoto8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23" Type="http://schemas.openxmlformats.org/officeDocument/2006/relationships/image" Target="../media/image36.png"/><Relationship Id="rId10" Type="http://schemas.microsoft.com/office/2007/relationships/hdphoto" Target="../media/hdphoto6.wdp"/><Relationship Id="rId19" Type="http://schemas.openxmlformats.org/officeDocument/2006/relationships/image" Target="../media/image32.png"/><Relationship Id="rId4" Type="http://schemas.openxmlformats.org/officeDocument/2006/relationships/image" Target="../media/image5.png"/><Relationship Id="rId9" Type="http://schemas.openxmlformats.org/officeDocument/2006/relationships/image" Target="../media/image24.png"/><Relationship Id="rId14" Type="http://schemas.openxmlformats.org/officeDocument/2006/relationships/image" Target="../media/image28.png"/><Relationship Id="rId22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notesSlide" Target="../notesSlides/notesSlide4.xml"/><Relationship Id="rId7" Type="http://schemas.microsoft.com/office/2007/relationships/hdphoto" Target="../media/hdphoto3.wdp"/><Relationship Id="rId12" Type="http://schemas.openxmlformats.org/officeDocument/2006/relationships/image" Target="../media/image4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11" Type="http://schemas.openxmlformats.org/officeDocument/2006/relationships/image" Target="../media/image40.png"/><Relationship Id="rId5" Type="http://schemas.openxmlformats.org/officeDocument/2006/relationships/image" Target="../media/image2.png"/><Relationship Id="rId10" Type="http://schemas.openxmlformats.org/officeDocument/2006/relationships/image" Target="../media/image39.png"/><Relationship Id="rId4" Type="http://schemas.microsoft.com/office/2018/10/relationships/comments" Target="../comments/modernComment_EE2_4E8A8C25.xml"/><Relationship Id="rId9" Type="http://schemas.openxmlformats.org/officeDocument/2006/relationships/image" Target="../media/image38.png"/><Relationship Id="rId14" Type="http://schemas.openxmlformats.org/officeDocument/2006/relationships/hyperlink" Target="http://www.renew-risk.com/contac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6F57E40-3CD6-E535-5B3A-8B5D1E722EAF}"/>
              </a:ext>
            </a:extLst>
          </p:cNvPr>
          <p:cNvSpPr/>
          <p:nvPr/>
        </p:nvSpPr>
        <p:spPr>
          <a:xfrm>
            <a:off x="0" y="4060556"/>
            <a:ext cx="11075564" cy="2383360"/>
          </a:xfrm>
          <a:prstGeom prst="rect">
            <a:avLst/>
          </a:prstGeom>
          <a:solidFill>
            <a:srgbClr val="F2FAFA">
              <a:alpha val="80000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5782" y="4293031"/>
            <a:ext cx="9144000" cy="1936318"/>
          </a:xfrm>
        </p:spPr>
        <p:txBody>
          <a:bodyPr>
            <a:noAutofit/>
          </a:bodyPr>
          <a:lstStyle/>
          <a:p>
            <a:pPr algn="l"/>
            <a:r>
              <a:rPr lang="en-GB" sz="4800"/>
              <a:t>      Lightning Round:</a:t>
            </a:r>
            <a:br>
              <a:rPr lang="en-GB" sz="4800"/>
            </a:br>
            <a:r>
              <a:rPr lang="en-GB" sz="4800"/>
              <a:t>Introducing Renew Risk</a:t>
            </a:r>
            <a:br>
              <a:rPr lang="en-GB"/>
            </a:br>
            <a:endParaRPr lang="en-GB" sz="3000"/>
          </a:p>
        </p:txBody>
      </p:sp>
      <p:pic>
        <p:nvPicPr>
          <p:cNvPr id="4" name="Picture 3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4D3D3E2B-6512-2678-D2B6-3C2B9448F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8547" y="287499"/>
            <a:ext cx="3562470" cy="6823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F6F053C-3A76-5BBE-5907-42074D8620D0}"/>
              </a:ext>
            </a:extLst>
          </p:cNvPr>
          <p:cNvSpPr/>
          <p:nvPr/>
        </p:nvSpPr>
        <p:spPr>
          <a:xfrm>
            <a:off x="11318300" y="4060555"/>
            <a:ext cx="410927" cy="2370607"/>
          </a:xfrm>
          <a:prstGeom prst="rect">
            <a:avLst/>
          </a:prstGeom>
          <a:solidFill>
            <a:srgbClr val="F2FAFA">
              <a:alpha val="80000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0922521-FD20-41A4-72D6-666DE2E8476B}"/>
              </a:ext>
            </a:extLst>
          </p:cNvPr>
          <p:cNvGrpSpPr/>
          <p:nvPr/>
        </p:nvGrpSpPr>
        <p:grpSpPr>
          <a:xfrm>
            <a:off x="1116436" y="4490064"/>
            <a:ext cx="583984" cy="553004"/>
            <a:chOff x="1110408" y="613389"/>
            <a:chExt cx="583984" cy="553004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3EDEE46-8BFF-1233-61C1-1F0A2D461204}"/>
                </a:ext>
              </a:extLst>
            </p:cNvPr>
            <p:cNvSpPr/>
            <p:nvPr/>
          </p:nvSpPr>
          <p:spPr>
            <a:xfrm>
              <a:off x="1110408" y="613389"/>
              <a:ext cx="583984" cy="553004"/>
            </a:xfrm>
            <a:prstGeom prst="ellipse">
              <a:avLst/>
            </a:prstGeom>
            <a:solidFill>
              <a:srgbClr val="00A4A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 Light"/>
                <a:ea typeface="+mn-ea"/>
                <a:cs typeface="+mn-cs"/>
              </a:endParaRPr>
            </a:p>
          </p:txBody>
        </p:sp>
        <p:pic>
          <p:nvPicPr>
            <p:cNvPr id="7" name="Picture 6" descr="The image depicts a simplified, stylized lightning bolt symbol.&#10;&#10;AI-generated content may be incorrect.">
              <a:extLst>
                <a:ext uri="{FF2B5EF4-FFF2-40B4-BE49-F238E27FC236}">
                  <a16:creationId xmlns:a16="http://schemas.microsoft.com/office/drawing/2014/main" id="{45D9E823-DCD2-D8E0-736B-82B27DBCC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6947" y="729201"/>
              <a:ext cx="330906" cy="3309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E253A0-1353-7491-A05C-CF9262FEE6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9F07ED0-BE46-E372-99D9-89640BF4AEE2}"/>
              </a:ext>
            </a:extLst>
          </p:cNvPr>
          <p:cNvSpPr>
            <a:spLocks/>
          </p:cNvSpPr>
          <p:nvPr/>
        </p:nvSpPr>
        <p:spPr>
          <a:xfrm>
            <a:off x="401906" y="2403567"/>
            <a:ext cx="11123690" cy="1986240"/>
          </a:xfrm>
          <a:prstGeom prst="rect">
            <a:avLst/>
          </a:prstGeom>
          <a:solidFill>
            <a:srgbClr val="E4FEFA">
              <a:alpha val="80000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DB0ED7-0FC8-3252-87D5-3F77793C478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0800000">
            <a:off x="11746626" y="356484"/>
            <a:ext cx="262242" cy="611908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6766387F-290E-6818-28D2-96273A858F2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652822" y="5079207"/>
            <a:ext cx="2276152" cy="43594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706B7-50ED-7E3A-68D1-78039DE677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338" y="2577529"/>
            <a:ext cx="10780157" cy="163831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15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Source Sans Pro"/>
                <a:cs typeface="Heebo"/>
              </a:rPr>
              <a:t>Renew Risk </a:t>
            </a:r>
            <a:r>
              <a:rPr kumimoji="0" lang="en-US" sz="3400" b="0" i="0" u="none" strike="noStrike" kern="1200" cap="none" spc="15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Source Sans Pro"/>
                <a:cs typeface="Heebo"/>
              </a:rPr>
              <a:t>provides world-class risk analytics and </a:t>
            </a:r>
          </a:p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15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Source Sans Pro"/>
                <a:cs typeface="Heebo"/>
              </a:rPr>
              <a:t>modelling solutions for the </a:t>
            </a:r>
            <a:r>
              <a:rPr kumimoji="0" lang="en-US" sz="3400" b="1" i="0" u="none" strike="noStrike" kern="1200" cap="none" spc="15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Source Sans Pro"/>
                <a:cs typeface="Heebo"/>
              </a:rPr>
              <a:t>finance</a:t>
            </a:r>
            <a:r>
              <a:rPr kumimoji="0" lang="en-US" sz="3400" b="0" i="0" u="none" strike="noStrike" kern="1200" cap="none" spc="15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Source Sans Pro"/>
                <a:cs typeface="Heebo"/>
              </a:rPr>
              <a:t> and </a:t>
            </a:r>
            <a:r>
              <a:rPr kumimoji="0" lang="en-US" sz="3400" b="1" i="0" u="none" strike="noStrike" kern="1200" cap="none" spc="15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Source Sans Pro"/>
                <a:cs typeface="Heebo"/>
              </a:rPr>
              <a:t>insurance</a:t>
            </a:r>
            <a:r>
              <a:rPr kumimoji="0" lang="en-US" sz="3400" b="0" i="0" u="none" strike="noStrike" kern="1200" cap="none" spc="15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Source Sans Pro"/>
                <a:cs typeface="Heebo"/>
              </a:rPr>
              <a:t> of </a:t>
            </a:r>
            <a:r>
              <a:rPr kumimoji="0" lang="en-US" sz="3400" b="1" i="0" u="none" strike="noStrike" kern="1200" cap="none" spc="15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Source Sans Pro"/>
                <a:cs typeface="Heebo"/>
              </a:rPr>
              <a:t>renewable energy </a:t>
            </a:r>
            <a:r>
              <a:rPr kumimoji="0" lang="en-US" sz="3400" b="0" i="0" u="none" strike="noStrike" kern="1200" cap="none" spc="15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Source Sans Pro"/>
                <a:cs typeface="Heebo"/>
              </a:rPr>
              <a:t>assets </a:t>
            </a:r>
            <a:r>
              <a:rPr kumimoji="0" lang="en-US" sz="3400" b="1" i="0" u="none" strike="noStrike" kern="1200" cap="none" spc="15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Source Sans Pro"/>
                <a:cs typeface="Heebo"/>
              </a:rPr>
              <a:t>globally</a:t>
            </a:r>
            <a:r>
              <a:rPr lang="en-US" sz="3400" b="1" spc="150">
                <a:solidFill>
                  <a:srgbClr val="000000"/>
                </a:solidFill>
                <a:latin typeface="Aptos"/>
                <a:ea typeface="Source Sans Pro"/>
                <a:cs typeface="Heebo"/>
              </a:rPr>
              <a:t>.</a:t>
            </a:r>
            <a:endParaRPr lang="en-US" sz="3400" i="0" u="none" strike="noStrike" kern="1200" cap="none" spc="15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/>
              <a:ea typeface="Source Sans Pro"/>
              <a:cs typeface="Heebo"/>
            </a:endParaRPr>
          </a:p>
        </p:txBody>
      </p:sp>
    </p:spTree>
    <p:extLst>
      <p:ext uri="{BB962C8B-B14F-4D97-AF65-F5344CB8AC3E}">
        <p14:creationId xmlns:p14="http://schemas.microsoft.com/office/powerpoint/2010/main" val="2565894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C4783D-64B0-F89E-D833-260607107F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Callout 1 (No Border) 3">
            <a:extLst>
              <a:ext uri="{FF2B5EF4-FFF2-40B4-BE49-F238E27FC236}">
                <a16:creationId xmlns:a16="http://schemas.microsoft.com/office/drawing/2014/main" id="{1F6000D8-1262-C825-9603-BF5D41DA708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" y="856513"/>
            <a:ext cx="11662754" cy="498598"/>
          </a:xfrm>
          <a:prstGeom prst="callout1">
            <a:avLst>
              <a:gd name="adj1" fmla="val 100000"/>
              <a:gd name="adj2" fmla="val 0"/>
              <a:gd name="adj3" fmla="val 100000"/>
              <a:gd name="adj4" fmla="val 100000"/>
            </a:avLst>
          </a:prstGeom>
          <a:solidFill>
            <a:srgbClr val="17ACB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65F10A2-5FDD-8641-AC40-FF1A2E03E06A}"/>
              </a:ext>
            </a:extLst>
          </p:cNvPr>
          <p:cNvSpPr/>
          <p:nvPr/>
        </p:nvSpPr>
        <p:spPr>
          <a:xfrm>
            <a:off x="229346" y="197177"/>
            <a:ext cx="583984" cy="553004"/>
          </a:xfrm>
          <a:prstGeom prst="ellipse">
            <a:avLst/>
          </a:prstGeom>
          <a:solidFill>
            <a:srgbClr val="00A4A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F652051-5CE7-8478-46BD-406ED46049B3}"/>
              </a:ext>
            </a:extLst>
          </p:cNvPr>
          <p:cNvSpPr txBox="1">
            <a:spLocks/>
          </p:cNvSpPr>
          <p:nvPr/>
        </p:nvSpPr>
        <p:spPr>
          <a:xfrm>
            <a:off x="1353400" y="119345"/>
            <a:ext cx="8622172" cy="65281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A4AE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   Opportunity: </a:t>
            </a:r>
            <a:r>
              <a:rPr lang="en-GB">
                <a:solidFill>
                  <a:srgbClr val="00A4AE"/>
                </a:solidFill>
                <a:latin typeface="Trebuchet MS" panose="020B0603020202020204"/>
              </a:rPr>
              <a:t>rapidly</a:t>
            </a: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A4AE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 </a:t>
            </a:r>
            <a:r>
              <a:rPr lang="en-GB">
                <a:solidFill>
                  <a:srgbClr val="00A4AE"/>
                </a:solidFill>
                <a:latin typeface="Trebuchet MS" panose="020B0603020202020204"/>
              </a:rPr>
              <a:t>accelerating</a:t>
            </a: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A4AE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 </a:t>
            </a:r>
            <a:r>
              <a:rPr lang="en-GB">
                <a:solidFill>
                  <a:srgbClr val="00A4AE"/>
                </a:solidFill>
                <a:latin typeface="Trebuchet MS" panose="020B0603020202020204"/>
              </a:rPr>
              <a:t>growth</a:t>
            </a:r>
            <a:endParaRPr kumimoji="0" lang="en-GB" sz="3600" b="0" i="0" u="none" strike="noStrike" kern="1200" cap="none" spc="0" normalizeH="0" baseline="0" noProof="0">
              <a:ln>
                <a:noFill/>
              </a:ln>
              <a:solidFill>
                <a:srgbClr val="00A4AE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DF75D9-CA05-40AE-F8A5-C7D95C77BA00}"/>
              </a:ext>
            </a:extLst>
          </p:cNvPr>
          <p:cNvSpPr/>
          <p:nvPr/>
        </p:nvSpPr>
        <p:spPr>
          <a:xfrm>
            <a:off x="58789" y="940097"/>
            <a:ext cx="11308867" cy="342903"/>
          </a:xfrm>
          <a:prstGeom prst="rect">
            <a:avLst/>
          </a:prstGeom>
          <a:solidFill>
            <a:srgbClr val="17ACB5"/>
          </a:solidFill>
          <a:ln w="19050" cap="rnd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1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The risks are getting bigger, more complex</a:t>
            </a:r>
            <a:r>
              <a:rPr lang="en-GB" sz="1600" b="1" i="1" kern="0">
                <a:solidFill>
                  <a:prstClr val="white"/>
                </a:solidFill>
                <a:latin typeface="Trebuchet MS" panose="020B0603020202020204"/>
              </a:rPr>
              <a:t>,</a:t>
            </a:r>
            <a:r>
              <a:rPr kumimoji="0" lang="en-GB" sz="1600" b="1" i="1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and more valuable </a:t>
            </a:r>
          </a:p>
        </p:txBody>
      </p:sp>
      <p:pic>
        <p:nvPicPr>
          <p:cNvPr id="8" name="Picture 7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398854EA-4C0B-D60F-C881-92D0615B5A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6812" y="274352"/>
            <a:ext cx="373954" cy="37395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4EE955D-354A-9B24-2BBE-12AC6E341A2E}"/>
              </a:ext>
            </a:extLst>
          </p:cNvPr>
          <p:cNvSpPr/>
          <p:nvPr/>
        </p:nvSpPr>
        <p:spPr>
          <a:xfrm rot="10800000">
            <a:off x="11746626" y="356484"/>
            <a:ext cx="262242" cy="611908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" name="Picture 9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9F681364-15D5-EB0F-B5D6-9127A785BFEE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652822" y="5079207"/>
            <a:ext cx="2276152" cy="435941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41CF7A1E-CDD8-9EE0-A017-16E3981E0221}"/>
              </a:ext>
            </a:extLst>
          </p:cNvPr>
          <p:cNvSpPr/>
          <p:nvPr/>
        </p:nvSpPr>
        <p:spPr>
          <a:xfrm>
            <a:off x="737340" y="197177"/>
            <a:ext cx="583984" cy="553004"/>
          </a:xfrm>
          <a:prstGeom prst="ellipse">
            <a:avLst/>
          </a:prstGeom>
          <a:solidFill>
            <a:srgbClr val="DE4D8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pic>
        <p:nvPicPr>
          <p:cNvPr id="27" name="Picture 2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534A17A7-F2C4-2AC7-5D80-988270380F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758" y="239589"/>
            <a:ext cx="409148" cy="409148"/>
          </a:xfrm>
          <a:prstGeom prst="rect">
            <a:avLst/>
          </a:prstGeom>
        </p:spPr>
      </p:pic>
      <p:pic>
        <p:nvPicPr>
          <p:cNvPr id="361" name="Picture 360">
            <a:extLst>
              <a:ext uri="{FF2B5EF4-FFF2-40B4-BE49-F238E27FC236}">
                <a16:creationId xmlns:a16="http://schemas.microsoft.com/office/drawing/2014/main" id="{FAD5D708-5313-6FA8-E75E-CE1F00A7B4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3132" y="1824915"/>
            <a:ext cx="5091670" cy="2720406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362" name="Rectangle 361">
            <a:extLst>
              <a:ext uri="{FF2B5EF4-FFF2-40B4-BE49-F238E27FC236}">
                <a16:creationId xmlns:a16="http://schemas.microsoft.com/office/drawing/2014/main" id="{67FDA9A2-1723-5BCF-80BE-147D5E1077D6}"/>
              </a:ext>
            </a:extLst>
          </p:cNvPr>
          <p:cNvSpPr/>
          <p:nvPr/>
        </p:nvSpPr>
        <p:spPr>
          <a:xfrm>
            <a:off x="4114800" y="3131860"/>
            <a:ext cx="56404" cy="457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68" name="Group 367">
            <a:extLst>
              <a:ext uri="{FF2B5EF4-FFF2-40B4-BE49-F238E27FC236}">
                <a16:creationId xmlns:a16="http://schemas.microsoft.com/office/drawing/2014/main" id="{81BDF9B1-8BB8-A95A-B1CA-D22A7BC6B017}"/>
              </a:ext>
            </a:extLst>
          </p:cNvPr>
          <p:cNvGrpSpPr/>
          <p:nvPr/>
        </p:nvGrpSpPr>
        <p:grpSpPr>
          <a:xfrm>
            <a:off x="7031299" y="7135927"/>
            <a:ext cx="4541626" cy="2838685"/>
            <a:chOff x="182440" y="466228"/>
            <a:chExt cx="4337946" cy="2690026"/>
          </a:xfrm>
        </p:grpSpPr>
        <p:pic>
          <p:nvPicPr>
            <p:cNvPr id="365" name="Picture 364">
              <a:extLst>
                <a:ext uri="{FF2B5EF4-FFF2-40B4-BE49-F238E27FC236}">
                  <a16:creationId xmlns:a16="http://schemas.microsoft.com/office/drawing/2014/main" id="{7C1308CE-74E2-1639-3132-D866F8C1D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r="68097"/>
            <a:stretch>
              <a:fillRect/>
            </a:stretch>
          </p:blipFill>
          <p:spPr>
            <a:xfrm>
              <a:off x="182440" y="466229"/>
              <a:ext cx="1825910" cy="2690025"/>
            </a:xfrm>
            <a:prstGeom prst="rect">
              <a:avLst/>
            </a:prstGeom>
            <a:effectLst/>
          </p:spPr>
        </p:pic>
        <p:pic>
          <p:nvPicPr>
            <p:cNvPr id="366" name="Picture 365">
              <a:extLst>
                <a:ext uri="{FF2B5EF4-FFF2-40B4-BE49-F238E27FC236}">
                  <a16:creationId xmlns:a16="http://schemas.microsoft.com/office/drawing/2014/main" id="{1DAFD693-0868-71FB-9F16-DB79D92FC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38264" r="-1"/>
            <a:stretch>
              <a:fillRect/>
            </a:stretch>
          </p:blipFill>
          <p:spPr>
            <a:xfrm>
              <a:off x="987030" y="466228"/>
              <a:ext cx="3533356" cy="2690025"/>
            </a:xfrm>
            <a:prstGeom prst="rect">
              <a:avLst/>
            </a:prstGeom>
            <a:effectLst/>
          </p:spPr>
        </p:pic>
        <p:pic>
          <p:nvPicPr>
            <p:cNvPr id="367" name="Picture 366">
              <a:extLst>
                <a:ext uri="{FF2B5EF4-FFF2-40B4-BE49-F238E27FC236}">
                  <a16:creationId xmlns:a16="http://schemas.microsoft.com/office/drawing/2014/main" id="{120C77A2-3652-64B0-770F-67BD78C33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13264" t="3481" r="72105" b="50361"/>
            <a:stretch>
              <a:fillRect/>
            </a:stretch>
          </p:blipFill>
          <p:spPr>
            <a:xfrm>
              <a:off x="1137226" y="664142"/>
              <a:ext cx="1278088" cy="1895093"/>
            </a:xfrm>
            <a:prstGeom prst="rect">
              <a:avLst/>
            </a:prstGeom>
            <a:effectLst/>
          </p:spPr>
        </p:pic>
      </p:grpSp>
      <p:sp>
        <p:nvSpPr>
          <p:cNvPr id="369" name="TextBox 368">
            <a:extLst>
              <a:ext uri="{FF2B5EF4-FFF2-40B4-BE49-F238E27FC236}">
                <a16:creationId xmlns:a16="http://schemas.microsoft.com/office/drawing/2014/main" id="{3275F066-36A7-EE36-72E6-9AFCFC1A9DD8}"/>
              </a:ext>
            </a:extLst>
          </p:cNvPr>
          <p:cNvSpPr txBox="1"/>
          <p:nvPr/>
        </p:nvSpPr>
        <p:spPr>
          <a:xfrm>
            <a:off x="5674872" y="4924410"/>
            <a:ext cx="5792531" cy="153420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E4D8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600" b="1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Continued exponential growth globally</a:t>
            </a:r>
            <a:endParaRPr lang="en-GB" sz="1600" b="1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E4D8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600" b="1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Solar output to double</a:t>
            </a:r>
            <a:endParaRPr lang="en-GB" sz="1600" b="1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</a:endParaRPr>
          </a:p>
          <a:p>
            <a:pPr marL="342900" indent="-342900">
              <a:lnSpc>
                <a:spcPct val="150000"/>
              </a:lnSpc>
              <a:buClr>
                <a:srgbClr val="DE4D86"/>
              </a:buClr>
              <a:buFont typeface="Wingdings" panose="05000000000000000000" pitchFamily="2" charset="2"/>
              <a:buChar char="§"/>
              <a:defRPr/>
            </a:pPr>
            <a:r>
              <a:rPr kumimoji="0" lang="en-GB" sz="1600" b="1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 </a:t>
            </a:r>
            <a:r>
              <a:rPr lang="en-GB" sz="1600" b="1">
                <a:solidFill>
                  <a:sysClr val="windowText" lastClr="000000"/>
                </a:solidFill>
                <a:latin typeface="Aptos" panose="02110004020202020204"/>
              </a:rPr>
              <a:t>cat-exposed</a:t>
            </a:r>
            <a:r>
              <a:rPr kumimoji="0" lang="en-GB" sz="1600" b="1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regions for the first </a:t>
            </a:r>
            <a:r>
              <a:rPr lang="en-GB" sz="1600" b="1">
                <a:solidFill>
                  <a:sysClr val="windowText" lastClr="000000"/>
                </a:solidFill>
                <a:latin typeface="Aptos" panose="02110004020202020204"/>
              </a:rPr>
              <a:t>time so</a:t>
            </a:r>
            <a:r>
              <a:rPr kumimoji="0" lang="en-GB" sz="1600" b="1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minimal loss history</a:t>
            </a:r>
            <a:endParaRPr lang="en-GB" sz="1600" b="1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1026" name="Picture 2" descr="The Leadenhall Building - Architectural Illustration | Architecture ...">
            <a:extLst>
              <a:ext uri="{FF2B5EF4-FFF2-40B4-BE49-F238E27FC236}">
                <a16:creationId xmlns:a16="http://schemas.microsoft.com/office/drawing/2014/main" id="{B1FF84C0-46D2-66A4-C65D-DA21B1C949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0"/>
          <a:stretch>
            <a:fillRect/>
          </a:stretch>
        </p:blipFill>
        <p:spPr bwMode="auto">
          <a:xfrm>
            <a:off x="4187943" y="4836098"/>
            <a:ext cx="1256830" cy="182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3B41FE7-1110-FCB7-CF53-A8149B13964F}"/>
              </a:ext>
            </a:extLst>
          </p:cNvPr>
          <p:cNvGrpSpPr/>
          <p:nvPr/>
        </p:nvGrpSpPr>
        <p:grpSpPr>
          <a:xfrm>
            <a:off x="184477" y="4640290"/>
            <a:ext cx="5092008" cy="2020533"/>
            <a:chOff x="5294269" y="1388212"/>
            <a:chExt cx="6646865" cy="2424605"/>
          </a:xfrm>
        </p:grpSpPr>
        <p:pic>
          <p:nvPicPr>
            <p:cNvPr id="364" name="Picture 2" descr="Wind Offshore Turbines: Battle of the Giants - WeMake Consultores">
              <a:extLst>
                <a:ext uri="{FF2B5EF4-FFF2-40B4-BE49-F238E27FC236}">
                  <a16:creationId xmlns:a16="http://schemas.microsoft.com/office/drawing/2014/main" id="{6B17B59D-2ACE-DE55-9A23-0546C9FA094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295" b="99359" l="1220" r="97561">
                          <a14:foregroundMark x1="4201" y1="22115" x2="5556" y2="47756"/>
                          <a14:foregroundMark x1="5556" y1="47756" x2="18699" y2="47756"/>
                          <a14:foregroundMark x1="18699" y1="47756" x2="73442" y2="16346"/>
                          <a14:foregroundMark x1="73442" y1="16346" x2="20461" y2="87500"/>
                          <a14:foregroundMark x1="20461" y1="87500" x2="43902" y2="93910"/>
                          <a14:foregroundMark x1="43902" y1="93910" x2="65447" y2="92949"/>
                          <a14:foregroundMark x1="65447" y1="92949" x2="16396" y2="81410"/>
                          <a14:foregroundMark x1="16396" y1="81410" x2="10027" y2="45192"/>
                          <a14:foregroundMark x1="10027" y1="45192" x2="12060" y2="24038"/>
                          <a14:foregroundMark x1="12060" y1="24038" x2="5962" y2="81090"/>
                          <a14:foregroundMark x1="5556" y1="87500" x2="20325" y2="91987"/>
                          <a14:foregroundMark x1="10976" y1="96795" x2="61653" y2="99679"/>
                          <a14:foregroundMark x1="79946" y1="93269" x2="81165" y2="98077"/>
                          <a14:foregroundMark x1="84146" y1="97115" x2="77371" y2="83974"/>
                          <a14:foregroundMark x1="77371" y1="83974" x2="77371" y2="83974"/>
                          <a14:foregroundMark x1="80488" y1="74359" x2="80081" y2="80128"/>
                          <a14:foregroundMark x1="83604" y1="17308" x2="69106" y2="14744"/>
                          <a14:foregroundMark x1="79946" y1="14423" x2="71274" y2="16667"/>
                          <a14:foregroundMark x1="71274" y1="16667" x2="71274" y2="17308"/>
                          <a14:foregroundMark x1="78049" y1="11538" x2="69377" y2="17308"/>
                          <a14:foregroundMark x1="81436" y1="9295" x2="81707" y2="36218"/>
                          <a14:foregroundMark x1="85230" y1="12821" x2="84553" y2="35256"/>
                          <a14:foregroundMark x1="9079" y1="11859" x2="1220" y2="28526"/>
                          <a14:foregroundMark x1="1220" y1="28526" x2="1897" y2="79808"/>
                          <a14:foregroundMark x1="81978" y1="74359" x2="81978" y2="90064"/>
                          <a14:foregroundMark x1="83198" y1="75000" x2="83333" y2="84936"/>
                          <a14:foregroundMark x1="86844" y1="87108" x2="97561" y2="88782"/>
                          <a14:foregroundMark x1="83198" y1="86538" x2="84512" y2="86743"/>
                          <a14:backgroundMark x1="85772" y1="80769" x2="92818" y2="73077"/>
                          <a14:backgroundMark x1="92818" y1="73077" x2="95393" y2="80769"/>
                          <a14:backgroundMark x1="88889" y1="67308" x2="90650" y2="23397"/>
                          <a14:backgroundMark x1="90650" y1="23397" x2="92954" y2="66667"/>
                          <a14:backgroundMark x1="92954" y1="66667" x2="93089" y2="67628"/>
                          <a14:backgroundMark x1="88211" y1="10256" x2="92276" y2="10256"/>
                          <a14:backgroundMark x1="87805" y1="9936" x2="87805" y2="9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"/>
            <a:stretch>
              <a:fillRect/>
            </a:stretch>
          </p:blipFill>
          <p:spPr bwMode="auto">
            <a:xfrm>
              <a:off x="5294269" y="1388212"/>
              <a:ext cx="6344439" cy="24246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71" name="Straight Connector 370">
              <a:extLst>
                <a:ext uri="{FF2B5EF4-FFF2-40B4-BE49-F238E27FC236}">
                  <a16:creationId xmlns:a16="http://schemas.microsoft.com/office/drawing/2014/main" id="{1E8E2147-B686-DCA4-6EA5-72AEE3010863}"/>
                </a:ext>
              </a:extLst>
            </p:cNvPr>
            <p:cNvCxnSpPr/>
            <p:nvPr/>
          </p:nvCxnSpPr>
          <p:spPr>
            <a:xfrm>
              <a:off x="6157913" y="3399866"/>
              <a:ext cx="558871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3" name="TextBox 372">
              <a:extLst>
                <a:ext uri="{FF2B5EF4-FFF2-40B4-BE49-F238E27FC236}">
                  <a16:creationId xmlns:a16="http://schemas.microsoft.com/office/drawing/2014/main" id="{5CC45F73-138B-4D3D-41D5-D56295828384}"/>
                </a:ext>
              </a:extLst>
            </p:cNvPr>
            <p:cNvSpPr txBox="1"/>
            <p:nvPr/>
          </p:nvSpPr>
          <p:spPr>
            <a:xfrm>
              <a:off x="10744278" y="3372861"/>
              <a:ext cx="11968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Leadenhall Building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(230m)</a:t>
              </a:r>
              <a:endPara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375" name="TextBox 374">
            <a:extLst>
              <a:ext uri="{FF2B5EF4-FFF2-40B4-BE49-F238E27FC236}">
                <a16:creationId xmlns:a16="http://schemas.microsoft.com/office/drawing/2014/main" id="{B3DF7AAD-CA74-EF4A-576D-F59BE62FED34}"/>
              </a:ext>
            </a:extLst>
          </p:cNvPr>
          <p:cNvSpPr txBox="1"/>
          <p:nvPr/>
        </p:nvSpPr>
        <p:spPr>
          <a:xfrm>
            <a:off x="78007" y="1487087"/>
            <a:ext cx="6096946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The yellow box </a:t>
            </a:r>
            <a:r>
              <a:rPr lang="en-GB" sz="1600" b="1" kern="0">
                <a:solidFill>
                  <a:prstClr val="black"/>
                </a:solidFill>
                <a:latin typeface="Trebuchet MS" panose="020B0603020202020204"/>
              </a:rPr>
              <a:t>is</a:t>
            </a:r>
            <a:r>
              <a:rPr kumimoji="0" lang="en-GB" sz="1600" b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the </a:t>
            </a:r>
            <a:r>
              <a:rPr lang="en-GB" sz="1600" b="1" kern="0">
                <a:solidFill>
                  <a:prstClr val="black"/>
                </a:solidFill>
                <a:latin typeface="Trebuchet MS" panose="020B0603020202020204"/>
              </a:rPr>
              <a:t>Lloyd's</a:t>
            </a:r>
            <a:r>
              <a:rPr kumimoji="0" lang="en-GB" sz="1600" b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building… </a:t>
            </a:r>
            <a:endParaRPr kumimoji="0" lang="en-GB" sz="1600" b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808D8F0-28CE-E778-06D2-E3EC92F3358B}"/>
              </a:ext>
            </a:extLst>
          </p:cNvPr>
          <p:cNvSpPr/>
          <p:nvPr/>
        </p:nvSpPr>
        <p:spPr>
          <a:xfrm>
            <a:off x="1347787" y="3116902"/>
            <a:ext cx="56404" cy="457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9DA2776-7EC1-8C5A-DD6A-E64B9DE3376A}"/>
              </a:ext>
            </a:extLst>
          </p:cNvPr>
          <p:cNvCxnSpPr>
            <a:cxnSpLocks/>
          </p:cNvCxnSpPr>
          <p:nvPr/>
        </p:nvCxnSpPr>
        <p:spPr>
          <a:xfrm>
            <a:off x="5460971" y="1473306"/>
            <a:ext cx="0" cy="529538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C260B0AA-D4A2-9666-AE3D-EC29FFA46DE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556487"/>
              </p:ext>
            </p:extLst>
          </p:nvPr>
        </p:nvGraphicFramePr>
        <p:xfrm>
          <a:off x="5274801" y="1672283"/>
          <a:ext cx="6387951" cy="29349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</p:spTree>
    <p:extLst>
      <p:ext uri="{BB962C8B-B14F-4D97-AF65-F5344CB8AC3E}">
        <p14:creationId xmlns:p14="http://schemas.microsoft.com/office/powerpoint/2010/main" val="26594382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941F18-EC8D-B2A9-810C-2E38DD8467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4DE74DD-CF4F-3695-7C6B-422F6ACED85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0800000">
            <a:off x="11746626" y="356484"/>
            <a:ext cx="262242" cy="611908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C199DDF5-967F-FCF1-C16C-C43A37D1A8B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652822" y="5079207"/>
            <a:ext cx="2276152" cy="43594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0012B0-795F-B559-7229-7CF93D070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436" y="1557896"/>
            <a:ext cx="6058493" cy="3108543"/>
          </a:xfr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marL="342900" indent="-342900">
              <a:lnSpc>
                <a:spcPct val="100000"/>
              </a:lnSpc>
              <a:spcBef>
                <a:spcPts val="0"/>
              </a:spcBef>
              <a:buClr>
                <a:srgbClr val="DE4D86"/>
              </a:buClr>
              <a:buFont typeface="Wingdings" panose="05000000000000000000" pitchFamily="2" charset="2"/>
              <a:buChar char="§"/>
            </a:pPr>
            <a:r>
              <a:rPr lang="en-US" sz="2400" b="1">
                <a:solidFill>
                  <a:sysClr val="windowText" lastClr="000000"/>
                </a:solidFill>
                <a:latin typeface="Aptos" panose="02110004020202020204"/>
              </a:rPr>
              <a:t>Minimal loss experience</a:t>
            </a:r>
            <a:r>
              <a:rPr lang="en-US" sz="2400">
                <a:solidFill>
                  <a:sysClr val="windowText" lastClr="000000"/>
                </a:solidFill>
                <a:latin typeface="Aptos" panose="02110004020202020204"/>
              </a:rPr>
              <a:t>, but extremely costly and </a:t>
            </a:r>
            <a:r>
              <a:rPr lang="en-GB" sz="2400"/>
              <a:t>outside traditional modelled hazard areas</a:t>
            </a:r>
            <a:r>
              <a:rPr lang="en-US" sz="2400">
                <a:solidFill>
                  <a:sysClr val="windowText" lastClr="000000"/>
                </a:solidFill>
                <a:latin typeface="Aptos" panose="02110004020202020204"/>
              </a:rPr>
              <a:t>.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>
                <a:srgbClr val="DE4D86"/>
              </a:buClr>
              <a:buFont typeface="Wingdings" panose="05000000000000000000" pitchFamily="2" charset="2"/>
              <a:buChar char="§"/>
            </a:pPr>
            <a:endParaRPr lang="en-US" sz="800">
              <a:solidFill>
                <a:sysClr val="windowText" lastClr="000000"/>
              </a:solidFill>
              <a:latin typeface="Aptos" panose="02110004020202020204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>
                <a:srgbClr val="DE4D86"/>
              </a:buClr>
              <a:buFont typeface="Wingdings" panose="05000000000000000000" pitchFamily="2" charset="2"/>
              <a:buChar char="§"/>
            </a:pPr>
            <a:r>
              <a:rPr lang="en-US" sz="2400" b="1"/>
              <a:t>Technology evolves faster </a:t>
            </a:r>
            <a:r>
              <a:rPr lang="en-US" sz="2400"/>
              <a:t>than traditional risk models.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>
                <a:srgbClr val="DE4D86"/>
              </a:buClr>
              <a:buFont typeface="Wingdings" panose="05000000000000000000" pitchFamily="2" charset="2"/>
              <a:buChar char="§"/>
            </a:pPr>
            <a:endParaRPr lang="en-US" sz="800"/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>
                <a:srgbClr val="DE4D86"/>
              </a:buClr>
              <a:buFont typeface="Wingdings" panose="05000000000000000000" pitchFamily="2" charset="2"/>
              <a:buChar char="§"/>
            </a:pPr>
            <a:r>
              <a:rPr lang="en-US" sz="2400" b="1">
                <a:solidFill>
                  <a:sysClr val="windowText" lastClr="000000"/>
                </a:solidFill>
                <a:latin typeface="Aptos" panose="02110004020202020204"/>
              </a:rPr>
              <a:t>Inaccurate </a:t>
            </a:r>
            <a:r>
              <a:rPr lang="en-US" sz="2400" b="1" err="1">
                <a:solidFill>
                  <a:sysClr val="windowText" lastClr="000000"/>
                </a:solidFill>
                <a:latin typeface="Aptos" panose="02110004020202020204"/>
              </a:rPr>
              <a:t>proxie</a:t>
            </a:r>
            <a:r>
              <a:rPr lang="en-US" sz="2400" b="1">
                <a:solidFill>
                  <a:sysClr val="windowText" lastClr="000000"/>
                </a:solidFill>
                <a:latin typeface="Aptos" panose="02110004020202020204"/>
              </a:rPr>
              <a:t>s</a:t>
            </a:r>
            <a:r>
              <a:rPr lang="en-US" sz="2400">
                <a:solidFill>
                  <a:sysClr val="windowText" lastClr="000000"/>
                </a:solidFill>
                <a:latin typeface="Aptos" panose="02110004020202020204"/>
              </a:rPr>
              <a:t>: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rgbClr val="DE4D86"/>
              </a:buClr>
              <a:buFont typeface="Wingdings" panose="05000000000000000000" pitchFamily="2" charset="2"/>
              <a:buChar char="§"/>
            </a:pPr>
            <a:r>
              <a:rPr lang="en-US" sz="1800">
                <a:solidFill>
                  <a:sysClr val="windowText" lastClr="000000"/>
                </a:solidFill>
                <a:latin typeface="Aptos" panose="02110004020202020204"/>
              </a:rPr>
              <a:t>Wind modelled as an onshore factory onshore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rgbClr val="DE4D86"/>
              </a:buClr>
              <a:buFont typeface="Wingdings" panose="05000000000000000000" pitchFamily="2" charset="2"/>
              <a:buChar char="§"/>
            </a:pPr>
            <a:r>
              <a:rPr lang="en-US" sz="1800">
                <a:solidFill>
                  <a:sysClr val="windowText" lastClr="000000"/>
                </a:solidFill>
              </a:rPr>
              <a:t>Solar modelled as a greenhouse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09BAE9-FCF2-4465-1063-9F0888F123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658" t="9668" r="-47" b="15463"/>
          <a:stretch>
            <a:fillRect/>
          </a:stretch>
        </p:blipFill>
        <p:spPr>
          <a:xfrm>
            <a:off x="6382205" y="2683933"/>
            <a:ext cx="5157930" cy="417406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0BDA551-D940-BB86-09C9-BACB725F4127}"/>
              </a:ext>
            </a:extLst>
          </p:cNvPr>
          <p:cNvSpPr txBox="1">
            <a:spLocks/>
          </p:cNvSpPr>
          <p:nvPr/>
        </p:nvSpPr>
        <p:spPr>
          <a:xfrm>
            <a:off x="914680" y="140495"/>
            <a:ext cx="10398334" cy="7096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A4AE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The </a:t>
            </a:r>
            <a:r>
              <a:rPr lang="en-US">
                <a:solidFill>
                  <a:srgbClr val="00A4AE"/>
                </a:solidFill>
                <a:latin typeface="Trebuchet MS" panose="020B0603020202020204"/>
              </a:rPr>
              <a:t>challenge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A4AE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: non-specialist modelling </a:t>
            </a:r>
            <a:endParaRPr kumimoji="0" lang="en-GB" b="0" i="0" u="none" strike="noStrike" kern="1200" cap="none" spc="0" normalizeH="0" baseline="0" noProof="0">
              <a:ln>
                <a:noFill/>
              </a:ln>
              <a:solidFill>
                <a:srgbClr val="00A4AE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  <p:sp>
        <p:nvSpPr>
          <p:cNvPr id="8" name="Line Callout 1 (No Border) 3">
            <a:extLst>
              <a:ext uri="{FF2B5EF4-FFF2-40B4-BE49-F238E27FC236}">
                <a16:creationId xmlns:a16="http://schemas.microsoft.com/office/drawing/2014/main" id="{2BD65A39-EE01-68F6-6982-98108873B0B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" y="856513"/>
            <a:ext cx="11662754" cy="498598"/>
          </a:xfrm>
          <a:prstGeom prst="callout1">
            <a:avLst>
              <a:gd name="adj1" fmla="val 100000"/>
              <a:gd name="adj2" fmla="val 0"/>
              <a:gd name="adj3" fmla="val 100000"/>
              <a:gd name="adj4" fmla="val 100000"/>
            </a:avLst>
          </a:prstGeom>
          <a:solidFill>
            <a:srgbClr val="17ACB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869F37-ADE3-AD9A-B79D-586ABB9F01E1}"/>
              </a:ext>
            </a:extLst>
          </p:cNvPr>
          <p:cNvSpPr/>
          <p:nvPr/>
        </p:nvSpPr>
        <p:spPr>
          <a:xfrm>
            <a:off x="58789" y="940097"/>
            <a:ext cx="11308867" cy="342903"/>
          </a:xfrm>
          <a:prstGeom prst="rect">
            <a:avLst/>
          </a:prstGeom>
          <a:solidFill>
            <a:srgbClr val="17ACB5"/>
          </a:solidFill>
          <a:ln w="19050" cap="rnd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1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Existing models not for single location, specialist, high value assets</a:t>
            </a:r>
            <a:endParaRPr kumimoji="0" lang="en-GB" b="1" i="1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21" name="Picture 2" descr="Tornado rips through solar farm in Florida – pv magazine International">
            <a:extLst>
              <a:ext uri="{FF2B5EF4-FFF2-40B4-BE49-F238E27FC236}">
                <a16:creationId xmlns:a16="http://schemas.microsoft.com/office/drawing/2014/main" id="{EEC04AC5-DAE4-AD28-1E8E-5F89890693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80"/>
          <a:stretch>
            <a:fillRect/>
          </a:stretch>
        </p:blipFill>
        <p:spPr bwMode="auto">
          <a:xfrm>
            <a:off x="347882" y="4822306"/>
            <a:ext cx="1948026" cy="1435623"/>
          </a:xfrm>
          <a:prstGeom prst="round2DiagRect">
            <a:avLst/>
          </a:prstGeom>
          <a:ln w="63500" cap="rnd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Why were 'typhoon-proof' Chinese wind turbines flattened by Typhoon Yagi? |  Recharge">
            <a:extLst>
              <a:ext uri="{FF2B5EF4-FFF2-40B4-BE49-F238E27FC236}">
                <a16:creationId xmlns:a16="http://schemas.microsoft.com/office/drawing/2014/main" id="{7BBEE188-AC92-7230-B627-3303D4F4F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921" y="4822306"/>
            <a:ext cx="2154431" cy="1435623"/>
          </a:xfrm>
          <a:prstGeom prst="round2DiagRect">
            <a:avLst/>
          </a:prstGeom>
          <a:ln w="63500" cap="rnd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BC63B9B-84BC-EB0F-1546-9F4A024DFE74}"/>
              </a:ext>
            </a:extLst>
          </p:cNvPr>
          <p:cNvSpPr txBox="1"/>
          <p:nvPr/>
        </p:nvSpPr>
        <p:spPr>
          <a:xfrm>
            <a:off x="111854" y="6274385"/>
            <a:ext cx="239758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100" i="1">
                <a:solidFill>
                  <a:schemeClr val="bg1">
                    <a:lumMod val="50000"/>
                  </a:schemeClr>
                </a:solidFill>
              </a:rPr>
              <a:t>Florida – Tornado 17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67ECBC6-D6F2-F9E0-C133-59734702A866}"/>
              </a:ext>
            </a:extLst>
          </p:cNvPr>
          <p:cNvSpPr txBox="1"/>
          <p:nvPr/>
        </p:nvSpPr>
        <p:spPr>
          <a:xfrm>
            <a:off x="2411704" y="6269313"/>
            <a:ext cx="212286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100" i="1">
                <a:solidFill>
                  <a:schemeClr val="bg1">
                    <a:lumMod val="50000"/>
                  </a:schemeClr>
                </a:solidFill>
              </a:rPr>
              <a:t>China – Typhoon Yagi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E74E4F0-B768-F8E0-DAEA-5E2C81307D93}"/>
              </a:ext>
            </a:extLst>
          </p:cNvPr>
          <p:cNvSpPr txBox="1"/>
          <p:nvPr/>
        </p:nvSpPr>
        <p:spPr>
          <a:xfrm>
            <a:off x="4461240" y="6273160"/>
            <a:ext cx="188817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050" i="1">
                <a:solidFill>
                  <a:schemeClr val="bg1">
                    <a:lumMod val="50000"/>
                  </a:schemeClr>
                </a:solidFill>
              </a:rPr>
              <a:t>Texas (Fighting Jays) – Hail 24</a:t>
            </a:r>
          </a:p>
        </p:txBody>
      </p:sp>
      <p:pic>
        <p:nvPicPr>
          <p:cNvPr id="27" name="Picture 26" descr="Hail in Texas cripples massive solar farm, sparking resident fears about  tech | Fox News">
            <a:extLst>
              <a:ext uri="{FF2B5EF4-FFF2-40B4-BE49-F238E27FC236}">
                <a16:creationId xmlns:a16="http://schemas.microsoft.com/office/drawing/2014/main" id="{3204919A-5D1F-B580-4D4F-C4C025A292D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50000"/>
          <a:stretch>
            <a:fillRect/>
          </a:stretch>
        </p:blipFill>
        <p:spPr>
          <a:xfrm>
            <a:off x="4667404" y="4792693"/>
            <a:ext cx="1521530" cy="1465236"/>
          </a:xfrm>
          <a:prstGeom prst="round2DiagRect">
            <a:avLst/>
          </a:prstGeom>
          <a:ln w="63500" cap="rnd">
            <a:noFill/>
          </a:ln>
          <a:effectLst/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A3EB020D-DD69-3625-7A90-7D7CFA2C6A16}"/>
              </a:ext>
            </a:extLst>
          </p:cNvPr>
          <p:cNvSpPr/>
          <p:nvPr/>
        </p:nvSpPr>
        <p:spPr>
          <a:xfrm>
            <a:off x="229346" y="197177"/>
            <a:ext cx="583984" cy="553004"/>
          </a:xfrm>
          <a:prstGeom prst="ellipse">
            <a:avLst/>
          </a:prstGeom>
          <a:solidFill>
            <a:srgbClr val="00A4A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pic>
        <p:nvPicPr>
          <p:cNvPr id="31" name="Picture 30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EED331A1-0C2A-DC40-12D3-03F617AE7B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7706" y="257409"/>
            <a:ext cx="427264" cy="427264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D6FB5E8-7B06-38C1-6576-A0758AB45932}"/>
              </a:ext>
            </a:extLst>
          </p:cNvPr>
          <p:cNvCxnSpPr>
            <a:cxnSpLocks/>
          </p:cNvCxnSpPr>
          <p:nvPr/>
        </p:nvCxnSpPr>
        <p:spPr>
          <a:xfrm flipV="1">
            <a:off x="5492080" y="3886200"/>
            <a:ext cx="1845255" cy="272901"/>
          </a:xfrm>
          <a:prstGeom prst="straightConnector1">
            <a:avLst/>
          </a:prstGeom>
          <a:ln>
            <a:solidFill>
              <a:srgbClr val="17ACB5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47A676B-E10D-555C-A20B-7C503E6DF541}"/>
              </a:ext>
            </a:extLst>
          </p:cNvPr>
          <p:cNvCxnSpPr>
            <a:cxnSpLocks/>
          </p:cNvCxnSpPr>
          <p:nvPr/>
        </p:nvCxnSpPr>
        <p:spPr>
          <a:xfrm flipH="1">
            <a:off x="1961100" y="4589039"/>
            <a:ext cx="1264858" cy="505475"/>
          </a:xfrm>
          <a:prstGeom prst="straightConnector1">
            <a:avLst/>
          </a:prstGeom>
          <a:ln>
            <a:solidFill>
              <a:srgbClr val="17ACB5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5" name="Graphic 34" descr="Factory with solid fill">
            <a:extLst>
              <a:ext uri="{FF2B5EF4-FFF2-40B4-BE49-F238E27FC236}">
                <a16:creationId xmlns:a16="http://schemas.microsoft.com/office/drawing/2014/main" id="{64739A23-0622-59E5-2C46-00EDCD5A954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370127" y="3524294"/>
            <a:ext cx="499372" cy="499372"/>
          </a:xfrm>
          <a:prstGeom prst="rect">
            <a:avLst/>
          </a:prstGeom>
        </p:spPr>
      </p:pic>
      <p:pic>
        <p:nvPicPr>
          <p:cNvPr id="10" name="Picture 4" descr="Floating Wind. Semi-Submersible, Spar, TLP | Empire Engineering">
            <a:extLst>
              <a:ext uri="{FF2B5EF4-FFF2-40B4-BE49-F238E27FC236}">
                <a16:creationId xmlns:a16="http://schemas.microsoft.com/office/drawing/2014/main" id="{0AEA38AB-6CD9-6F3F-0094-85441812F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204" y="1403164"/>
            <a:ext cx="1225349" cy="202583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solar panel in a field in the snow&#10;&#10;AI-generated content may be incorrect.">
            <a:extLst>
              <a:ext uri="{FF2B5EF4-FFF2-40B4-BE49-F238E27FC236}">
                <a16:creationId xmlns:a16="http://schemas.microsoft.com/office/drawing/2014/main" id="{933ADF2B-5537-1201-BA23-C7B7315348E6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8411" t="13426" r="27967" b="11381"/>
          <a:stretch>
            <a:fillRect/>
          </a:stretch>
        </p:blipFill>
        <p:spPr>
          <a:xfrm>
            <a:off x="7666340" y="867294"/>
            <a:ext cx="2432679" cy="190498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85028AD-2A6E-09F0-AA5E-2373558DC6D4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3415124" y="2416082"/>
            <a:ext cx="2967080" cy="492645"/>
          </a:xfrm>
          <a:prstGeom prst="straightConnector1">
            <a:avLst/>
          </a:prstGeom>
          <a:ln>
            <a:solidFill>
              <a:srgbClr val="17ACB5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472158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E30A44-56AB-D43C-79D3-654628E837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Callout 1 (No Border) 3">
            <a:extLst>
              <a:ext uri="{FF2B5EF4-FFF2-40B4-BE49-F238E27FC236}">
                <a16:creationId xmlns:a16="http://schemas.microsoft.com/office/drawing/2014/main" id="{938468CF-1CD6-27EA-58D1-894F820F7DF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" y="856513"/>
            <a:ext cx="11662754" cy="498598"/>
          </a:xfrm>
          <a:prstGeom prst="callout1">
            <a:avLst>
              <a:gd name="adj1" fmla="val 100000"/>
              <a:gd name="adj2" fmla="val 0"/>
              <a:gd name="adj3" fmla="val 100000"/>
              <a:gd name="adj4" fmla="val 100000"/>
            </a:avLst>
          </a:prstGeom>
          <a:solidFill>
            <a:srgbClr val="17ACB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6F7BF11-DDAB-48C2-487C-D1875EAD38E8}"/>
              </a:ext>
            </a:extLst>
          </p:cNvPr>
          <p:cNvSpPr/>
          <p:nvPr/>
        </p:nvSpPr>
        <p:spPr>
          <a:xfrm>
            <a:off x="229346" y="197177"/>
            <a:ext cx="583984" cy="553004"/>
          </a:xfrm>
          <a:prstGeom prst="ellipse">
            <a:avLst/>
          </a:prstGeom>
          <a:solidFill>
            <a:srgbClr val="00A4A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EEA7D1D-AF5D-CC59-CC2B-7CC87CD49F7E}"/>
              </a:ext>
            </a:extLst>
          </p:cNvPr>
          <p:cNvSpPr txBox="1">
            <a:spLocks/>
          </p:cNvSpPr>
          <p:nvPr/>
        </p:nvSpPr>
        <p:spPr>
          <a:xfrm>
            <a:off x="961816" y="140495"/>
            <a:ext cx="10051512" cy="7096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A4AE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Complex </a:t>
            </a:r>
            <a:r>
              <a:rPr lang="en-GB">
                <a:solidFill>
                  <a:srgbClr val="00A4AE"/>
                </a:solidFill>
                <a:latin typeface="Trebuchet MS" panose="020B0603020202020204"/>
              </a:rPr>
              <a:t>assets</a:t>
            </a: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A4AE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 &amp; </a:t>
            </a:r>
            <a:r>
              <a:rPr lang="en-GB">
                <a:solidFill>
                  <a:srgbClr val="00A4AE"/>
                </a:solidFill>
                <a:latin typeface="Trebuchet MS" panose="020B0603020202020204"/>
              </a:rPr>
              <a:t>global</a:t>
            </a: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A4AE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 </a:t>
            </a:r>
            <a:r>
              <a:rPr lang="en-GB">
                <a:solidFill>
                  <a:srgbClr val="00A4AE"/>
                </a:solidFill>
                <a:latin typeface="Trebuchet MS" panose="020B0603020202020204"/>
              </a:rPr>
              <a:t>perils</a:t>
            </a: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A4AE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110BE5-51A5-3418-635A-2B9809026694}"/>
              </a:ext>
            </a:extLst>
          </p:cNvPr>
          <p:cNvSpPr/>
          <p:nvPr/>
        </p:nvSpPr>
        <p:spPr>
          <a:xfrm>
            <a:off x="58789" y="940097"/>
            <a:ext cx="11308867" cy="342903"/>
          </a:xfrm>
          <a:prstGeom prst="rect">
            <a:avLst/>
          </a:prstGeom>
          <a:solidFill>
            <a:srgbClr val="17ACB5"/>
          </a:solidFill>
          <a:ln w="19050" cap="rnd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1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The technological advancements in renewable energy asset construction and loss mitigation practices </a:t>
            </a:r>
            <a:r>
              <a:rPr lang="en-GB" sz="1200" b="1" i="1" kern="0">
                <a:solidFill>
                  <a:prstClr val="white"/>
                </a:solidFill>
                <a:latin typeface="Trebuchet MS" panose="020B0603020202020204"/>
              </a:rPr>
              <a:t>outpace</a:t>
            </a:r>
            <a:r>
              <a:rPr kumimoji="0" lang="en-GB" sz="1200" b="1" i="1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traditional model development cycles</a:t>
            </a:r>
            <a:r>
              <a:rPr lang="en-GB" sz="1200" b="1" i="1" kern="0">
                <a:solidFill>
                  <a:prstClr val="white"/>
                </a:solidFill>
                <a:latin typeface="Trebuchet MS" panose="020B0603020202020204"/>
              </a:rPr>
              <a:t>.</a:t>
            </a:r>
            <a:endParaRPr kumimoji="0" lang="en-GB" sz="1200" b="1" i="1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8" name="Picture 7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13D4B55D-8719-91FC-9B88-563D9A1EFE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1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6812" y="274352"/>
            <a:ext cx="373954" cy="37395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7536D88-7CCC-A7E4-81BC-DAC74CE164BF}"/>
              </a:ext>
            </a:extLst>
          </p:cNvPr>
          <p:cNvSpPr/>
          <p:nvPr/>
        </p:nvSpPr>
        <p:spPr>
          <a:xfrm rot="10800000">
            <a:off x="11746626" y="356484"/>
            <a:ext cx="262242" cy="611908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" name="Picture 9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FE955116-63FC-C208-E81E-7039B3AD0CD4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652822" y="5079207"/>
            <a:ext cx="2276152" cy="435941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FB178B1-99A7-B617-CA1C-74826C20B29E}"/>
              </a:ext>
            </a:extLst>
          </p:cNvPr>
          <p:cNvCxnSpPr>
            <a:cxnSpLocks/>
          </p:cNvCxnSpPr>
          <p:nvPr/>
        </p:nvCxnSpPr>
        <p:spPr>
          <a:xfrm>
            <a:off x="8536330" y="3429000"/>
            <a:ext cx="0" cy="2977918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utoShape 4" descr="SB Orion Solar Belt Now Operational and Ready to Join Milam Community - SB  Energy">
            <a:extLst>
              <a:ext uri="{FF2B5EF4-FFF2-40B4-BE49-F238E27FC236}">
                <a16:creationId xmlns:a16="http://schemas.microsoft.com/office/drawing/2014/main" id="{07E07234-727E-40C4-0A58-29919D4D91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BA126EC-A2CE-6D09-BD5F-E7475E643834}"/>
              </a:ext>
            </a:extLst>
          </p:cNvPr>
          <p:cNvCxnSpPr>
            <a:cxnSpLocks/>
            <a:stCxn id="4" idx="1"/>
          </p:cNvCxnSpPr>
          <p:nvPr/>
        </p:nvCxnSpPr>
        <p:spPr>
          <a:xfrm flipH="1">
            <a:off x="5830492" y="1355111"/>
            <a:ext cx="887" cy="536239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(C) DOGGER BANK WIND FARM First Power Achieved At UK’S Dogger Bank As The First Of 277 Turbines Installed 130Km From UK Coast">
            <a:extLst>
              <a:ext uri="{FF2B5EF4-FFF2-40B4-BE49-F238E27FC236}">
                <a16:creationId xmlns:a16="http://schemas.microsoft.com/office/drawing/2014/main" id="{CAA3A7CF-9A17-1D4F-BB57-D42E367ED3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5" r="15934"/>
          <a:stretch>
            <a:fillRect/>
          </a:stretch>
        </p:blipFill>
        <p:spPr bwMode="auto">
          <a:xfrm>
            <a:off x="143683" y="1405433"/>
            <a:ext cx="5479081" cy="5310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small">
            <a:extLst>
              <a:ext uri="{FF2B5EF4-FFF2-40B4-BE49-F238E27FC236}">
                <a16:creationId xmlns:a16="http://schemas.microsoft.com/office/drawing/2014/main" id="{E3BB2E80-9B87-C75F-B157-ABACAEB75E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4"/>
          <a:stretch>
            <a:fillRect/>
          </a:stretch>
        </p:blipFill>
        <p:spPr bwMode="auto">
          <a:xfrm>
            <a:off x="6039991" y="1355112"/>
            <a:ext cx="5692576" cy="542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3C7A569-204C-45BF-3A29-48E326B81640}"/>
              </a:ext>
            </a:extLst>
          </p:cNvPr>
          <p:cNvSpPr txBox="1"/>
          <p:nvPr/>
        </p:nvSpPr>
        <p:spPr>
          <a:xfrm>
            <a:off x="229346" y="3628873"/>
            <a:ext cx="3869871" cy="343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Extremely limited </a:t>
            </a:r>
            <a:r>
              <a:rPr lang="en-GB" sz="1600">
                <a:solidFill>
                  <a:prstClr val="white"/>
                </a:solidFill>
                <a:latin typeface="Aptos Display" panose="02110004020202020204"/>
              </a:rPr>
              <a:t>real-life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 claims data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E013C25-0C77-308C-4F1F-891029C30A07}"/>
              </a:ext>
            </a:extLst>
          </p:cNvPr>
          <p:cNvSpPr txBox="1"/>
          <p:nvPr/>
        </p:nvSpPr>
        <p:spPr>
          <a:xfrm>
            <a:off x="418294" y="3984199"/>
            <a:ext cx="3869871" cy="343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Construction in areas of changing risk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D335F30-E1FD-3357-835C-044FED213794}"/>
              </a:ext>
            </a:extLst>
          </p:cNvPr>
          <p:cNvSpPr txBox="1"/>
          <p:nvPr/>
        </p:nvSpPr>
        <p:spPr>
          <a:xfrm>
            <a:off x="746687" y="4339525"/>
            <a:ext cx="3869871" cy="343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Small details</a:t>
            </a:r>
            <a:r>
              <a:rPr lang="en-GB" sz="1600">
                <a:solidFill>
                  <a:prstClr val="white"/>
                </a:solidFill>
                <a:latin typeface="Aptos Display" panose="02110004020202020204"/>
              </a:rPr>
              <a:t>,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 big differences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5EA59ED-1EC2-16ED-F780-DED087C0C208}"/>
              </a:ext>
            </a:extLst>
          </p:cNvPr>
          <p:cNvGrpSpPr/>
          <p:nvPr/>
        </p:nvGrpSpPr>
        <p:grpSpPr>
          <a:xfrm>
            <a:off x="5936343" y="1011865"/>
            <a:ext cx="3575649" cy="1358693"/>
            <a:chOff x="7979819" y="5776329"/>
            <a:chExt cx="3575649" cy="135869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62B710D-7E5E-4324-B233-1EDFEE1A5963}"/>
                </a:ext>
              </a:extLst>
            </p:cNvPr>
            <p:cNvSpPr>
              <a:spLocks/>
            </p:cNvSpPr>
            <p:nvPr/>
          </p:nvSpPr>
          <p:spPr>
            <a:xfrm>
              <a:off x="8199693" y="6272109"/>
              <a:ext cx="3355775" cy="324536"/>
            </a:xfrm>
            <a:prstGeom prst="rect">
              <a:avLst/>
            </a:prstGeom>
            <a:solidFill>
              <a:srgbClr val="F2FAFA">
                <a:alpha val="90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0" name="Title 1">
              <a:extLst>
                <a:ext uri="{FF2B5EF4-FFF2-40B4-BE49-F238E27FC236}">
                  <a16:creationId xmlns:a16="http://schemas.microsoft.com/office/drawing/2014/main" id="{D717CB0C-5325-DE95-5F5C-702956822C42}"/>
                </a:ext>
              </a:extLst>
            </p:cNvPr>
            <p:cNvSpPr txBox="1">
              <a:spLocks/>
            </p:cNvSpPr>
            <p:nvPr/>
          </p:nvSpPr>
          <p:spPr>
            <a:xfrm>
              <a:off x="7979819" y="5776329"/>
              <a:ext cx="3365349" cy="135869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 Display" panose="02110004020202020204"/>
                  <a:ea typeface="+mj-ea"/>
                  <a:cs typeface="+mj-cs"/>
                </a:rPr>
                <a:t>Solar </a:t>
              </a:r>
              <a:r>
                <a:rPr lang="en-US" sz="1800" i="1">
                  <a:solidFill>
                    <a:prstClr val="black"/>
                  </a:solidFill>
                  <a:latin typeface="Aptos Display" panose="02110004020202020204"/>
                </a:rPr>
                <a:t>farms</a:t>
              </a:r>
              <a:r>
                <a:rPr kumimoji="0" 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 Display" panose="02110004020202020204"/>
                  <a:ea typeface="+mj-ea"/>
                  <a:cs typeface="+mj-cs"/>
                </a:rPr>
                <a:t> are not </a:t>
              </a:r>
              <a:r>
                <a:rPr lang="en-US" sz="1800" i="1">
                  <a:solidFill>
                    <a:prstClr val="black"/>
                  </a:solidFill>
                  <a:latin typeface="Aptos Display" panose="02110004020202020204"/>
                </a:rPr>
                <a:t>greenhouses</a:t>
              </a:r>
              <a:endPara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7590D26A-17BE-3F5F-4C01-54B61EA001FB}"/>
              </a:ext>
            </a:extLst>
          </p:cNvPr>
          <p:cNvSpPr>
            <a:spLocks/>
          </p:cNvSpPr>
          <p:nvPr/>
        </p:nvSpPr>
        <p:spPr>
          <a:xfrm>
            <a:off x="275561" y="6260886"/>
            <a:ext cx="4464574" cy="347519"/>
          </a:xfrm>
          <a:prstGeom prst="rect">
            <a:avLst/>
          </a:prstGeom>
          <a:solidFill>
            <a:srgbClr val="F2FAFA">
              <a:alpha val="90000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B65B7A3B-AAFE-9703-0072-41B86E3AD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346" y="5812791"/>
            <a:ext cx="5902631" cy="1325563"/>
          </a:xfrm>
        </p:spPr>
        <p:txBody>
          <a:bodyPr>
            <a:normAutofit/>
          </a:bodyPr>
          <a:lstStyle/>
          <a:p>
            <a:r>
              <a:rPr lang="en-US" sz="1800" i="1"/>
              <a:t>Moving assets onshore will increase uncertainty</a:t>
            </a:r>
          </a:p>
        </p:txBody>
      </p:sp>
      <p:pic>
        <p:nvPicPr>
          <p:cNvPr id="12" name="Picture 6" descr="Why were 'typhoon-proof' Chinese wind turbines flattened by Typhoon Yagi? |  Recharge">
            <a:extLst>
              <a:ext uri="{FF2B5EF4-FFF2-40B4-BE49-F238E27FC236}">
                <a16:creationId xmlns:a16="http://schemas.microsoft.com/office/drawing/2014/main" id="{5E1CD35B-5E62-B074-FBE0-26E343B70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46" y="1469393"/>
            <a:ext cx="2590800" cy="1726401"/>
          </a:xfrm>
          <a:prstGeom prst="round2DiagRect">
            <a:avLst/>
          </a:prstGeom>
          <a:ln w="63500" cap="rnd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Hail in Texas cripples massive solar farm, sparking resident fears about  tech | Fox News">
            <a:extLst>
              <a:ext uri="{FF2B5EF4-FFF2-40B4-BE49-F238E27FC236}">
                <a16:creationId xmlns:a16="http://schemas.microsoft.com/office/drawing/2014/main" id="{CD63BCFD-1EF3-9DC4-9DFB-8F76B4E046E5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r="50000"/>
          <a:stretch>
            <a:fillRect/>
          </a:stretch>
        </p:blipFill>
        <p:spPr>
          <a:xfrm>
            <a:off x="9666411" y="4796061"/>
            <a:ext cx="1881150" cy="1811550"/>
          </a:xfrm>
          <a:prstGeom prst="round2DiagRect">
            <a:avLst/>
          </a:prstGeom>
          <a:ln w="63500" cap="rnd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82386018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4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E5AF5-6D6C-C70A-434A-D4DEB345F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" name="Table 52">
            <a:extLst>
              <a:ext uri="{FF2B5EF4-FFF2-40B4-BE49-F238E27FC236}">
                <a16:creationId xmlns:a16="http://schemas.microsoft.com/office/drawing/2014/main" id="{D9A53121-6878-4DF9-F83D-7F51502137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2124307"/>
              </p:ext>
            </p:extLst>
          </p:nvPr>
        </p:nvGraphicFramePr>
        <p:xfrm>
          <a:off x="9091937" y="4349552"/>
          <a:ext cx="2442865" cy="20889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2865">
                  <a:extLst>
                    <a:ext uri="{9D8B030D-6E8A-4147-A177-3AD203B41FA5}">
                      <a16:colId xmlns:a16="http://schemas.microsoft.com/office/drawing/2014/main" val="4283526405"/>
                    </a:ext>
                  </a:extLst>
                </a:gridCol>
              </a:tblGrid>
              <a:tr h="298416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 b="1" i="0" u="none" strike="noStrike" noProof="0">
                          <a:solidFill>
                            <a:schemeClr val="bg1"/>
                          </a:solidFill>
                          <a:effectLst/>
                          <a:latin typeface="Aptos"/>
                        </a:rPr>
                        <a:t>Solar PV</a:t>
                      </a:r>
                      <a:endParaRPr lang="en-US"/>
                    </a:p>
                  </a:txBody>
                  <a:tcPr marL="68580" marR="68580" marT="0" marB="0" anchor="b">
                    <a:solidFill>
                      <a:srgbClr val="DE4D8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4247878"/>
                  </a:ext>
                </a:extLst>
              </a:tr>
              <a:tr h="29841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Capacity (MW)</a:t>
                      </a:r>
                      <a:endParaRPr lang="en-US"/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7235269"/>
                  </a:ext>
                </a:extLst>
              </a:tr>
              <a:tr h="298416">
                <a:tc>
                  <a:txBody>
                    <a:bodyPr/>
                    <a:lstStyle/>
                    <a:p>
                      <a:pPr marL="0" lvl="0" algn="ctr" rtl="0">
                        <a:lnSpc>
                          <a:spcPts val="1800"/>
                        </a:lnSpc>
                        <a:buNone/>
                      </a:pPr>
                      <a:r>
                        <a:rPr lang="en-GB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Stowing (Auto / Manual)</a:t>
                      </a:r>
                      <a:endParaRPr lang="en-US"/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0928189"/>
                  </a:ext>
                </a:extLst>
              </a:tr>
              <a:tr h="29841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Tracking / Axis</a:t>
                      </a:r>
                      <a:endParaRPr lang="en-US"/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9918105"/>
                  </a:ext>
                </a:extLst>
              </a:tr>
              <a:tr h="29841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Max tilt angle</a:t>
                      </a:r>
                      <a:endParaRPr lang="en-US"/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925987"/>
                  </a:ext>
                </a:extLst>
              </a:tr>
              <a:tr h="29841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Glass thickness / type</a:t>
                      </a:r>
                      <a:endParaRPr lang="en-US"/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0983079"/>
                  </a:ext>
                </a:extLst>
              </a:tr>
              <a:tr h="29841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Maintenance confidence</a:t>
                      </a:r>
                      <a:endParaRPr lang="en-US"/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7360144"/>
                  </a:ext>
                </a:extLst>
              </a:tr>
            </a:tbl>
          </a:graphicData>
        </a:graphic>
      </p:graphicFrame>
      <p:grpSp>
        <p:nvGrpSpPr>
          <p:cNvPr id="23" name="Group 22">
            <a:extLst>
              <a:ext uri="{FF2B5EF4-FFF2-40B4-BE49-F238E27FC236}">
                <a16:creationId xmlns:a16="http://schemas.microsoft.com/office/drawing/2014/main" id="{C7DC3E29-D785-35E9-C1B3-9B14D1DFD58F}"/>
              </a:ext>
            </a:extLst>
          </p:cNvPr>
          <p:cNvGrpSpPr/>
          <p:nvPr/>
        </p:nvGrpSpPr>
        <p:grpSpPr>
          <a:xfrm>
            <a:off x="83697" y="1642476"/>
            <a:ext cx="8864917" cy="4792778"/>
            <a:chOff x="294318" y="3936076"/>
            <a:chExt cx="5530352" cy="2874370"/>
          </a:xfrm>
        </p:grpSpPr>
        <p:grpSp>
          <p:nvGrpSpPr>
            <p:cNvPr id="5121" name="Group 5120">
              <a:extLst>
                <a:ext uri="{FF2B5EF4-FFF2-40B4-BE49-F238E27FC236}">
                  <a16:creationId xmlns:a16="http://schemas.microsoft.com/office/drawing/2014/main" id="{5FA1FCE7-D493-F92F-9E82-A993EC1AC6E8}"/>
                </a:ext>
              </a:extLst>
            </p:cNvPr>
            <p:cNvGrpSpPr/>
            <p:nvPr/>
          </p:nvGrpSpPr>
          <p:grpSpPr>
            <a:xfrm>
              <a:off x="294318" y="3936076"/>
              <a:ext cx="5530352" cy="2874370"/>
              <a:chOff x="115099" y="1642490"/>
              <a:chExt cx="5530352" cy="2980638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5CE4DFCE-F6DF-BDE4-06A1-6C6693FF82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t="7553"/>
              <a:stretch>
                <a:fillRect/>
              </a:stretch>
            </p:blipFill>
            <p:spPr>
              <a:xfrm>
                <a:off x="115099" y="1642490"/>
                <a:ext cx="5530352" cy="2980638"/>
              </a:xfrm>
              <a:prstGeom prst="rect">
                <a:avLst/>
              </a:prstGeom>
            </p:spPr>
          </p:pic>
          <p:sp>
            <p:nvSpPr>
              <p:cNvPr id="19" name="Plus Sign 18">
                <a:extLst>
                  <a:ext uri="{FF2B5EF4-FFF2-40B4-BE49-F238E27FC236}">
                    <a16:creationId xmlns:a16="http://schemas.microsoft.com/office/drawing/2014/main" id="{194D13B9-C603-B021-33B6-FE362F51D2BF}"/>
                  </a:ext>
                </a:extLst>
              </p:cNvPr>
              <p:cNvSpPr/>
              <p:nvPr/>
            </p:nvSpPr>
            <p:spPr>
              <a:xfrm>
                <a:off x="2591967" y="2030019"/>
                <a:ext cx="217845" cy="276999"/>
              </a:xfrm>
              <a:prstGeom prst="mathPlus">
                <a:avLst>
                  <a:gd name="adj1" fmla="val 6814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" name="Plus Sign 19">
                <a:extLst>
                  <a:ext uri="{FF2B5EF4-FFF2-40B4-BE49-F238E27FC236}">
                    <a16:creationId xmlns:a16="http://schemas.microsoft.com/office/drawing/2014/main" id="{4A1F21BB-3CA9-2298-F40F-B311C42FEA66}"/>
                  </a:ext>
                </a:extLst>
              </p:cNvPr>
              <p:cNvSpPr/>
              <p:nvPr/>
            </p:nvSpPr>
            <p:spPr>
              <a:xfrm>
                <a:off x="4936605" y="2467411"/>
                <a:ext cx="217845" cy="276999"/>
              </a:xfrm>
              <a:prstGeom prst="mathPlus">
                <a:avLst>
                  <a:gd name="adj1" fmla="val 6814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1" name="Plus Sign 20">
                <a:extLst>
                  <a:ext uri="{FF2B5EF4-FFF2-40B4-BE49-F238E27FC236}">
                    <a16:creationId xmlns:a16="http://schemas.microsoft.com/office/drawing/2014/main" id="{07A121E6-814A-4707-9FDB-C252089F071D}"/>
                  </a:ext>
                </a:extLst>
              </p:cNvPr>
              <p:cNvSpPr/>
              <p:nvPr/>
            </p:nvSpPr>
            <p:spPr>
              <a:xfrm>
                <a:off x="3209883" y="4254158"/>
                <a:ext cx="217845" cy="276999"/>
              </a:xfrm>
              <a:prstGeom prst="mathPlus">
                <a:avLst>
                  <a:gd name="adj1" fmla="val 6814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9F10C55-AEB5-DF16-2DF4-DB8D143E448D}"/>
                  </a:ext>
                </a:extLst>
              </p:cNvPr>
              <p:cNvSpPr txBox="1"/>
              <p:nvPr/>
            </p:nvSpPr>
            <p:spPr>
              <a:xfrm>
                <a:off x="3344329" y="4247734"/>
                <a:ext cx="1136837" cy="31915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pPr>
                  <a:defRPr/>
                </a:pPr>
                <a:r>
                  <a:rPr kumimoji="0" lang="en-GB" sz="700" b="0" i="1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Bespoke risk reports (</a:t>
                </a:r>
                <a:r>
                  <a:rPr lang="en-GB" sz="700" i="1">
                    <a:solidFill>
                      <a:prstClr val="white">
                        <a:lumMod val="50000"/>
                      </a:prstClr>
                    </a:solidFill>
                    <a:latin typeface="Aptos" panose="02110004020202020204"/>
                  </a:rPr>
                  <a:t>Nat Cat</a:t>
                </a:r>
                <a:r>
                  <a:rPr kumimoji="0" lang="en-GB" sz="700" b="0" i="1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 + Non-Cat)</a:t>
                </a:r>
              </a:p>
            </p:txBody>
          </p:sp>
        </p:grpSp>
        <p:grpSp>
          <p:nvGrpSpPr>
            <p:cNvPr id="5131" name="Group 5130">
              <a:extLst>
                <a:ext uri="{FF2B5EF4-FFF2-40B4-BE49-F238E27FC236}">
                  <a16:creationId xmlns:a16="http://schemas.microsoft.com/office/drawing/2014/main" id="{95695459-73D9-F1D2-55AC-A3343AD1B9F4}"/>
                </a:ext>
              </a:extLst>
            </p:cNvPr>
            <p:cNvGrpSpPr/>
            <p:nvPr/>
          </p:nvGrpSpPr>
          <p:grpSpPr>
            <a:xfrm>
              <a:off x="452917" y="5885028"/>
              <a:ext cx="217845" cy="219347"/>
              <a:chOff x="7050303" y="1999104"/>
              <a:chExt cx="313293" cy="302920"/>
            </a:xfrm>
            <a:solidFill>
              <a:srgbClr val="7030A0"/>
            </a:solidFill>
          </p:grpSpPr>
          <p:sp>
            <p:nvSpPr>
              <p:cNvPr id="5132" name="Oval 5131">
                <a:extLst>
                  <a:ext uri="{FF2B5EF4-FFF2-40B4-BE49-F238E27FC236}">
                    <a16:creationId xmlns:a16="http://schemas.microsoft.com/office/drawing/2014/main" id="{6152CAFD-5907-EC86-A58C-7DE0B4B5E9DC}"/>
                  </a:ext>
                </a:extLst>
              </p:cNvPr>
              <p:cNvSpPr/>
              <p:nvPr/>
            </p:nvSpPr>
            <p:spPr>
              <a:xfrm>
                <a:off x="7050303" y="1999104"/>
                <a:ext cx="313293" cy="302920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ova Light"/>
                  <a:ea typeface="+mn-ea"/>
                  <a:cs typeface="+mn-cs"/>
                </a:endParaRPr>
              </a:p>
            </p:txBody>
          </p:sp>
          <p:pic>
            <p:nvPicPr>
              <p:cNvPr id="5134" name="Picture 5133" descr="A black background with a black square&#10;&#10;AI-generated content may be incorrect.">
                <a:extLst>
                  <a:ext uri="{FF2B5EF4-FFF2-40B4-BE49-F238E27FC236}">
                    <a16:creationId xmlns:a16="http://schemas.microsoft.com/office/drawing/2014/main" id="{317FB89F-C30F-1F11-575D-453C6587C5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-1000"/>
                        </a14:imgEffect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102591" y="2041378"/>
                <a:ext cx="200617" cy="204841"/>
              </a:xfrm>
              <a:prstGeom prst="rect">
                <a:avLst/>
              </a:prstGeom>
              <a:grpFill/>
            </p:spPr>
          </p:pic>
        </p:grpSp>
        <p:sp>
          <p:nvSpPr>
            <p:cNvPr id="5140" name="TextBox 5139">
              <a:extLst>
                <a:ext uri="{FF2B5EF4-FFF2-40B4-BE49-F238E27FC236}">
                  <a16:creationId xmlns:a16="http://schemas.microsoft.com/office/drawing/2014/main" id="{BC97B46E-9242-8293-32A5-7CC201584AA1}"/>
                </a:ext>
              </a:extLst>
            </p:cNvPr>
            <p:cNvSpPr txBox="1"/>
            <p:nvPr/>
          </p:nvSpPr>
          <p:spPr>
            <a:xfrm>
              <a:off x="631184" y="5907649"/>
              <a:ext cx="1136837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50" b="0" i="1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Onshore Wind</a:t>
              </a:r>
            </a:p>
          </p:txBody>
        </p:sp>
        <p:sp>
          <p:nvSpPr>
            <p:cNvPr id="5142" name="Oval 5141">
              <a:extLst>
                <a:ext uri="{FF2B5EF4-FFF2-40B4-BE49-F238E27FC236}">
                  <a16:creationId xmlns:a16="http://schemas.microsoft.com/office/drawing/2014/main" id="{ADA4529F-E919-EECE-4D7E-A9DF857F3DD3}"/>
                </a:ext>
              </a:extLst>
            </p:cNvPr>
            <p:cNvSpPr/>
            <p:nvPr/>
          </p:nvSpPr>
          <p:spPr>
            <a:xfrm>
              <a:off x="452917" y="5582624"/>
              <a:ext cx="217845" cy="219347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 Light"/>
                <a:ea typeface="+mn-ea"/>
                <a:cs typeface="+mn-cs"/>
              </a:endParaRPr>
            </a:p>
          </p:txBody>
        </p:sp>
        <p:pic>
          <p:nvPicPr>
            <p:cNvPr id="5145" name="Graphic 5144" descr="Battery charging outline">
              <a:extLst>
                <a:ext uri="{FF2B5EF4-FFF2-40B4-BE49-F238E27FC236}">
                  <a16:creationId xmlns:a16="http://schemas.microsoft.com/office/drawing/2014/main" id="{F39DF637-1A0B-C78E-41B1-8EE61D5FE21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82281" y="5615320"/>
              <a:ext cx="165843" cy="165843"/>
            </a:xfrm>
            <a:prstGeom prst="rect">
              <a:avLst/>
            </a:prstGeom>
          </p:spPr>
        </p:pic>
        <p:sp>
          <p:nvSpPr>
            <p:cNvPr id="5146" name="TextBox 5145">
              <a:extLst>
                <a:ext uri="{FF2B5EF4-FFF2-40B4-BE49-F238E27FC236}">
                  <a16:creationId xmlns:a16="http://schemas.microsoft.com/office/drawing/2014/main" id="{2C02FC15-1209-BDFB-E6EE-9B499A23D1C2}"/>
                </a:ext>
              </a:extLst>
            </p:cNvPr>
            <p:cNvSpPr txBox="1"/>
            <p:nvPr/>
          </p:nvSpPr>
          <p:spPr>
            <a:xfrm>
              <a:off x="638088" y="5595886"/>
              <a:ext cx="1136837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50" b="0" i="1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BESS</a:t>
              </a:r>
            </a:p>
          </p:txBody>
        </p:sp>
        <p:sp>
          <p:nvSpPr>
            <p:cNvPr id="5147" name="Oval 5146">
              <a:extLst>
                <a:ext uri="{FF2B5EF4-FFF2-40B4-BE49-F238E27FC236}">
                  <a16:creationId xmlns:a16="http://schemas.microsoft.com/office/drawing/2014/main" id="{FB3BD4D9-97E7-B032-2E29-087F0741383F}"/>
                </a:ext>
              </a:extLst>
            </p:cNvPr>
            <p:cNvSpPr/>
            <p:nvPr/>
          </p:nvSpPr>
          <p:spPr>
            <a:xfrm>
              <a:off x="452917" y="5289579"/>
              <a:ext cx="217845" cy="21934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 Light"/>
                <a:ea typeface="+mn-ea"/>
                <a:cs typeface="+mn-cs"/>
              </a:endParaRPr>
            </a:p>
          </p:txBody>
        </p:sp>
        <p:sp>
          <p:nvSpPr>
            <p:cNvPr id="5148" name="TextBox 5147">
              <a:extLst>
                <a:ext uri="{FF2B5EF4-FFF2-40B4-BE49-F238E27FC236}">
                  <a16:creationId xmlns:a16="http://schemas.microsoft.com/office/drawing/2014/main" id="{B483C633-6ACC-35BF-1F3E-E61883DE3A56}"/>
                </a:ext>
              </a:extLst>
            </p:cNvPr>
            <p:cNvSpPr txBox="1"/>
            <p:nvPr/>
          </p:nvSpPr>
          <p:spPr>
            <a:xfrm>
              <a:off x="631183" y="5308096"/>
              <a:ext cx="1136837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50" b="0" i="1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Transmission</a:t>
              </a:r>
            </a:p>
          </p:txBody>
        </p:sp>
        <p:pic>
          <p:nvPicPr>
            <p:cNvPr id="5150" name="Graphic 5149" descr="High voltage outline">
              <a:extLst>
                <a:ext uri="{FF2B5EF4-FFF2-40B4-BE49-F238E27FC236}">
                  <a16:creationId xmlns:a16="http://schemas.microsoft.com/office/drawing/2014/main" id="{7B0B88DD-1079-44B5-2B11-624CDF218D5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82281" y="5312704"/>
              <a:ext cx="164673" cy="164673"/>
            </a:xfrm>
            <a:prstGeom prst="rect">
              <a:avLst/>
            </a:prstGeom>
          </p:spPr>
        </p:pic>
      </p:grpSp>
      <p:sp>
        <p:nvSpPr>
          <p:cNvPr id="4" name="Line Callout 1 (No Border) 3">
            <a:extLst>
              <a:ext uri="{FF2B5EF4-FFF2-40B4-BE49-F238E27FC236}">
                <a16:creationId xmlns:a16="http://schemas.microsoft.com/office/drawing/2014/main" id="{5F886D61-A3CF-027D-50F9-AC0E2A9ED51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8398" y="851781"/>
            <a:ext cx="11553898" cy="512795"/>
          </a:xfrm>
          <a:prstGeom prst="callout1">
            <a:avLst>
              <a:gd name="adj1" fmla="val 100000"/>
              <a:gd name="adj2" fmla="val 0"/>
              <a:gd name="adj3" fmla="val 100000"/>
              <a:gd name="adj4" fmla="val 100000"/>
            </a:avLst>
          </a:prstGeom>
          <a:solidFill>
            <a:srgbClr val="17ACB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74F343A-E0BE-A438-DB51-7792BBCB6C1D}"/>
              </a:ext>
            </a:extLst>
          </p:cNvPr>
          <p:cNvSpPr/>
          <p:nvPr/>
        </p:nvSpPr>
        <p:spPr>
          <a:xfrm>
            <a:off x="229346" y="197177"/>
            <a:ext cx="583984" cy="553004"/>
          </a:xfrm>
          <a:prstGeom prst="ellipse">
            <a:avLst/>
          </a:prstGeom>
          <a:solidFill>
            <a:srgbClr val="00A4A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56D230-06CB-69E2-C521-328FF3E6CE37}"/>
              </a:ext>
            </a:extLst>
          </p:cNvPr>
          <p:cNvSpPr txBox="1">
            <a:spLocks/>
          </p:cNvSpPr>
          <p:nvPr/>
        </p:nvSpPr>
        <p:spPr>
          <a:xfrm>
            <a:off x="961816" y="140495"/>
            <a:ext cx="10051512" cy="7096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A4AE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The better way to do it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48F669-755E-1F6E-3F83-11B81BF9448E}"/>
              </a:ext>
            </a:extLst>
          </p:cNvPr>
          <p:cNvSpPr/>
          <p:nvPr/>
        </p:nvSpPr>
        <p:spPr>
          <a:xfrm>
            <a:off x="58789" y="940097"/>
            <a:ext cx="11308867" cy="342903"/>
          </a:xfrm>
          <a:prstGeom prst="rect">
            <a:avLst/>
          </a:prstGeom>
          <a:solidFill>
            <a:srgbClr val="17ACB5"/>
          </a:solidFill>
          <a:ln w="19050" cap="rnd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1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Asset-led catastrophe models built only for renewables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7451F5-2D84-24AF-4040-1097A86B9978}"/>
              </a:ext>
            </a:extLst>
          </p:cNvPr>
          <p:cNvSpPr/>
          <p:nvPr/>
        </p:nvSpPr>
        <p:spPr>
          <a:xfrm rot="10800000">
            <a:off x="11746626" y="356484"/>
            <a:ext cx="262242" cy="611908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" name="Picture 9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1D44C44F-1423-7F6A-78E2-8E3C8E671AB8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652822" y="5079207"/>
            <a:ext cx="2276152" cy="435941"/>
          </a:xfrm>
          <a:prstGeom prst="rect">
            <a:avLst/>
          </a:prstGeom>
        </p:spPr>
      </p:pic>
      <p:pic>
        <p:nvPicPr>
          <p:cNvPr id="14" name="Picture 13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BE0E6200-AA7C-4296-252B-8DDA6EB049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0066" y="241989"/>
            <a:ext cx="462544" cy="46254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845B7F9-AC3A-6BC9-D625-096C36291FD1}"/>
              </a:ext>
            </a:extLst>
          </p:cNvPr>
          <p:cNvGrpSpPr/>
          <p:nvPr/>
        </p:nvGrpSpPr>
        <p:grpSpPr>
          <a:xfrm>
            <a:off x="-4126757" y="3590306"/>
            <a:ext cx="3257489" cy="2532787"/>
            <a:chOff x="3255027" y="2105534"/>
            <a:chExt cx="5734697" cy="4327423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AD03942-2F20-5B0B-94EA-02A6A6CFADCD}"/>
                </a:ext>
              </a:extLst>
            </p:cNvPr>
            <p:cNvSpPr/>
            <p:nvPr/>
          </p:nvSpPr>
          <p:spPr>
            <a:xfrm>
              <a:off x="5380023" y="3656664"/>
              <a:ext cx="1310785" cy="1318610"/>
            </a:xfrm>
            <a:prstGeom prst="ellipse">
              <a:avLst/>
            </a:prstGeom>
            <a:solidFill>
              <a:srgbClr val="B5B5B5">
                <a:alpha val="30000"/>
              </a:srgbClr>
            </a:solidFill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29" name="Picture 1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7369917-2E89-C535-93C2-F9309CE2A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323489" y="2105534"/>
              <a:ext cx="1322309" cy="662208"/>
            </a:xfrm>
            <a:prstGeom prst="rect">
              <a:avLst/>
            </a:prstGeom>
          </p:spPr>
        </p:pic>
        <p:pic>
          <p:nvPicPr>
            <p:cNvPr id="31" name="Picture 2" descr="Oasis Logo :: Oasis Loss Modelling Framework">
              <a:extLst>
                <a:ext uri="{FF2B5EF4-FFF2-40B4-BE49-F238E27FC236}">
                  <a16:creationId xmlns:a16="http://schemas.microsoft.com/office/drawing/2014/main" id="{DB3FCBE1-CAE4-5E34-B2B4-65777FF4A1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1816" y="5696599"/>
              <a:ext cx="2395096" cy="7363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" descr="DHI Logo - GeoSolutions">
              <a:extLst>
                <a:ext uri="{FF2B5EF4-FFF2-40B4-BE49-F238E27FC236}">
                  <a16:creationId xmlns:a16="http://schemas.microsoft.com/office/drawing/2014/main" id="{060BF872-D6E5-FFC5-DFE7-9C8901B60B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6298" y="4471951"/>
              <a:ext cx="1147723" cy="7766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>
              <a:extLst>
                <a:ext uri="{FF2B5EF4-FFF2-40B4-BE49-F238E27FC236}">
                  <a16:creationId xmlns:a16="http://schemas.microsoft.com/office/drawing/2014/main" id="{BD26DBA9-9153-81B2-FB67-AF32BB75EE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9034" y="4739455"/>
              <a:ext cx="1471637" cy="5336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 descr="Image Library | Media Centre for Press | ORE Catapult">
              <a:extLst>
                <a:ext uri="{FF2B5EF4-FFF2-40B4-BE49-F238E27FC236}">
                  <a16:creationId xmlns:a16="http://schemas.microsoft.com/office/drawing/2014/main" id="{9BA31219-C29F-F56F-B929-5B6DB9AD53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52" t="34818" r="10426" b="36152"/>
            <a:stretch/>
          </p:blipFill>
          <p:spPr bwMode="auto">
            <a:xfrm>
              <a:off x="7468713" y="3571347"/>
              <a:ext cx="1256747" cy="461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Severe Convective Storms &amp; AI Workshop - London 2025 | Signup for ...">
              <a:extLst>
                <a:ext uri="{FF2B5EF4-FFF2-40B4-BE49-F238E27FC236}">
                  <a16:creationId xmlns:a16="http://schemas.microsoft.com/office/drawing/2014/main" id="{1BEADAF8-BAB9-BEE6-D944-796C7A5672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5027" y="3529372"/>
              <a:ext cx="1746972" cy="653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38" descr="A colorful squares with white and purple squares&#10;&#10;AI-generated content may be incorrect.">
              <a:extLst>
                <a:ext uri="{FF2B5EF4-FFF2-40B4-BE49-F238E27FC236}">
                  <a16:creationId xmlns:a16="http://schemas.microsoft.com/office/drawing/2014/main" id="{99BAE8BD-C277-1A01-E187-444E42A75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755363" y="2369664"/>
              <a:ext cx="1277121" cy="736223"/>
            </a:xfrm>
            <a:prstGeom prst="rect">
              <a:avLst/>
            </a:prstGeom>
          </p:spPr>
        </p:pic>
        <p:pic>
          <p:nvPicPr>
            <p:cNvPr id="5124" name="Picture 4">
              <a:extLst>
                <a:ext uri="{FF2B5EF4-FFF2-40B4-BE49-F238E27FC236}">
                  <a16:creationId xmlns:a16="http://schemas.microsoft.com/office/drawing/2014/main" id="{5D040A4E-71DD-14DF-E23C-4F2B155DB3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7072" y="2183313"/>
              <a:ext cx="1972652" cy="5167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3CBD7672-C55D-01BE-9861-7839D94F6E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rcRect l="24400"/>
            <a:stretch>
              <a:fillRect/>
            </a:stretch>
          </p:blipFill>
          <p:spPr>
            <a:xfrm>
              <a:off x="7365655" y="5651889"/>
              <a:ext cx="813647" cy="620430"/>
            </a:xfrm>
            <a:prstGeom prst="rect">
              <a:avLst/>
            </a:prstGeom>
          </p:spPr>
        </p:pic>
        <p:pic>
          <p:nvPicPr>
            <p:cNvPr id="47" name="Picture 46" descr="A blue windmill with black background&#10;&#10;AI-generated content may be incorrect.">
              <a:extLst>
                <a:ext uri="{FF2B5EF4-FFF2-40B4-BE49-F238E27FC236}">
                  <a16:creationId xmlns:a16="http://schemas.microsoft.com/office/drawing/2014/main" id="{E7C68F3E-C456-5C7F-EA84-463D048DF1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5589678" y="3843251"/>
              <a:ext cx="789933" cy="743853"/>
            </a:xfrm>
            <a:prstGeom prst="rect">
              <a:avLst/>
            </a:prstGeom>
          </p:spPr>
        </p:pic>
        <p:cxnSp>
          <p:nvCxnSpPr>
            <p:cNvPr id="50" name="Connector: Curved 49">
              <a:extLst>
                <a:ext uri="{FF2B5EF4-FFF2-40B4-BE49-F238E27FC236}">
                  <a16:creationId xmlns:a16="http://schemas.microsoft.com/office/drawing/2014/main" id="{342003B3-20D8-4F38-9C5F-07055F2E6458}"/>
                </a:ext>
              </a:extLst>
            </p:cNvPr>
            <p:cNvCxnSpPr>
              <a:stCxn id="48" idx="6"/>
              <a:endCxn id="35" idx="1"/>
            </p:cNvCxnSpPr>
            <p:nvPr/>
          </p:nvCxnSpPr>
          <p:spPr>
            <a:xfrm flipV="1">
              <a:off x="6690808" y="3801879"/>
              <a:ext cx="777905" cy="51409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B5B5B5"/>
              </a:solidFill>
              <a:prstDash val="dash"/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or: Curved 50">
              <a:extLst>
                <a:ext uri="{FF2B5EF4-FFF2-40B4-BE49-F238E27FC236}">
                  <a16:creationId xmlns:a16="http://schemas.microsoft.com/office/drawing/2014/main" id="{0B5687B7-C3EC-30A2-39DD-8838D5094ACD}"/>
                </a:ext>
              </a:extLst>
            </p:cNvPr>
            <p:cNvCxnSpPr>
              <a:cxnSpLocks/>
              <a:stCxn id="48" idx="7"/>
            </p:cNvCxnSpPr>
            <p:nvPr/>
          </p:nvCxnSpPr>
          <p:spPr>
            <a:xfrm rot="5400000" flipH="1" flipV="1">
              <a:off x="6615178" y="2594050"/>
              <a:ext cx="1139391" cy="137205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B5B5B5"/>
              </a:solidFill>
              <a:prstDash val="dash"/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or: Curved 53">
              <a:extLst>
                <a:ext uri="{FF2B5EF4-FFF2-40B4-BE49-F238E27FC236}">
                  <a16:creationId xmlns:a16="http://schemas.microsoft.com/office/drawing/2014/main" id="{E6A363E4-942B-AC2D-1EF2-DFB6DA26F06B}"/>
                </a:ext>
              </a:extLst>
            </p:cNvPr>
            <p:cNvCxnSpPr>
              <a:cxnSpLocks/>
              <a:stCxn id="48" idx="0"/>
              <a:endCxn id="29" idx="2"/>
            </p:cNvCxnSpPr>
            <p:nvPr/>
          </p:nvCxnSpPr>
          <p:spPr>
            <a:xfrm rot="16200000" flipV="1">
              <a:off x="5565569" y="3186817"/>
              <a:ext cx="888922" cy="5077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B5B5B5"/>
              </a:solidFill>
              <a:prstDash val="dash"/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or: Curved 56">
              <a:extLst>
                <a:ext uri="{FF2B5EF4-FFF2-40B4-BE49-F238E27FC236}">
                  <a16:creationId xmlns:a16="http://schemas.microsoft.com/office/drawing/2014/main" id="{E0DB3BFC-46BF-9338-2143-84DD87934E4A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4906831" y="3138174"/>
              <a:ext cx="706440" cy="620969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B5B5B5"/>
              </a:solidFill>
              <a:prstDash val="dash"/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ctor: Curved 59">
              <a:extLst>
                <a:ext uri="{FF2B5EF4-FFF2-40B4-BE49-F238E27FC236}">
                  <a16:creationId xmlns:a16="http://schemas.microsoft.com/office/drawing/2014/main" id="{4680EF3E-A89B-40D5-578F-9CAB06A5AA23}"/>
                </a:ext>
              </a:extLst>
            </p:cNvPr>
            <p:cNvCxnSpPr>
              <a:cxnSpLocks/>
              <a:stCxn id="48" idx="2"/>
              <a:endCxn id="36" idx="2"/>
            </p:cNvCxnSpPr>
            <p:nvPr/>
          </p:nvCxnSpPr>
          <p:spPr>
            <a:xfrm rot="10800000">
              <a:off x="4128513" y="4182739"/>
              <a:ext cx="1251510" cy="133230"/>
            </a:xfrm>
            <a:prstGeom prst="curvedConnector2">
              <a:avLst/>
            </a:prstGeom>
            <a:ln>
              <a:solidFill>
                <a:srgbClr val="B5B5B5"/>
              </a:solidFill>
              <a:prstDash val="dash"/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ctor: Curved 62">
              <a:extLst>
                <a:ext uri="{FF2B5EF4-FFF2-40B4-BE49-F238E27FC236}">
                  <a16:creationId xmlns:a16="http://schemas.microsoft.com/office/drawing/2014/main" id="{42F19B6D-CA2D-C5B3-C262-1CC89C8288A4}"/>
                </a:ext>
              </a:extLst>
            </p:cNvPr>
            <p:cNvCxnSpPr>
              <a:cxnSpLocks/>
              <a:stCxn id="48" idx="3"/>
              <a:endCxn id="34" idx="3"/>
            </p:cNvCxnSpPr>
            <p:nvPr/>
          </p:nvCxnSpPr>
          <p:spPr>
            <a:xfrm rot="5400000">
              <a:off x="5194269" y="4628570"/>
              <a:ext cx="224117" cy="531312"/>
            </a:xfrm>
            <a:prstGeom prst="curvedConnector2">
              <a:avLst/>
            </a:prstGeom>
            <a:ln>
              <a:solidFill>
                <a:srgbClr val="B5B5B5"/>
              </a:solidFill>
              <a:prstDash val="dash"/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22" name="Connector: Curved 5121">
              <a:extLst>
                <a:ext uri="{FF2B5EF4-FFF2-40B4-BE49-F238E27FC236}">
                  <a16:creationId xmlns:a16="http://schemas.microsoft.com/office/drawing/2014/main" id="{00B4C28B-44ED-FD7F-F9CE-9619106CD16F}"/>
                </a:ext>
              </a:extLst>
            </p:cNvPr>
            <p:cNvCxnSpPr>
              <a:cxnSpLocks/>
              <a:stCxn id="48" idx="4"/>
              <a:endCxn id="31" idx="0"/>
            </p:cNvCxnSpPr>
            <p:nvPr/>
          </p:nvCxnSpPr>
          <p:spPr>
            <a:xfrm rot="5400000">
              <a:off x="5286728" y="4947910"/>
              <a:ext cx="721325" cy="7760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B5B5B5"/>
              </a:solidFill>
              <a:prstDash val="dash"/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27" name="Connector: Curved 5126">
              <a:extLst>
                <a:ext uri="{FF2B5EF4-FFF2-40B4-BE49-F238E27FC236}">
                  <a16:creationId xmlns:a16="http://schemas.microsoft.com/office/drawing/2014/main" id="{C7E91577-A23D-D84C-09E2-4BF0C19314DC}"/>
                </a:ext>
              </a:extLst>
            </p:cNvPr>
            <p:cNvCxnSpPr>
              <a:cxnSpLocks/>
              <a:stCxn id="48" idx="5"/>
              <a:endCxn id="44" idx="1"/>
            </p:cNvCxnSpPr>
            <p:nvPr/>
          </p:nvCxnSpPr>
          <p:spPr>
            <a:xfrm rot="16200000" flipH="1">
              <a:off x="6342283" y="4938732"/>
              <a:ext cx="1179936" cy="866807"/>
            </a:xfrm>
            <a:prstGeom prst="curvedConnector2">
              <a:avLst/>
            </a:prstGeom>
            <a:ln>
              <a:solidFill>
                <a:srgbClr val="B5B5B5"/>
              </a:solidFill>
              <a:prstDash val="dash"/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33" name="Connector: Curved 5132">
              <a:extLst>
                <a:ext uri="{FF2B5EF4-FFF2-40B4-BE49-F238E27FC236}">
                  <a16:creationId xmlns:a16="http://schemas.microsoft.com/office/drawing/2014/main" id="{3217B41A-D47F-E900-8FD3-5D9078468715}"/>
                </a:ext>
              </a:extLst>
            </p:cNvPr>
            <p:cNvCxnSpPr>
              <a:cxnSpLocks/>
              <a:endCxn id="33" idx="1"/>
            </p:cNvCxnSpPr>
            <p:nvPr/>
          </p:nvCxnSpPr>
          <p:spPr>
            <a:xfrm>
              <a:off x="6690808" y="4587104"/>
              <a:ext cx="815490" cy="273188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B5B5B5"/>
              </a:solidFill>
              <a:prstDash val="dash"/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A5930FF-A52E-9779-B60D-E2BFC9707EA8}"/>
              </a:ext>
            </a:extLst>
          </p:cNvPr>
          <p:cNvGrpSpPr/>
          <p:nvPr/>
        </p:nvGrpSpPr>
        <p:grpSpPr>
          <a:xfrm>
            <a:off x="-4579190" y="-638423"/>
            <a:ext cx="2312532" cy="1921423"/>
            <a:chOff x="127156" y="3040942"/>
            <a:chExt cx="5381645" cy="3375285"/>
          </a:xfrm>
          <a:effectLst/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41A9219-ADD9-8E70-4B7F-E704F808B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27156" y="3040942"/>
              <a:ext cx="5381645" cy="3375285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3436AE1-7303-C00B-0D9B-09968426A323}"/>
                </a:ext>
              </a:extLst>
            </p:cNvPr>
            <p:cNvSpPr/>
            <p:nvPr/>
          </p:nvSpPr>
          <p:spPr>
            <a:xfrm>
              <a:off x="4659942" y="4043285"/>
              <a:ext cx="756884" cy="479019"/>
            </a:xfrm>
            <a:prstGeom prst="rect">
              <a:avLst/>
            </a:prstGeom>
            <a:solidFill>
              <a:srgbClr val="EFF6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F18A3599-4A9F-7A05-D40D-B6E4E338855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5938" b="93063" l="2850" r="98300">
                        <a14:foregroundMark x1="67550" y1="18750" x2="51400" y2="17688"/>
                        <a14:foregroundMark x1="51400" y1="17688" x2="17500" y2="32188"/>
                        <a14:foregroundMark x1="17500" y1="32188" x2="60900" y2="19188"/>
                        <a14:foregroundMark x1="60900" y1="19188" x2="80950" y2="25938"/>
                        <a14:foregroundMark x1="80950" y1="25938" x2="62950" y2="40813"/>
                        <a14:foregroundMark x1="79350" y1="25313" x2="87100" y2="20375"/>
                        <a14:foregroundMark x1="87200" y1="21563" x2="84250" y2="25000"/>
                        <a14:foregroundMark x1="90600" y1="25000" x2="71750" y2="15000"/>
                        <a14:foregroundMark x1="71750" y1="15000" x2="93950" y2="27313"/>
                        <a14:foregroundMark x1="94900" y1="28313" x2="56450" y2="11688"/>
                        <a14:foregroundMark x1="53400" y1="7563" x2="96650" y2="23750"/>
                        <a14:foregroundMark x1="96650" y1="23750" x2="98350" y2="25813"/>
                        <a14:foregroundMark x1="94350" y1="32875" x2="46200" y2="13625"/>
                        <a14:foregroundMark x1="46200" y1="13625" x2="21450" y2="19375"/>
                        <a14:foregroundMark x1="40250" y1="10688" x2="11050" y2="24688"/>
                        <a14:foregroundMark x1="11050" y1="24688" x2="11050" y2="26000"/>
                        <a14:foregroundMark x1="37000" y1="10000" x2="4200" y2="22875"/>
                        <a14:foregroundMark x1="4200" y1="22875" x2="2850" y2="24188"/>
                        <a14:foregroundMark x1="12300" y1="37813" x2="20600" y2="11375"/>
                        <a14:foregroundMark x1="20600" y1="11375" x2="8450" y2="31875"/>
                        <a14:foregroundMark x1="8450" y1="31875" x2="15850" y2="55437"/>
                        <a14:foregroundMark x1="8100" y1="36688" x2="32550" y2="5938"/>
                        <a14:foregroundMark x1="32550" y1="5938" x2="48850" y2="22063"/>
                        <a14:foregroundMark x1="48850" y1="22063" x2="54950" y2="23875"/>
                        <a14:foregroundMark x1="39400" y1="16625" x2="55600" y2="7438"/>
                        <a14:foregroundMark x1="55600" y1="7438" x2="55250" y2="10375"/>
                        <a14:foregroundMark x1="43400" y1="8250" x2="57350" y2="12000"/>
                        <a14:foregroundMark x1="87100" y1="34188" x2="83650" y2="54250"/>
                        <a14:foregroundMark x1="39300" y1="89625" x2="41500" y2="92438"/>
                        <a14:foregroundMark x1="4700" y1="60688" x2="14050" y2="78875"/>
                        <a14:foregroundMark x1="14050" y1="78875" x2="27950" y2="87313"/>
                        <a14:foregroundMark x1="12500" y1="78938" x2="40450" y2="930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4195" y="-2893874"/>
            <a:ext cx="2212752" cy="2031054"/>
          </a:xfrm>
          <a:prstGeom prst="star6">
            <a:avLst>
              <a:gd name="adj" fmla="val 43127"/>
              <a:gd name="hf" fmla="val 115470"/>
            </a:avLst>
          </a:prstGeom>
          <a:ln>
            <a:solidFill>
              <a:schemeClr val="tx1"/>
            </a:solidFill>
          </a:ln>
        </p:spPr>
      </p:pic>
      <p:graphicFrame>
        <p:nvGraphicFramePr>
          <p:cNvPr id="52" name="Table 51">
            <a:extLst>
              <a:ext uri="{FF2B5EF4-FFF2-40B4-BE49-F238E27FC236}">
                <a16:creationId xmlns:a16="http://schemas.microsoft.com/office/drawing/2014/main" id="{C5C9527F-73F3-5B9F-7232-C4233C3A6D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3534125"/>
              </p:ext>
            </p:extLst>
          </p:nvPr>
        </p:nvGraphicFramePr>
        <p:xfrm>
          <a:off x="9110869" y="2134546"/>
          <a:ext cx="2422269" cy="20604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2269">
                  <a:extLst>
                    <a:ext uri="{9D8B030D-6E8A-4147-A177-3AD203B41FA5}">
                      <a16:colId xmlns:a16="http://schemas.microsoft.com/office/drawing/2014/main" val="4283526405"/>
                    </a:ext>
                  </a:extLst>
                </a:gridCol>
              </a:tblGrid>
              <a:tr h="3532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1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Offshore wind</a:t>
                      </a:r>
                    </a:p>
                  </a:txBody>
                  <a:tcPr marL="68580" marR="68580" marT="0" marB="0" anchor="ctr">
                    <a:solidFill>
                      <a:srgbClr val="17AC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4875358"/>
                  </a:ext>
                </a:extLst>
              </a:tr>
              <a:tr h="2845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Capacity (MW)</a:t>
                      </a:r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201440"/>
                  </a:ext>
                </a:extLst>
              </a:tr>
              <a:tr h="284541"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ts val="1800"/>
                        </a:lnSpc>
                      </a:pPr>
                      <a:r>
                        <a:rPr lang="en-GB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Foundation type</a:t>
                      </a:r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2007389"/>
                  </a:ext>
                </a:extLst>
              </a:tr>
              <a:tr h="2845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Age</a:t>
                      </a:r>
                      <a:endParaRPr lang="en-GB" sz="12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7793396"/>
                  </a:ext>
                </a:extLst>
              </a:tr>
              <a:tr h="2845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Water depth</a:t>
                      </a:r>
                      <a:endParaRPr lang="en-GB" sz="12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2085160"/>
                  </a:ext>
                </a:extLst>
              </a:tr>
              <a:tr h="284541"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ts val="1800"/>
                        </a:lnSpc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Cable protection</a:t>
                      </a:r>
                      <a:endParaRPr lang="en-GB" sz="12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6778353"/>
                  </a:ext>
                </a:extLst>
              </a:tr>
              <a:tr h="2845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Operational, l</a:t>
                      </a:r>
                      <a:r>
                        <a:rPr lang="en-GB" sz="1200" b="0">
                          <a:solidFill>
                            <a:schemeClr val="tx1"/>
                          </a:solidFill>
                          <a:effectLst/>
                        </a:rPr>
                        <a:t>aydown area</a:t>
                      </a:r>
                      <a:endParaRPr lang="en-GB" sz="12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7831663"/>
                  </a:ext>
                </a:extLst>
              </a:tr>
            </a:tbl>
          </a:graphicData>
        </a:graphic>
      </p:graphicFrame>
      <p:grpSp>
        <p:nvGrpSpPr>
          <p:cNvPr id="5126" name="Group 5125">
            <a:extLst>
              <a:ext uri="{FF2B5EF4-FFF2-40B4-BE49-F238E27FC236}">
                <a16:creationId xmlns:a16="http://schemas.microsoft.com/office/drawing/2014/main" id="{96CAECAE-5105-4CF5-28FC-6A8E5973A2E6}"/>
              </a:ext>
            </a:extLst>
          </p:cNvPr>
          <p:cNvGrpSpPr/>
          <p:nvPr/>
        </p:nvGrpSpPr>
        <p:grpSpPr>
          <a:xfrm>
            <a:off x="9082637" y="2054527"/>
            <a:ext cx="384287" cy="359715"/>
            <a:chOff x="7050303" y="1999104"/>
            <a:chExt cx="313293" cy="302920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C5BF87E6-674A-FEAC-05C1-A52ED4998B51}"/>
                </a:ext>
              </a:extLst>
            </p:cNvPr>
            <p:cNvSpPr/>
            <p:nvPr/>
          </p:nvSpPr>
          <p:spPr>
            <a:xfrm>
              <a:off x="7050303" y="1999104"/>
              <a:ext cx="313293" cy="302920"/>
            </a:xfrm>
            <a:prstGeom prst="ellipse">
              <a:avLst/>
            </a:prstGeom>
            <a:solidFill>
              <a:srgbClr val="00A4A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 Light"/>
                <a:ea typeface="+mn-ea"/>
                <a:cs typeface="+mn-cs"/>
              </a:endParaRPr>
            </a:p>
          </p:txBody>
        </p:sp>
        <p:pic>
          <p:nvPicPr>
            <p:cNvPr id="56" name="Picture 55" descr="A black background with a black square&#10;&#10;AI-generated content may be incorrect.">
              <a:extLst>
                <a:ext uri="{FF2B5EF4-FFF2-40B4-BE49-F238E27FC236}">
                  <a16:creationId xmlns:a16="http://schemas.microsoft.com/office/drawing/2014/main" id="{8CD66986-CC39-A101-E9F7-69BB581D6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100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02591" y="2041378"/>
              <a:ext cx="200617" cy="204841"/>
            </a:xfrm>
            <a:prstGeom prst="rect">
              <a:avLst/>
            </a:prstGeom>
          </p:spPr>
        </p:pic>
      </p:grpSp>
      <p:grpSp>
        <p:nvGrpSpPr>
          <p:cNvPr id="5125" name="Group 5124">
            <a:extLst>
              <a:ext uri="{FF2B5EF4-FFF2-40B4-BE49-F238E27FC236}">
                <a16:creationId xmlns:a16="http://schemas.microsoft.com/office/drawing/2014/main" id="{CD4F5C0A-AB67-2F46-1EE1-CB057E2629BF}"/>
              </a:ext>
            </a:extLst>
          </p:cNvPr>
          <p:cNvGrpSpPr/>
          <p:nvPr/>
        </p:nvGrpSpPr>
        <p:grpSpPr>
          <a:xfrm>
            <a:off x="9064513" y="4247620"/>
            <a:ext cx="403218" cy="354983"/>
            <a:chOff x="9218909" y="2009743"/>
            <a:chExt cx="313293" cy="302920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8EE9200A-7FC5-7AC2-995D-9B3E2B606BBD}"/>
                </a:ext>
              </a:extLst>
            </p:cNvPr>
            <p:cNvSpPr/>
            <p:nvPr/>
          </p:nvSpPr>
          <p:spPr>
            <a:xfrm>
              <a:off x="9218909" y="2009743"/>
              <a:ext cx="313293" cy="302920"/>
            </a:xfrm>
            <a:prstGeom prst="ellipse">
              <a:avLst/>
            </a:prstGeom>
            <a:solidFill>
              <a:srgbClr val="DE4D8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 Light"/>
                <a:ea typeface="+mn-ea"/>
                <a:cs typeface="+mn-cs"/>
              </a:endParaRPr>
            </a:p>
          </p:txBody>
        </p:sp>
        <p:pic>
          <p:nvPicPr>
            <p:cNvPr id="61" name="Picture 60" descr="A black background with a black square&#10;&#10;AI-generated content may be incorrect.">
              <a:extLst>
                <a:ext uri="{FF2B5EF4-FFF2-40B4-BE49-F238E27FC236}">
                  <a16:creationId xmlns:a16="http://schemas.microsoft.com/office/drawing/2014/main" id="{F2A137DC-1240-C41A-8361-097082575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265807" y="2032975"/>
              <a:ext cx="219498" cy="224120"/>
            </a:xfrm>
            <a:prstGeom prst="rect">
              <a:avLst/>
            </a:prstGeom>
          </p:spPr>
        </p:pic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ADD1973F-7B7F-A00B-57F0-A3145BD60FB6}"/>
              </a:ext>
            </a:extLst>
          </p:cNvPr>
          <p:cNvSpPr txBox="1"/>
          <p:nvPr/>
        </p:nvSpPr>
        <p:spPr>
          <a:xfrm>
            <a:off x="9081238" y="1441386"/>
            <a:ext cx="2513973" cy="6155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700" b="1" i="1">
                <a:solidFill>
                  <a:prstClr val="black"/>
                </a:solidFill>
                <a:latin typeface="Aptos" panose="02110004020202020204"/>
              </a:rPr>
              <a:t>Asset-specific</a:t>
            </a:r>
            <a:r>
              <a:rPr kumimoji="0" lang="en-GB" sz="17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characteristics</a:t>
            </a:r>
            <a:endParaRPr lang="en-US">
              <a:ea typeface="+mn-ea"/>
              <a:cs typeface="+mn-cs"/>
            </a:endParaRPr>
          </a:p>
        </p:txBody>
      </p:sp>
      <p:sp>
        <p:nvSpPr>
          <p:cNvPr id="5120" name="TextBox 5119">
            <a:extLst>
              <a:ext uri="{FF2B5EF4-FFF2-40B4-BE49-F238E27FC236}">
                <a16:creationId xmlns:a16="http://schemas.microsoft.com/office/drawing/2014/main" id="{1273B75B-31BC-89D0-64EE-9F48A58F6AB9}"/>
              </a:ext>
            </a:extLst>
          </p:cNvPr>
          <p:cNvSpPr txBox="1"/>
          <p:nvPr/>
        </p:nvSpPr>
        <p:spPr>
          <a:xfrm>
            <a:off x="-5860190" y="1830425"/>
            <a:ext cx="4840811" cy="3539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Roadmap – </a:t>
            </a:r>
            <a:r>
              <a:rPr lang="en-GB" sz="1700" b="1" i="1">
                <a:solidFill>
                  <a:prstClr val="black"/>
                </a:solidFill>
                <a:latin typeface="Aptos" panose="02110004020202020204"/>
              </a:rPr>
              <a:t>models</a:t>
            </a:r>
            <a:r>
              <a:rPr kumimoji="0" lang="en-GB" sz="17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</a:t>
            </a:r>
            <a:r>
              <a:rPr lang="en-GB" sz="1700" b="1" i="1">
                <a:solidFill>
                  <a:prstClr val="black"/>
                </a:solidFill>
                <a:latin typeface="Aptos" panose="02110004020202020204"/>
              </a:rPr>
              <a:t>data</a:t>
            </a:r>
            <a:r>
              <a:rPr kumimoji="0" lang="en-GB" sz="17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</a:t>
            </a:r>
            <a:r>
              <a:rPr lang="en-GB" sz="1700" b="1" i="1">
                <a:solidFill>
                  <a:prstClr val="black"/>
                </a:solidFill>
                <a:latin typeface="Aptos" panose="02110004020202020204"/>
              </a:rPr>
              <a:t>services</a:t>
            </a:r>
            <a:endParaRPr kumimoji="0" lang="en-GB" sz="17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123" name="TextBox 5122">
            <a:extLst>
              <a:ext uri="{FF2B5EF4-FFF2-40B4-BE49-F238E27FC236}">
                <a16:creationId xmlns:a16="http://schemas.microsoft.com/office/drawing/2014/main" id="{BD83922D-5F88-F3D5-C2BE-662FA6E76708}"/>
              </a:ext>
            </a:extLst>
          </p:cNvPr>
          <p:cNvSpPr txBox="1"/>
          <p:nvPr/>
        </p:nvSpPr>
        <p:spPr>
          <a:xfrm>
            <a:off x="-3842551" y="-2657092"/>
            <a:ext cx="3337382" cy="3539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Renewables exposure</a:t>
            </a:r>
          </a:p>
        </p:txBody>
      </p:sp>
      <p:sp>
        <p:nvSpPr>
          <p:cNvPr id="5128" name="TextBox 5127">
            <a:extLst>
              <a:ext uri="{FF2B5EF4-FFF2-40B4-BE49-F238E27FC236}">
                <a16:creationId xmlns:a16="http://schemas.microsoft.com/office/drawing/2014/main" id="{0DA44497-AB15-639B-3FC8-B808F7F326C8}"/>
              </a:ext>
            </a:extLst>
          </p:cNvPr>
          <p:cNvSpPr txBox="1"/>
          <p:nvPr/>
        </p:nvSpPr>
        <p:spPr>
          <a:xfrm>
            <a:off x="-4622844" y="2716088"/>
            <a:ext cx="2831052" cy="3539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700" b="1" i="1">
                <a:solidFill>
                  <a:prstClr val="black"/>
                </a:solidFill>
                <a:latin typeface="Aptos" panose="02110004020202020204"/>
              </a:rPr>
              <a:t>World-class</a:t>
            </a:r>
            <a:r>
              <a:rPr kumimoji="0" lang="en-GB" sz="17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partners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C26B5E2-D1C7-891C-95F5-E081C73FB2FA}"/>
              </a:ext>
            </a:extLst>
          </p:cNvPr>
          <p:cNvCxnSpPr>
            <a:cxnSpLocks/>
          </p:cNvCxnSpPr>
          <p:nvPr/>
        </p:nvCxnSpPr>
        <p:spPr>
          <a:xfrm>
            <a:off x="14165782" y="1460832"/>
            <a:ext cx="0" cy="529538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FF31C7B-D02F-3680-A03C-07EE6089D64F}"/>
              </a:ext>
            </a:extLst>
          </p:cNvPr>
          <p:cNvCxnSpPr>
            <a:cxnSpLocks/>
          </p:cNvCxnSpPr>
          <p:nvPr/>
        </p:nvCxnSpPr>
        <p:spPr>
          <a:xfrm flipH="1" flipV="1">
            <a:off x="499936" y="8458990"/>
            <a:ext cx="11545778" cy="1900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7F60FF8-A251-2B15-C10F-A38F57084006}"/>
              </a:ext>
            </a:extLst>
          </p:cNvPr>
          <p:cNvSpPr txBox="1"/>
          <p:nvPr/>
        </p:nvSpPr>
        <p:spPr>
          <a:xfrm>
            <a:off x="-3686542" y="4145326"/>
            <a:ext cx="39626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b="1">
                <a:solidFill>
                  <a:schemeClr val="bg1">
                    <a:lumMod val="50000"/>
                  </a:schemeClr>
                </a:solidFill>
              </a:rPr>
              <a:t>TBC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716F504-73FC-490B-FCB0-ECCD14C6E2D1}"/>
              </a:ext>
            </a:extLst>
          </p:cNvPr>
          <p:cNvSpPr txBox="1"/>
          <p:nvPr/>
        </p:nvSpPr>
        <p:spPr>
          <a:xfrm>
            <a:off x="-1758834" y="6071519"/>
            <a:ext cx="39626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b="1">
                <a:solidFill>
                  <a:schemeClr val="bg1">
                    <a:lumMod val="50000"/>
                  </a:schemeClr>
                </a:solidFill>
              </a:rPr>
              <a:t>TBC</a:t>
            </a:r>
          </a:p>
        </p:txBody>
      </p:sp>
    </p:spTree>
    <p:extLst>
      <p:ext uri="{BB962C8B-B14F-4D97-AF65-F5344CB8AC3E}">
        <p14:creationId xmlns:p14="http://schemas.microsoft.com/office/powerpoint/2010/main" val="4011087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8670AA-712F-43F4-BE65-3848F75E0C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8CB71BE8-B956-F267-5A62-C072D013D605}"/>
              </a:ext>
            </a:extLst>
          </p:cNvPr>
          <p:cNvSpPr/>
          <p:nvPr/>
        </p:nvSpPr>
        <p:spPr>
          <a:xfrm>
            <a:off x="229346" y="197177"/>
            <a:ext cx="583984" cy="553004"/>
          </a:xfrm>
          <a:prstGeom prst="ellipse">
            <a:avLst/>
          </a:prstGeom>
          <a:solidFill>
            <a:srgbClr val="00A4A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80D4953-0D29-7C43-47D0-A8212795814A}"/>
              </a:ext>
            </a:extLst>
          </p:cNvPr>
          <p:cNvSpPr txBox="1">
            <a:spLocks/>
          </p:cNvSpPr>
          <p:nvPr/>
        </p:nvSpPr>
        <p:spPr>
          <a:xfrm>
            <a:off x="897200" y="124901"/>
            <a:ext cx="10051512" cy="7096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A4AE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Reveal: US SCS for </a:t>
            </a:r>
            <a:r>
              <a:rPr lang="en-GB">
                <a:solidFill>
                  <a:srgbClr val="00A4AE"/>
                </a:solidFill>
                <a:latin typeface="Trebuchet MS" panose="020B0603020202020204"/>
              </a:rPr>
              <a:t>onshore</a:t>
            </a: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A4AE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 </a:t>
            </a:r>
            <a:r>
              <a:rPr lang="en-GB">
                <a:solidFill>
                  <a:srgbClr val="00A4AE"/>
                </a:solidFill>
                <a:latin typeface="Trebuchet MS" panose="020B0603020202020204"/>
              </a:rPr>
              <a:t>solar</a:t>
            </a:r>
            <a:endParaRPr kumimoji="0" lang="en-GB" sz="3600" b="0" i="0" u="none" strike="noStrike" kern="1200" cap="none" spc="0" normalizeH="0" baseline="0" noProof="0">
              <a:ln>
                <a:noFill/>
              </a:ln>
              <a:solidFill>
                <a:srgbClr val="00A4AE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445CB7-28BF-362C-27FB-7EA2219BFDD8}"/>
              </a:ext>
            </a:extLst>
          </p:cNvPr>
          <p:cNvSpPr/>
          <p:nvPr/>
        </p:nvSpPr>
        <p:spPr>
          <a:xfrm>
            <a:off x="58789" y="932477"/>
            <a:ext cx="11603967" cy="415014"/>
          </a:xfrm>
          <a:prstGeom prst="rect">
            <a:avLst/>
          </a:prstGeom>
          <a:solidFill>
            <a:srgbClr val="17ACB5"/>
          </a:solidFill>
          <a:ln w="19050" cap="rnd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1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</a:t>
            </a:r>
            <a:r>
              <a:rPr lang="en-GB" sz="1200" b="1" i="1" kern="0">
                <a:solidFill>
                  <a:prstClr val="white"/>
                </a:solidFill>
                <a:latin typeface="Aptos" panose="02110004020202020204"/>
              </a:rPr>
              <a:t>next-generation</a:t>
            </a:r>
            <a:r>
              <a:rPr kumimoji="0" lang="en-GB" sz="1200" b="1" i="1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model built from the ground up, focussing on asset class details  combined with </a:t>
            </a:r>
            <a:r>
              <a:rPr lang="en-GB" sz="1200" b="1" i="1" kern="0">
                <a:solidFill>
                  <a:prstClr val="white"/>
                </a:solidFill>
                <a:latin typeface="Aptos" panose="02110004020202020204"/>
              </a:rPr>
              <a:t>physics-based</a:t>
            </a:r>
            <a:r>
              <a:rPr kumimoji="0" lang="en-GB" sz="1200" b="1" i="1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machine learning based event sets: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34DF82-7241-6358-CE5B-A40FC7206014}"/>
              </a:ext>
            </a:extLst>
          </p:cNvPr>
          <p:cNvSpPr/>
          <p:nvPr/>
        </p:nvSpPr>
        <p:spPr>
          <a:xfrm rot="10800000">
            <a:off x="11746626" y="356484"/>
            <a:ext cx="262242" cy="611908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" name="Picture 9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D9443A5F-88A0-8B90-6FFC-B906EFC4DEB1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652822" y="5079207"/>
            <a:ext cx="2276152" cy="435941"/>
          </a:xfrm>
          <a:prstGeom prst="rect">
            <a:avLst/>
          </a:prstGeom>
        </p:spPr>
      </p:pic>
      <p:pic>
        <p:nvPicPr>
          <p:cNvPr id="2" name="Picture 1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D85C0AEC-5466-0A51-A908-F33D13DDE8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6764" y="239589"/>
            <a:ext cx="409148" cy="409148"/>
          </a:xfrm>
          <a:prstGeom prst="rect">
            <a:avLst/>
          </a:prstGeom>
        </p:spPr>
      </p:pic>
      <p:pic>
        <p:nvPicPr>
          <p:cNvPr id="12" name="Picture 11" descr="A person in a cape flying through the air with lightning&#10;&#10;AI-generated content may be incorrect.">
            <a:extLst>
              <a:ext uri="{FF2B5EF4-FFF2-40B4-BE49-F238E27FC236}">
                <a16:creationId xmlns:a16="http://schemas.microsoft.com/office/drawing/2014/main" id="{3B993DC9-D36F-CFCD-0E4A-57AEBBA1A6D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9373"/>
          <a:stretch>
            <a:fillRect/>
          </a:stretch>
        </p:blipFill>
        <p:spPr>
          <a:xfrm>
            <a:off x="9200419" y="7753772"/>
            <a:ext cx="3984265" cy="5281743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7BD86B5-765F-D82B-FC53-85BAE64C9D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94689" y="9950329"/>
            <a:ext cx="4846465" cy="2521110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0E5F6A43-C35D-DA73-9CFB-BB97B7A9339A}"/>
              </a:ext>
            </a:extLst>
          </p:cNvPr>
          <p:cNvSpPr txBox="1">
            <a:spLocks/>
          </p:cNvSpPr>
          <p:nvPr/>
        </p:nvSpPr>
        <p:spPr>
          <a:xfrm>
            <a:off x="-377337" y="7647611"/>
            <a:ext cx="7844427" cy="1123384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ts val="0"/>
              </a:spcBef>
              <a:buClr>
                <a:srgbClr val="DE4D86"/>
              </a:buClr>
              <a:buFont typeface="Wingdings" panose="05000000000000000000" pitchFamily="2" charset="2"/>
              <a:buChar char="§"/>
            </a:pPr>
            <a:endParaRPr lang="en-US" sz="700" i="1">
              <a:solidFill>
                <a:sysClr val="windowText" lastClr="000000"/>
              </a:solidFill>
              <a:latin typeface="Aptos" panose="02110004020202020204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>
                <a:srgbClr val="DE4D86"/>
              </a:buClr>
              <a:buFont typeface="Wingdings" panose="05000000000000000000" pitchFamily="2" charset="2"/>
              <a:buChar char="§"/>
            </a:pPr>
            <a:r>
              <a:rPr lang="en-US" sz="2000" i="1">
                <a:solidFill>
                  <a:sysClr val="windowText" lastClr="000000"/>
                </a:solidFill>
                <a:latin typeface="Aptos" panose="02110004020202020204"/>
              </a:rPr>
              <a:t>What should we build next?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>
                <a:srgbClr val="DE4D86"/>
              </a:buClr>
              <a:buFont typeface="Wingdings" panose="05000000000000000000" pitchFamily="2" charset="2"/>
              <a:buChar char="§"/>
            </a:pPr>
            <a:r>
              <a:rPr lang="en-US" sz="2000" i="1">
                <a:solidFill>
                  <a:sysClr val="windowText" lastClr="000000"/>
                </a:solidFill>
                <a:latin typeface="Aptos" panose="02110004020202020204"/>
              </a:rPr>
              <a:t>Provide your feedback...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>
                <a:srgbClr val="DE4D86"/>
              </a:buClr>
              <a:buFont typeface="Wingdings" panose="05000000000000000000" pitchFamily="2" charset="2"/>
              <a:buChar char="§"/>
            </a:pPr>
            <a:r>
              <a:rPr lang="en-US" sz="2000" i="1">
                <a:solidFill>
                  <a:sysClr val="windowText" lastClr="000000"/>
                </a:solidFill>
                <a:latin typeface="Aptos" panose="02110004020202020204"/>
              </a:rPr>
              <a:t>Join us storm chasing – 2027!</a:t>
            </a:r>
            <a:endParaRPr lang="en-US" sz="2000">
              <a:solidFill>
                <a:sysClr val="windowText" lastClr="000000"/>
              </a:solidFill>
            </a:endParaRPr>
          </a:p>
        </p:txBody>
      </p:sp>
      <p:pic>
        <p:nvPicPr>
          <p:cNvPr id="16" name="Picture 15" descr="The image depicts a powerful and ominous thunderstorm with a massive, dark cloud enveloping the sun during a dramatic sunset.&#10;&#10;AI-generated content may be incorrect.">
            <a:extLst>
              <a:ext uri="{FF2B5EF4-FFF2-40B4-BE49-F238E27FC236}">
                <a16:creationId xmlns:a16="http://schemas.microsoft.com/office/drawing/2014/main" id="{F13621C2-06BF-1164-4035-D14F2A61BA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4212" y="1537643"/>
            <a:ext cx="4863106" cy="39320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E57A2A8-740C-33C1-3974-0EEE4764BED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22139" r="22917"/>
          <a:stretch>
            <a:fillRect/>
          </a:stretch>
        </p:blipFill>
        <p:spPr>
          <a:xfrm>
            <a:off x="5100341" y="1537644"/>
            <a:ext cx="2869060" cy="3932050"/>
          </a:xfrm>
          <a:prstGeom prst="rect">
            <a:avLst/>
          </a:prstGeom>
        </p:spPr>
      </p:pic>
      <p:pic>
        <p:nvPicPr>
          <p:cNvPr id="3" name="Picture 2" descr="A qr code with a white background&#10;&#10;AI-generated content may be incorrect.">
            <a:extLst>
              <a:ext uri="{FF2B5EF4-FFF2-40B4-BE49-F238E27FC236}">
                <a16:creationId xmlns:a16="http://schemas.microsoft.com/office/drawing/2014/main" id="{A6417ADE-98C2-4020-CC58-55574A8705A6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7808" t="6705" r="7712" b="6918"/>
          <a:stretch>
            <a:fillRect/>
          </a:stretch>
        </p:blipFill>
        <p:spPr>
          <a:xfrm>
            <a:off x="164211" y="1489551"/>
            <a:ext cx="1573149" cy="1602730"/>
          </a:xfrm>
          <a:prstGeom prst="rect">
            <a:avLst/>
          </a:prstGeom>
        </p:spPr>
      </p:pic>
      <p:pic>
        <p:nvPicPr>
          <p:cNvPr id="20" name="Picture 19" descr="A solar panel on a field&#10;&#10;AI-generated content may be incorrect.">
            <a:extLst>
              <a:ext uri="{FF2B5EF4-FFF2-40B4-BE49-F238E27FC236}">
                <a16:creationId xmlns:a16="http://schemas.microsoft.com/office/drawing/2014/main" id="{1DCC5530-0A7C-CF6A-68F6-296B7CA7D7D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22264" t="1" r="24780" b="6665"/>
          <a:stretch>
            <a:fillRect/>
          </a:stretch>
        </p:blipFill>
        <p:spPr>
          <a:xfrm>
            <a:off x="8063646" y="1529787"/>
            <a:ext cx="3379787" cy="3932050"/>
          </a:xfrm>
          <a:prstGeom prst="rect">
            <a:avLst/>
          </a:prstGeom>
        </p:spPr>
      </p:pic>
      <p:sp>
        <p:nvSpPr>
          <p:cNvPr id="21" name="Line Callout 1 (No Border) 3">
            <a:extLst>
              <a:ext uri="{FF2B5EF4-FFF2-40B4-BE49-F238E27FC236}">
                <a16:creationId xmlns:a16="http://schemas.microsoft.com/office/drawing/2014/main" id="{140EA898-8B39-8BD5-0BF4-5B334698F20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64212" y="5586446"/>
            <a:ext cx="11323426" cy="896566"/>
          </a:xfrm>
          <a:prstGeom prst="callout1">
            <a:avLst>
              <a:gd name="adj1" fmla="val 100000"/>
              <a:gd name="adj2" fmla="val 0"/>
              <a:gd name="adj3" fmla="val 100000"/>
              <a:gd name="adj4" fmla="val 100000"/>
            </a:avLst>
          </a:prstGeom>
          <a:solidFill>
            <a:srgbClr val="17ACB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n-GB"/>
              <a:t>Get in touch to learn more about our upcoming US SCS Model for onshore solar: </a:t>
            </a:r>
            <a:r>
              <a:rPr lang="en-GB">
                <a:solidFill>
                  <a:schemeClr val="bg1"/>
                </a:solidFill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renew-risk.com/contact</a:t>
            </a:r>
            <a:r>
              <a:rPr lang="en-GB"/>
              <a:t> </a:t>
            </a:r>
          </a:p>
          <a:p>
            <a:pPr algn="ctr">
              <a:defRPr/>
            </a:pPr>
            <a:r>
              <a:rPr lang="en-GB"/>
              <a:t>Scan the QR code and tell us what to build next</a:t>
            </a:r>
          </a:p>
        </p:txBody>
      </p:sp>
    </p:spTree>
    <p:extLst>
      <p:ext uri="{BB962C8B-B14F-4D97-AF65-F5344CB8AC3E}">
        <p14:creationId xmlns:p14="http://schemas.microsoft.com/office/powerpoint/2010/main" val="131770269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4"/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KEAWAY" val="H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KEAWAY" val="H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KEAWAY" val="H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KEAWAY" val="H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KEAWAY" val="H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4EA35F2EBFB246945AE5461EA1ADA8" ma:contentTypeVersion="15" ma:contentTypeDescription="Create a new document." ma:contentTypeScope="" ma:versionID="02f8bf21ea602fb030d1aa6378e2cfcd">
  <xsd:schema xmlns:xsd="http://www.w3.org/2001/XMLSchema" xmlns:xs="http://www.w3.org/2001/XMLSchema" xmlns:p="http://schemas.microsoft.com/office/2006/metadata/properties" xmlns:ns2="2ee7ad98-28ab-436f-a4cf-b4391c356176" xmlns:ns3="18ed133c-5bdb-4d63-9ca9-00f3879a4b9a" targetNamespace="http://schemas.microsoft.com/office/2006/metadata/properties" ma:root="true" ma:fieldsID="52746ae38fc474c6ef4d1f7b1d3b9ab8" ns2:_="" ns3:_="">
    <xsd:import namespace="2ee7ad98-28ab-436f-a4cf-b4391c356176"/>
    <xsd:import namespace="18ed133c-5bdb-4d63-9ca9-00f3879a4b9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e7ad98-28ab-436f-a4cf-b4391c3561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ed1f0e0f-b7bc-48bd-b309-3d4d3b88d53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ed133c-5bdb-4d63-9ca9-00f3879a4b9a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340ce579-7188-4e35-9f23-66e8de6864a9}" ma:internalName="TaxCatchAll" ma:showField="CatchAllData" ma:web="18ed133c-5bdb-4d63-9ca9-00f3879a4b9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8ed133c-5bdb-4d63-9ca9-00f3879a4b9a" xsi:nil="true"/>
    <lcf76f155ced4ddcb4097134ff3c332f xmlns="2ee7ad98-28ab-436f-a4cf-b4391c35617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8AE0656-9112-465F-8FFE-E564B855D79D}">
  <ds:schemaRefs>
    <ds:schemaRef ds:uri="18ed133c-5bdb-4d63-9ca9-00f3879a4b9a"/>
    <ds:schemaRef ds:uri="2ee7ad98-28ab-436f-a4cf-b4391c35617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544D8D6-34EE-48DC-A63F-F63F92773A9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6F85DC1-0603-42F3-9C40-6A750629C306}">
  <ds:schemaRefs>
    <ds:schemaRef ds:uri="18ed133c-5bdb-4d63-9ca9-00f3879a4b9a"/>
    <ds:schemaRef ds:uri="2ee7ad98-28ab-436f-a4cf-b4391c35617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7</Slides>
  <Notes>4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9" baseType="lpstr">
      <vt:lpstr>office theme</vt:lpstr>
      <vt:lpstr>1_Office Theme</vt:lpstr>
      <vt:lpstr>      Lightning Round: Introducing Renew Risk </vt:lpstr>
      <vt:lpstr>PowerPoint Presentation</vt:lpstr>
      <vt:lpstr>PowerPoint Presentation</vt:lpstr>
      <vt:lpstr>PowerPoint Presentation</vt:lpstr>
      <vt:lpstr>Moving assets onshore will increase uncertainty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4</cp:revision>
  <dcterms:created xsi:type="dcterms:W3CDTF">2026-04-24T15:58:33Z</dcterms:created>
  <dcterms:modified xsi:type="dcterms:W3CDTF">2026-04-27T16:30:22Z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0x010100EF4EA35F2EBFB246945AE5461EA1ADA8</vt:lpwstr>
  </property>
  <property fmtid="{D5CDD505-2E9C-101B-9397-08002B2CF9AE}" pid="3" name="MediaServiceImageTags">
    <vt:lpwstr/>
  </property>
</Properties>
</file>