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ILH1lOyemD/s5PkBKLcYI6/jJ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7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6.xml"/><Relationship Id="rId21" Type="http://schemas.openxmlformats.org/officeDocument/2006/relationships/font" Target="fonts/Robo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7fea3f2b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3d7fea3f2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d9c146b67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d9c146b6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5cc15a1d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15cc15a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8b94bfe4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2a8b94bfe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7eaac0a0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257eaac0a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e3a9bc93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30e3a9bc9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d7fea3f2bc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3d7fea3f2b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3e21d76e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3d3e21d76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3e21d76e3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d3e21d76e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imperial.ac.uk/grantham/research/climate-science/modelling-tropical-cyclones/" TargetMode="External"/><Relationship Id="rId4" Type="http://schemas.openxmlformats.org/officeDocument/2006/relationships/hyperlink" Target="https://doi.org/10.1038/s41597-024-03250-y" TargetMode="External"/><Relationship Id="rId9" Type="http://schemas.openxmlformats.org/officeDocument/2006/relationships/hyperlink" Target="https://doi/10.1088/2515-7620/ae3898" TargetMode="External"/><Relationship Id="rId5" Type="http://schemas.openxmlformats.org/officeDocument/2006/relationships/hyperlink" Target="https://doi.org/10.1002/asl.1285" TargetMode="External"/><Relationship Id="rId6" Type="http://schemas.openxmlformats.org/officeDocument/2006/relationships/hyperlink" Target="https://doi.org/10.63024/k2gm-2j0m" TargetMode="External"/><Relationship Id="rId7" Type="http://schemas.openxmlformats.org/officeDocument/2006/relationships/hyperlink" Target="https://doi.org/10.63024/k2gm-2j0m" TargetMode="External"/><Relationship Id="rId8" Type="http://schemas.openxmlformats.org/officeDocument/2006/relationships/hyperlink" Target="https://doi.org/10.1088/1748-9326/ae0956" TargetMode="Externa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4.png"/><Relationship Id="rId13" Type="http://schemas.openxmlformats.org/officeDocument/2006/relationships/image" Target="../media/image9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Relationship Id="rId15" Type="http://schemas.openxmlformats.org/officeDocument/2006/relationships/image" Target="../media/image23.png"/><Relationship Id="rId14" Type="http://schemas.openxmlformats.org/officeDocument/2006/relationships/image" Target="../media/image11.png"/><Relationship Id="rId17" Type="http://schemas.openxmlformats.org/officeDocument/2006/relationships/image" Target="../media/image18.png"/><Relationship Id="rId16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18" Type="http://schemas.openxmlformats.org/officeDocument/2006/relationships/image" Target="../media/image27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37.png"/><Relationship Id="rId13" Type="http://schemas.openxmlformats.org/officeDocument/2006/relationships/image" Target="../media/image36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33.png"/><Relationship Id="rId9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30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hyperlink" Target="https://doi.org/10.1038/s41597-024-03250-y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olorfulness, map, art&#10;&#10;Description automatically generated" id="84" name="Google Shape;84;p1"/>
          <p:cNvPicPr preferRelativeResize="0"/>
          <p:nvPr/>
        </p:nvPicPr>
        <p:blipFill rotWithShape="1">
          <a:blip r:embed="rId3">
            <a:alphaModFix amt="16000"/>
          </a:blip>
          <a:srcRect b="0" l="0" r="0" t="0"/>
          <a:stretch/>
        </p:blipFill>
        <p:spPr>
          <a:xfrm>
            <a:off x="231398" y="95214"/>
            <a:ext cx="12578646" cy="754718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8700"/>
              <a:t>IRIS</a:t>
            </a:r>
            <a:br>
              <a:rPr lang="en-GB"/>
            </a:br>
            <a:endParaRPr sz="3900"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24000" y="387297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Ralf Toumi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Nathan Sparks</a:t>
            </a: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9977" y="1255123"/>
            <a:ext cx="703204" cy="70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7fea3f2bc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/>
          </a:p>
        </p:txBody>
      </p:sp>
      <p:sp>
        <p:nvSpPr>
          <p:cNvPr id="162" name="Google Shape;162;g3d7fea3f2bc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63" name="Google Shape;163;g3d7fea3f2b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275" y="383025"/>
            <a:ext cx="10135725" cy="6474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d7fea3f2bc_0_0"/>
          <p:cNvSpPr txBox="1"/>
          <p:nvPr/>
        </p:nvSpPr>
        <p:spPr>
          <a:xfrm>
            <a:off x="6267350" y="65625"/>
            <a:ext cx="16953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d7fea3f2bc_0_0"/>
          <p:cNvSpPr txBox="1"/>
          <p:nvPr/>
        </p:nvSpPr>
        <p:spPr>
          <a:xfrm>
            <a:off x="6267350" y="284575"/>
            <a:ext cx="31392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/Medium Term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9c146b679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d9c146b679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g3d9c146b67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475" y="334725"/>
            <a:ext cx="9586699" cy="52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d9c146b679_0_0"/>
          <p:cNvSpPr txBox="1"/>
          <p:nvPr/>
        </p:nvSpPr>
        <p:spPr>
          <a:xfrm>
            <a:off x="3030550" y="5614575"/>
            <a:ext cx="6954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⅔ of 75-year samples have the same sign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5cc15a1db_0_0"/>
          <p:cNvSpPr txBox="1"/>
          <p:nvPr>
            <p:ph type="title"/>
          </p:nvPr>
        </p:nvSpPr>
        <p:spPr>
          <a:xfrm>
            <a:off x="3091400" y="226450"/>
            <a:ext cx="5309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    IRIS Applications</a:t>
            </a:r>
            <a:endParaRPr b="1"/>
          </a:p>
        </p:txBody>
      </p:sp>
      <p:sp>
        <p:nvSpPr>
          <p:cNvPr id="179" name="Google Shape;179;g315cc15a1db_0_0"/>
          <p:cNvSpPr txBox="1"/>
          <p:nvPr/>
        </p:nvSpPr>
        <p:spPr>
          <a:xfrm>
            <a:off x="657600" y="4209825"/>
            <a:ext cx="3051900" cy="15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Communication/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Media 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Grantham Institute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Worldwide Weather Attribution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15cc15a1db_0_0"/>
          <p:cNvSpPr txBox="1"/>
          <p:nvPr/>
        </p:nvSpPr>
        <p:spPr>
          <a:xfrm>
            <a:off x="7499900" y="4930475"/>
            <a:ext cx="39753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Regulation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15cc15a1db_0_0"/>
          <p:cNvSpPr/>
          <p:nvPr/>
        </p:nvSpPr>
        <p:spPr>
          <a:xfrm>
            <a:off x="3588000" y="2359700"/>
            <a:ext cx="3793500" cy="369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g315cc15a1db_0_0"/>
          <p:cNvCxnSpPr>
            <a:stCxn id="183" idx="4"/>
          </p:cNvCxnSpPr>
          <p:nvPr/>
        </p:nvCxnSpPr>
        <p:spPr>
          <a:xfrm>
            <a:off x="5480100" y="4639100"/>
            <a:ext cx="2400" cy="140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g315cc15a1db_0_0"/>
          <p:cNvCxnSpPr>
            <a:stCxn id="181" idx="2"/>
            <a:endCxn id="183" idx="2"/>
          </p:cNvCxnSpPr>
          <p:nvPr/>
        </p:nvCxnSpPr>
        <p:spPr>
          <a:xfrm>
            <a:off x="3588000" y="4206500"/>
            <a:ext cx="146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g315cc15a1db_0_0"/>
          <p:cNvCxnSpPr>
            <a:stCxn id="183" idx="6"/>
          </p:cNvCxnSpPr>
          <p:nvPr/>
        </p:nvCxnSpPr>
        <p:spPr>
          <a:xfrm flipH="1" rot="10800000">
            <a:off x="5911650" y="4198400"/>
            <a:ext cx="15024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g315cc15a1db_0_0"/>
          <p:cNvSpPr txBox="1"/>
          <p:nvPr/>
        </p:nvSpPr>
        <p:spPr>
          <a:xfrm>
            <a:off x="4137725" y="4411125"/>
            <a:ext cx="1836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15cc15a1db_0_0"/>
          <p:cNvSpPr txBox="1"/>
          <p:nvPr/>
        </p:nvSpPr>
        <p:spPr>
          <a:xfrm flipH="1">
            <a:off x="5744850" y="4630999"/>
            <a:ext cx="1836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Change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15cc15a1db_0_0"/>
          <p:cNvSpPr txBox="1"/>
          <p:nvPr/>
        </p:nvSpPr>
        <p:spPr>
          <a:xfrm>
            <a:off x="3975575" y="3198150"/>
            <a:ext cx="216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Medium Term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15cc15a1db_0_0"/>
          <p:cNvSpPr/>
          <p:nvPr/>
        </p:nvSpPr>
        <p:spPr>
          <a:xfrm>
            <a:off x="5048550" y="3773900"/>
            <a:ext cx="863100" cy="86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IRIS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15cc15a1db_0_0"/>
          <p:cNvSpPr txBox="1"/>
          <p:nvPr/>
        </p:nvSpPr>
        <p:spPr>
          <a:xfrm>
            <a:off x="718475" y="1914400"/>
            <a:ext cx="41328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 model adjustment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(additional risk view)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Parametrics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 and Damage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15cc15a1db_0_0"/>
          <p:cNvSpPr txBox="1"/>
          <p:nvPr/>
        </p:nvSpPr>
        <p:spPr>
          <a:xfrm>
            <a:off x="657600" y="5790825"/>
            <a:ext cx="40281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EDEB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hlink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https://www.imperial.ac.uk/grantham/research/climate-science/modelling-tropical-cyclones/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15cc15a1db_0_0"/>
          <p:cNvSpPr txBox="1"/>
          <p:nvPr/>
        </p:nvSpPr>
        <p:spPr>
          <a:xfrm>
            <a:off x="7499900" y="1719000"/>
            <a:ext cx="39753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and Innovation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Sparks, N., Toumi, R. </a:t>
            </a:r>
            <a:r>
              <a:rPr b="0" i="1" lang="en-GB" sz="1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Sci Data</a:t>
            </a:r>
            <a:r>
              <a:rPr b="0" i="0" lang="en-GB" sz="1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11, 424 (2024). </a:t>
            </a:r>
            <a:r>
              <a:rPr b="0" i="0" lang="en-GB" sz="1000" u="sng" cap="none" strike="noStrike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https://doi.org/10.1038/s41597-024-03250-y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Sparks, N., &amp; Toumi, R. </a:t>
            </a:r>
            <a:r>
              <a:rPr b="0" i="1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Atmospheric Science Letters</a:t>
            </a: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26(1), e1285 (2025) </a:t>
            </a:r>
            <a:r>
              <a:rPr b="0" i="0" lang="en-GB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https://doi.org/10.1002/asl.1285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Toumi, R., &amp; Sparks, N., 2025. The Hurricane Damage Index (HurDI), </a:t>
            </a:r>
            <a:r>
              <a:rPr b="0" i="1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 of Catastrophe Risk and Resilience</a:t>
            </a: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(2025).</a:t>
            </a:r>
            <a:r>
              <a:rPr b="0" i="0" lang="en-GB" sz="1000" u="none" cap="none" strike="noStrik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-GB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https://doi.org/10.63024/k2gm-2j0m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Sparks, N. and Toumi , R 2025, The impact of global warming on U.S. hurricane landfall: a storyline approach, </a:t>
            </a:r>
            <a:r>
              <a:rPr b="0" i="1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Environ. Res. Lett.</a:t>
            </a: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114006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https://doi.org/10.1088/1748-9326/ae0956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Li, M and Toumi , R 2026 Attributing causes of increased intensity of North Atlantic hurricanes using a stochastic model (IRIS) </a:t>
            </a:r>
            <a:r>
              <a:rPr b="0" i="1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Environ. Res. Commun.</a:t>
            </a: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011009. </a:t>
            </a:r>
            <a:r>
              <a:rPr b="0" i="0" lang="en-GB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https://doi/10.1088/2515-7620/ae3898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g315cc15a1db_0_0"/>
          <p:cNvCxnSpPr/>
          <p:nvPr/>
        </p:nvCxnSpPr>
        <p:spPr>
          <a:xfrm flipH="1">
            <a:off x="5477700" y="2359700"/>
            <a:ext cx="4800" cy="141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g315cc15a1db_0_0"/>
          <p:cNvSpPr txBox="1"/>
          <p:nvPr/>
        </p:nvSpPr>
        <p:spPr>
          <a:xfrm>
            <a:off x="5644600" y="3065900"/>
            <a:ext cx="216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Annu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ENSO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315cc15a1db_0_0"/>
          <p:cNvSpPr txBox="1"/>
          <p:nvPr/>
        </p:nvSpPr>
        <p:spPr>
          <a:xfrm>
            <a:off x="8146400" y="5575125"/>
            <a:ext cx="406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a8b94bfe45_0_0"/>
          <p:cNvSpPr txBox="1"/>
          <p:nvPr>
            <p:ph type="title"/>
          </p:nvPr>
        </p:nvSpPr>
        <p:spPr>
          <a:xfrm>
            <a:off x="506600" y="274525"/>
            <a:ext cx="105156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                      Insurance Sponsors</a:t>
            </a:r>
            <a:endParaRPr/>
          </a:p>
        </p:txBody>
      </p:sp>
      <p:pic>
        <p:nvPicPr>
          <p:cNvPr id="200" name="Google Shape;200;g2a8b94bfe4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4763" y="3296363"/>
            <a:ext cx="1529475" cy="76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a8b94bfe4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800" y="2019600"/>
            <a:ext cx="1125175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a8b94bfe4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40625" y="3329925"/>
            <a:ext cx="238882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a8b94bfe45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9800" y="4659700"/>
            <a:ext cx="1790975" cy="11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a8b94bfe45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6375" y="3296363"/>
            <a:ext cx="1272125" cy="76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a8b94bfe45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49013" y="3240400"/>
            <a:ext cx="1676200" cy="135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a8b94bfe45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67000" y="1723888"/>
            <a:ext cx="19858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a8b94bfe45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58937" y="1817613"/>
            <a:ext cx="2077800" cy="9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a8b94bfe45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42850" y="1925838"/>
            <a:ext cx="1904975" cy="76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a8b94bfe45_0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042440" y="4336350"/>
            <a:ext cx="21632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a8b94bfe45_0_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582736" y="3296375"/>
            <a:ext cx="1076038" cy="10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a8b94bfe45_0_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797349" y="4713625"/>
            <a:ext cx="1790976" cy="8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a8b94bfe45_0_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807400" y="5050725"/>
            <a:ext cx="19050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a8b94bfe45_0_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549013" y="4952075"/>
            <a:ext cx="1905000" cy="62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a8b94bfe45_0_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555575" y="1355149"/>
            <a:ext cx="2512303" cy="159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a8b94bfe45_0_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884925" y="152575"/>
            <a:ext cx="2987175" cy="10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7eaac0a0e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                             Partners</a:t>
            </a:r>
            <a:endParaRPr/>
          </a:p>
        </p:txBody>
      </p:sp>
      <p:sp>
        <p:nvSpPr>
          <p:cNvPr id="221" name="Google Shape;221;g257eaac0a0e_0_0"/>
          <p:cNvSpPr txBox="1"/>
          <p:nvPr>
            <p:ph idx="1" type="body"/>
          </p:nvPr>
        </p:nvSpPr>
        <p:spPr>
          <a:xfrm>
            <a:off x="838200" y="1441750"/>
            <a:ext cx="10515600" cy="47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22" name="Google Shape;222;g257eaac0a0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898" y="1903525"/>
            <a:ext cx="2444050" cy="88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57eaac0a0e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6638" y="4852925"/>
            <a:ext cx="1887900" cy="119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57eaac0a0e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9575" y="4898587"/>
            <a:ext cx="1665875" cy="101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57eaac0a0e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49552" y="5058400"/>
            <a:ext cx="1407275" cy="7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57eaac0a0e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8200" y="3538800"/>
            <a:ext cx="1887900" cy="6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57eaac0a0e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31900" y="3468238"/>
            <a:ext cx="1521220" cy="119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57eaac0a0e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91988" y="3419869"/>
            <a:ext cx="2020313" cy="95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57eaac0a0e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60836" y="3413137"/>
            <a:ext cx="2318938" cy="10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57eaac0a0e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98900" y="2040898"/>
            <a:ext cx="2252164" cy="6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57eaac0a0e_0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988875" y="1690825"/>
            <a:ext cx="1407275" cy="14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57eaac0a0e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38200" y="5058400"/>
            <a:ext cx="2388450" cy="8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e3a9bc931_0_0"/>
          <p:cNvSpPr txBox="1"/>
          <p:nvPr>
            <p:ph type="title"/>
          </p:nvPr>
        </p:nvSpPr>
        <p:spPr>
          <a:xfrm>
            <a:off x="1432425" y="267975"/>
            <a:ext cx="1007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                      </a:t>
            </a:r>
            <a:r>
              <a:rPr b="1" lang="en-GB"/>
              <a:t>Applications</a:t>
            </a:r>
            <a:endParaRPr b="1"/>
          </a:p>
        </p:txBody>
      </p:sp>
      <p:sp>
        <p:nvSpPr>
          <p:cNvPr id="93" name="Google Shape;93;g30e3a9bc931_0_0"/>
          <p:cNvSpPr txBox="1"/>
          <p:nvPr/>
        </p:nvSpPr>
        <p:spPr>
          <a:xfrm>
            <a:off x="669050" y="4826325"/>
            <a:ext cx="272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30e3a9bc931_0_0"/>
          <p:cNvSpPr txBox="1"/>
          <p:nvPr/>
        </p:nvSpPr>
        <p:spPr>
          <a:xfrm>
            <a:off x="7736875" y="4826325"/>
            <a:ext cx="19578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Regulation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30e3a9bc931_0_0"/>
          <p:cNvSpPr txBox="1"/>
          <p:nvPr/>
        </p:nvSpPr>
        <p:spPr>
          <a:xfrm>
            <a:off x="4573550" y="1593663"/>
            <a:ext cx="272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30e3a9bc931_0_0"/>
          <p:cNvSpPr/>
          <p:nvPr/>
        </p:nvSpPr>
        <p:spPr>
          <a:xfrm>
            <a:off x="3588000" y="2359700"/>
            <a:ext cx="3793500" cy="369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g30e3a9bc931_0_0"/>
          <p:cNvCxnSpPr/>
          <p:nvPr/>
        </p:nvCxnSpPr>
        <p:spPr>
          <a:xfrm flipH="1">
            <a:off x="5482350" y="4112175"/>
            <a:ext cx="4800" cy="193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g30e3a9bc931_0_0"/>
          <p:cNvCxnSpPr>
            <a:stCxn id="96" idx="2"/>
            <a:endCxn id="99" idx="2"/>
          </p:cNvCxnSpPr>
          <p:nvPr/>
        </p:nvCxnSpPr>
        <p:spPr>
          <a:xfrm>
            <a:off x="3588000" y="4206500"/>
            <a:ext cx="146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g30e3a9bc931_0_0"/>
          <p:cNvCxnSpPr>
            <a:stCxn id="99" idx="0"/>
            <a:endCxn id="96" idx="0"/>
          </p:cNvCxnSpPr>
          <p:nvPr/>
        </p:nvCxnSpPr>
        <p:spPr>
          <a:xfrm flipH="1" rot="10800000">
            <a:off x="5480100" y="2359700"/>
            <a:ext cx="4800" cy="141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g30e3a9bc931_0_0"/>
          <p:cNvSpPr txBox="1"/>
          <p:nvPr/>
        </p:nvSpPr>
        <p:spPr>
          <a:xfrm>
            <a:off x="4141600" y="4414025"/>
            <a:ext cx="1836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30e3a9bc931_0_0"/>
          <p:cNvSpPr txBox="1"/>
          <p:nvPr/>
        </p:nvSpPr>
        <p:spPr>
          <a:xfrm flipH="1">
            <a:off x="5779750" y="4487625"/>
            <a:ext cx="1836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Change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0e3a9bc931_0_0"/>
          <p:cNvSpPr txBox="1"/>
          <p:nvPr/>
        </p:nvSpPr>
        <p:spPr>
          <a:xfrm>
            <a:off x="3913825" y="3198150"/>
            <a:ext cx="216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Medium Term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30e3a9bc931_0_0"/>
          <p:cNvSpPr/>
          <p:nvPr/>
        </p:nvSpPr>
        <p:spPr>
          <a:xfrm>
            <a:off x="5048550" y="3773900"/>
            <a:ext cx="863100" cy="86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IRIS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g30e3a9bc931_0_0"/>
          <p:cNvCxnSpPr>
            <a:stCxn id="99" idx="6"/>
          </p:cNvCxnSpPr>
          <p:nvPr/>
        </p:nvCxnSpPr>
        <p:spPr>
          <a:xfrm>
            <a:off x="5911650" y="4206500"/>
            <a:ext cx="143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g30e3a9bc931_0_0"/>
          <p:cNvSpPr txBox="1"/>
          <p:nvPr/>
        </p:nvSpPr>
        <p:spPr>
          <a:xfrm>
            <a:off x="5779750" y="3090450"/>
            <a:ext cx="2160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ENSO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838200" y="454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b="1" lang="en-GB" sz="4500"/>
              <a:t>IRIS :   A Statistical-Thermodynamic Model</a:t>
            </a:r>
            <a:endParaRPr b="1" sz="4500"/>
          </a:p>
        </p:txBody>
      </p:sp>
      <p:sp>
        <p:nvSpPr>
          <p:cNvPr id="111" name="Google Shape;111;p2"/>
          <p:cNvSpPr txBox="1"/>
          <p:nvPr>
            <p:ph idx="1" type="body"/>
          </p:nvPr>
        </p:nvSpPr>
        <p:spPr>
          <a:xfrm>
            <a:off x="692625" y="1637476"/>
            <a:ext cx="105156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                                               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Innovation- Focus on the "endgame" and drive by thermodynamics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Post-LMI Cat 1+ only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Decay focus 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Counterfactual tracks 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Global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Lifetime maximum intensity (LMI) constrained by potential intensity (PI)</a:t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                     </a:t>
            </a:r>
            <a:endParaRPr b="1" sz="2400"/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619" y="151696"/>
            <a:ext cx="703204" cy="70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1075300" y="5317900"/>
            <a:ext cx="1043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highlight>
                <a:srgbClr val="EDEB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8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Sparks, N., Toumi, R. </a:t>
            </a:r>
            <a:r>
              <a:rPr b="0" i="1" lang="en-GB" sz="18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Sci Data</a:t>
            </a:r>
            <a:r>
              <a:rPr b="0" i="0" lang="en-GB" sz="18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11, 424 (2024). </a:t>
            </a:r>
            <a:r>
              <a:rPr b="0" i="0" lang="en-GB" sz="18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https://doi.org/10.1038/s41597-024-03250-y</a:t>
            </a:r>
            <a:endParaRPr b="0" i="0" sz="2700" u="none" cap="none" strike="noStrike">
              <a:solidFill>
                <a:schemeClr val="dk1"/>
              </a:solidFill>
              <a:highlight>
                <a:srgbClr val="EDEB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3131071" y="29459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           Track</a:t>
            </a:r>
            <a:endParaRPr/>
          </a:p>
        </p:txBody>
      </p:sp>
      <p:sp>
        <p:nvSpPr>
          <p:cNvPr id="119" name="Google Shape;119;p3"/>
          <p:cNvSpPr txBox="1"/>
          <p:nvPr>
            <p:ph idx="1" type="body"/>
          </p:nvPr>
        </p:nvSpPr>
        <p:spPr>
          <a:xfrm>
            <a:off x="1621891" y="1690934"/>
            <a:ext cx="5079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Poisson count, N– independent, by basin - LMI Events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"Parent track" from observations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N tracks sampled per season, per basin.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Perturbation of LMI position 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Extrapolation after parent track ends relaxes to monthly climatological steering wind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Backtrack parent to genesis point</a:t>
            </a:r>
            <a:endParaRPr sz="2400"/>
          </a:p>
        </p:txBody>
      </p:sp>
      <p:pic>
        <p:nvPicPr>
          <p:cNvPr descr="A picture containing child art, drawing, art&#10;&#10;Description automatically generated"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375" y="1739900"/>
            <a:ext cx="3954150" cy="33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270675" y="259349"/>
            <a:ext cx="10515600" cy="13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             Lifetime maximum Intensity, LMI</a:t>
            </a:r>
            <a:endParaRPr/>
          </a:p>
        </p:txBody>
      </p:sp>
      <p:sp>
        <p:nvSpPr>
          <p:cNvPr id="126" name="Google Shape;126;p4"/>
          <p:cNvSpPr txBox="1"/>
          <p:nvPr>
            <p:ph idx="1" type="body"/>
          </p:nvPr>
        </p:nvSpPr>
        <p:spPr>
          <a:xfrm>
            <a:off x="663307" y="2070960"/>
            <a:ext cx="5702400" cy="4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Estimate potential intensity, PI, using monthly climatology 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Draw relative intensity (LMI/PI) from uniform distribution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Calculate LMI = the initial intensity which is constrained by thermodynamics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A map of the world&#10;&#10;Description automatically generated with medium confidence"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3291"/>
          <a:stretch/>
        </p:blipFill>
        <p:spPr>
          <a:xfrm>
            <a:off x="6307825" y="1636350"/>
            <a:ext cx="5248625" cy="269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diagram, line, parallel&#10;&#10;Description automatically generated" id="128" name="Google Shape;128;p4"/>
          <p:cNvPicPr preferRelativeResize="0"/>
          <p:nvPr/>
        </p:nvPicPr>
        <p:blipFill rotWithShape="1">
          <a:blip r:embed="rId4">
            <a:alphaModFix/>
          </a:blip>
          <a:srcRect b="0" l="0" r="49774" t="77021"/>
          <a:stretch/>
        </p:blipFill>
        <p:spPr>
          <a:xfrm>
            <a:off x="6365760" y="4429290"/>
            <a:ext cx="4522377" cy="2295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                               Decay</a:t>
            </a:r>
            <a:endParaRPr/>
          </a:p>
        </p:txBody>
      </p:sp>
      <p:sp>
        <p:nvSpPr>
          <p:cNvPr id="134" name="Google Shape;134;p5"/>
          <p:cNvSpPr txBox="1"/>
          <p:nvPr>
            <p:ph idx="1" type="body"/>
          </p:nvPr>
        </p:nvSpPr>
        <p:spPr>
          <a:xfrm>
            <a:off x="317500" y="1347250"/>
            <a:ext cx="7098600" cy="52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Decay is modelled as monotonic, algebraic: 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GB"/>
              <a:t>         </a:t>
            </a:r>
            <a:r>
              <a:rPr lang="en-GB" sz="2400"/>
              <a:t> v</a:t>
            </a:r>
            <a:r>
              <a:rPr b="0" i="0" lang="en-GB" sz="2400"/>
              <a:t>(t) = [1/</a:t>
            </a:r>
            <a:r>
              <a:rPr lang="en-GB" sz="2400"/>
              <a:t>LMI</a:t>
            </a:r>
            <a:r>
              <a:rPr b="0" i="0" lang="en-GB" sz="2400"/>
              <a:t> + κt]</a:t>
            </a:r>
            <a:r>
              <a:rPr b="0" baseline="30000" i="0" lang="en-GB" sz="2400"/>
              <a:t>−1</a:t>
            </a:r>
            <a:endParaRPr b="0" baseline="30000" i="0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en-GB" sz="2400"/>
              <a:t>κ </a:t>
            </a:r>
            <a:r>
              <a:rPr lang="en-GB" sz="2400"/>
              <a:t>: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0" i="0" lang="en-GB" sz="2400"/>
              <a:t>physical meaning derived from frictional decay of cylindrical vortex.</a:t>
            </a:r>
            <a:endParaRPr b="0" i="0"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lognormal </a:t>
            </a:r>
            <a:endParaRPr b="0" i="0"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depends land</a:t>
            </a:r>
            <a:r>
              <a:rPr b="0" i="0" lang="en-GB" sz="2400"/>
              <a:t> fraction in 300 km radius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different constant for each decay.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          </a:t>
            </a:r>
            <a:endParaRPr sz="2400"/>
          </a:p>
        </p:txBody>
      </p:sp>
      <p:pic>
        <p:nvPicPr>
          <p:cNvPr descr="A picture containing screenshot, line, colorfulness, design&#10;&#10;Description automatically generated" id="135" name="Google Shape;1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7066" y="378352"/>
            <a:ext cx="5892800" cy="58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 txBox="1"/>
          <p:nvPr/>
        </p:nvSpPr>
        <p:spPr>
          <a:xfrm>
            <a:off x="4013925" y="5301750"/>
            <a:ext cx="35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7fea3f2bc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Current/Medium Term and Climate Change</a:t>
            </a:r>
            <a:endParaRPr/>
          </a:p>
        </p:txBody>
      </p:sp>
      <p:sp>
        <p:nvSpPr>
          <p:cNvPr id="142" name="Google Shape;142;g3d7fea3f2bc_1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Climatology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20 yr mean basin count &amp; PI; </a:t>
            </a:r>
            <a:r>
              <a:rPr lang="en-GB"/>
              <a:t>tracks =</a:t>
            </a:r>
            <a:r>
              <a:rPr lang="en-GB"/>
              <a:t> 1950-2024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Climate Change</a:t>
            </a:r>
            <a:r>
              <a:rPr lang="en-GB"/>
              <a:t> (story line approach)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fix count &amp; tracks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persist zonal mean trend of PI (+)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Medium Term </a:t>
            </a:r>
            <a:r>
              <a:rPr lang="en-GB"/>
              <a:t>(5 year mean) 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weighted history of counts (+), tracks (Southward) and PI (+)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w</a:t>
            </a:r>
            <a:r>
              <a:rPr lang="en-GB"/>
              <a:t>eights  to optimise </a:t>
            </a:r>
            <a:r>
              <a:rPr lang="en-GB"/>
              <a:t>persitence skill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84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84"/>
              <a:t>HurDI 2025 vs 2024: -10%</a:t>
            </a:r>
            <a:endParaRPr sz="2384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3e21d76e3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/>
          </a:p>
        </p:txBody>
      </p:sp>
      <p:sp>
        <p:nvSpPr>
          <p:cNvPr id="148" name="Google Shape;148;g3d3e21d76e3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49" name="Google Shape;149;g3d3e21d76e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50" y="373675"/>
            <a:ext cx="10194675" cy="588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3e21d76e3_0_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/>
          </a:p>
        </p:txBody>
      </p:sp>
      <p:sp>
        <p:nvSpPr>
          <p:cNvPr id="155" name="Google Shape;155;g3d3e21d76e3_0_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56" name="Google Shape;156;g3d3e21d76e3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5390" y="0"/>
            <a:ext cx="97612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2023-05-29T14:55:02Z</dcterms:created>
  <dc:creator>Sparks, Nathan J</dc:creator>
</cp:coreProperties>
</file>