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64" r:id="rId4"/>
    <p:sldId id="258" r:id="rId5"/>
    <p:sldId id="259" r:id="rId6"/>
    <p:sldId id="261" r:id="rId7"/>
    <p:sldId id="262" r:id="rId8"/>
    <p:sldId id="263" r:id="rId9"/>
    <p:sldId id="260" r:id="rId10"/>
    <p:sldId id="265" r:id="rId11"/>
    <p:sldId id="266" r:id="rId12"/>
    <p:sldId id="267" r:id="rId13"/>
    <p:sldId id="268" r:id="rId14"/>
    <p:sldId id="281" r:id="rId15"/>
    <p:sldId id="269" r:id="rId16"/>
    <p:sldId id="270" r:id="rId17"/>
    <p:sldId id="279" r:id="rId18"/>
    <p:sldId id="278" r:id="rId19"/>
    <p:sldId id="271" r:id="rId20"/>
    <p:sldId id="272" r:id="rId21"/>
    <p:sldId id="273" r:id="rId22"/>
    <p:sldId id="274" r:id="rId23"/>
    <p:sldId id="282" r:id="rId24"/>
    <p:sldId id="275" r:id="rId25"/>
    <p:sldId id="276"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2"/>
    <p:restoredTop sz="82332"/>
  </p:normalViewPr>
  <p:slideViewPr>
    <p:cSldViewPr snapToGrid="0">
      <p:cViewPr varScale="1">
        <p:scale>
          <a:sx n="69" d="100"/>
          <a:sy n="69" d="100"/>
        </p:scale>
        <p:origin x="23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DDC01-9EF2-9A46-9216-E94815F3BCD7}"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7114883E-BD45-BE4E-B0F4-DCB32C8C62A6}">
      <dgm:prSet/>
      <dgm:spPr/>
      <dgm:t>
        <a:bodyPr/>
        <a:lstStyle/>
        <a:p>
          <a:r>
            <a:rPr lang="en-US" dirty="0"/>
            <a:t>Science is valuable because it is “objective”.</a:t>
          </a:r>
        </a:p>
      </dgm:t>
    </dgm:pt>
    <dgm:pt modelId="{7CB09EC8-ABED-A541-B905-B46DD3D70AA8}" type="parTrans" cxnId="{8D6DA1A7-C78C-184C-BE42-69687300C839}">
      <dgm:prSet/>
      <dgm:spPr/>
      <dgm:t>
        <a:bodyPr/>
        <a:lstStyle/>
        <a:p>
          <a:endParaRPr lang="en-US"/>
        </a:p>
      </dgm:t>
    </dgm:pt>
    <dgm:pt modelId="{252D7AD5-79CD-6A4B-BD5C-6CC7B35D54A6}" type="sibTrans" cxnId="{8D6DA1A7-C78C-184C-BE42-69687300C839}">
      <dgm:prSet/>
      <dgm:spPr/>
      <dgm:t>
        <a:bodyPr/>
        <a:lstStyle/>
        <a:p>
          <a:endParaRPr lang="en-US"/>
        </a:p>
      </dgm:t>
    </dgm:pt>
    <dgm:pt modelId="{5222819E-211E-6245-94F2-F156B0B3465A}">
      <dgm:prSet/>
      <dgm:spPr/>
      <dgm:t>
        <a:bodyPr/>
        <a:lstStyle/>
        <a:p>
          <a:r>
            <a:rPr lang="en-US" dirty="0"/>
            <a:t>Developed by individuals free from “emotional” and “partial” judgements.</a:t>
          </a:r>
        </a:p>
      </dgm:t>
    </dgm:pt>
    <dgm:pt modelId="{4A914E5C-E364-8946-83D2-9D71F10A8B4E}" type="parTrans" cxnId="{612EC575-28D0-B144-886D-59338AFB0767}">
      <dgm:prSet/>
      <dgm:spPr/>
      <dgm:t>
        <a:bodyPr/>
        <a:lstStyle/>
        <a:p>
          <a:endParaRPr lang="en-US"/>
        </a:p>
      </dgm:t>
    </dgm:pt>
    <dgm:pt modelId="{7A8DAD8C-761A-3D46-9F4E-5F92F2BCF250}" type="sibTrans" cxnId="{612EC575-28D0-B144-886D-59338AFB0767}">
      <dgm:prSet/>
      <dgm:spPr/>
      <dgm:t>
        <a:bodyPr/>
        <a:lstStyle/>
        <a:p>
          <a:endParaRPr lang="en-US"/>
        </a:p>
      </dgm:t>
    </dgm:pt>
    <dgm:pt modelId="{572C8A7F-EAB8-094D-B6CE-1E5E77EE1265}">
      <dgm:prSet/>
      <dgm:spPr/>
      <dgm:t>
        <a:bodyPr/>
        <a:lstStyle/>
        <a:p>
          <a:r>
            <a:rPr lang="en-US" dirty="0"/>
            <a:t>Consisting of claims supported by uncontroversial evidence.</a:t>
          </a:r>
        </a:p>
      </dgm:t>
    </dgm:pt>
    <dgm:pt modelId="{CD778AB4-735F-7B42-B144-4EF0505D4950}" type="parTrans" cxnId="{1C937C51-ACFC-8749-9B5C-DC2D3790B273}">
      <dgm:prSet/>
      <dgm:spPr/>
      <dgm:t>
        <a:bodyPr/>
        <a:lstStyle/>
        <a:p>
          <a:endParaRPr lang="en-US"/>
        </a:p>
      </dgm:t>
    </dgm:pt>
    <dgm:pt modelId="{07AD0B85-71C1-5140-A7A5-947632D82282}" type="sibTrans" cxnId="{1C937C51-ACFC-8749-9B5C-DC2D3790B273}">
      <dgm:prSet/>
      <dgm:spPr/>
      <dgm:t>
        <a:bodyPr/>
        <a:lstStyle/>
        <a:p>
          <a:endParaRPr lang="en-US"/>
        </a:p>
      </dgm:t>
    </dgm:pt>
    <dgm:pt modelId="{B9AD0930-7BFD-4149-A900-F340143412DC}">
      <dgm:prSet/>
      <dgm:spPr/>
      <dgm:t>
        <a:bodyPr/>
        <a:lstStyle/>
        <a:p>
          <a:r>
            <a:rPr lang="en-US"/>
            <a:t>Developed by “standardized, repeatable, impersonal” methods.</a:t>
          </a:r>
        </a:p>
      </dgm:t>
    </dgm:pt>
    <dgm:pt modelId="{1872A120-6F31-1F4F-AAEE-9D00FF82A9F8}" type="parTrans" cxnId="{221F93DA-B38C-8F48-9E70-3220954B0839}">
      <dgm:prSet/>
      <dgm:spPr/>
      <dgm:t>
        <a:bodyPr/>
        <a:lstStyle/>
        <a:p>
          <a:endParaRPr lang="en-US"/>
        </a:p>
      </dgm:t>
    </dgm:pt>
    <dgm:pt modelId="{D0DE2260-08DD-F047-9B85-69D8C3975DCD}" type="sibTrans" cxnId="{221F93DA-B38C-8F48-9E70-3220954B0839}">
      <dgm:prSet/>
      <dgm:spPr/>
      <dgm:t>
        <a:bodyPr/>
        <a:lstStyle/>
        <a:p>
          <a:endParaRPr lang="en-US"/>
        </a:p>
      </dgm:t>
    </dgm:pt>
    <dgm:pt modelId="{116808DD-C651-1347-985F-5C1F5A0492BC}">
      <dgm:prSet/>
      <dgm:spPr/>
      <dgm:t>
        <a:bodyPr/>
        <a:lstStyle/>
        <a:p>
          <a:r>
            <a:rPr lang="en-US"/>
            <a:t>Developed by community of experts with a certain pedigree.</a:t>
          </a:r>
        </a:p>
      </dgm:t>
    </dgm:pt>
    <dgm:pt modelId="{09BBBCA9-C417-AC47-9B8D-10029C960EED}" type="parTrans" cxnId="{DEB529C0-00F1-CA41-81BB-C6530E2A4285}">
      <dgm:prSet/>
      <dgm:spPr/>
      <dgm:t>
        <a:bodyPr/>
        <a:lstStyle/>
        <a:p>
          <a:endParaRPr lang="en-US"/>
        </a:p>
      </dgm:t>
    </dgm:pt>
    <dgm:pt modelId="{C6CB484E-5530-A141-A3BB-D6E6778D351B}" type="sibTrans" cxnId="{DEB529C0-00F1-CA41-81BB-C6530E2A4285}">
      <dgm:prSet/>
      <dgm:spPr/>
      <dgm:t>
        <a:bodyPr/>
        <a:lstStyle/>
        <a:p>
          <a:endParaRPr lang="en-US"/>
        </a:p>
      </dgm:t>
    </dgm:pt>
    <dgm:pt modelId="{DDF98C60-B881-BD45-92B9-75D454635FBF}" type="pres">
      <dgm:prSet presAssocID="{34CDDC01-9EF2-9A46-9216-E94815F3BCD7}" presName="cycle" presStyleCnt="0">
        <dgm:presLayoutVars>
          <dgm:chMax val="1"/>
          <dgm:dir/>
          <dgm:animLvl val="ctr"/>
          <dgm:resizeHandles val="exact"/>
        </dgm:presLayoutVars>
      </dgm:prSet>
      <dgm:spPr/>
    </dgm:pt>
    <dgm:pt modelId="{D4A7808B-C8E6-BC46-BAE0-4643F620BA51}" type="pres">
      <dgm:prSet presAssocID="{7114883E-BD45-BE4E-B0F4-DCB32C8C62A6}" presName="centerShape" presStyleLbl="node0" presStyleIdx="0" presStyleCnt="1" custLinFactNeighborY="198"/>
      <dgm:spPr/>
    </dgm:pt>
    <dgm:pt modelId="{A1ECC974-10F3-E445-B2E5-50964EC62415}" type="pres">
      <dgm:prSet presAssocID="{4A914E5C-E364-8946-83D2-9D71F10A8B4E}" presName="parTrans" presStyleLbl="bgSibTrans2D1" presStyleIdx="0" presStyleCnt="4" custAng="10725255" custScaleX="28139" custLinFactNeighborX="31920" custLinFactNeighborY="-3597"/>
      <dgm:spPr/>
    </dgm:pt>
    <dgm:pt modelId="{58CBEE09-BD18-5842-8080-DCA6EB9AFF09}" type="pres">
      <dgm:prSet presAssocID="{5222819E-211E-6245-94F2-F156B0B3465A}" presName="node" presStyleLbl="node1" presStyleIdx="0" presStyleCnt="4">
        <dgm:presLayoutVars>
          <dgm:bulletEnabled val="1"/>
        </dgm:presLayoutVars>
      </dgm:prSet>
      <dgm:spPr/>
    </dgm:pt>
    <dgm:pt modelId="{CCB02FA3-C964-CA48-ACE2-C684E9004C73}" type="pres">
      <dgm:prSet presAssocID="{CD778AB4-735F-7B42-B144-4EF0505D4950}" presName="parTrans" presStyleLbl="bgSibTrans2D1" presStyleIdx="1" presStyleCnt="4" custAng="10936755" custScaleX="34360" custLinFactNeighborX="-688" custLinFactNeighborY="73638"/>
      <dgm:spPr/>
    </dgm:pt>
    <dgm:pt modelId="{41805546-A1B4-2F4C-891D-71A8C5BE56DD}" type="pres">
      <dgm:prSet presAssocID="{572C8A7F-EAB8-094D-B6CE-1E5E77EE1265}" presName="node" presStyleLbl="node1" presStyleIdx="1" presStyleCnt="4">
        <dgm:presLayoutVars>
          <dgm:bulletEnabled val="1"/>
        </dgm:presLayoutVars>
      </dgm:prSet>
      <dgm:spPr/>
    </dgm:pt>
    <dgm:pt modelId="{3935206D-4ADF-8E49-9E09-52FCC5C70DA0}" type="pres">
      <dgm:prSet presAssocID="{1872A120-6F31-1F4F-AAEE-9D00FF82A9F8}" presName="parTrans" presStyleLbl="bgSibTrans2D1" presStyleIdx="2" presStyleCnt="4" custAng="11020691" custScaleX="31941" custLinFactNeighborX="-11007" custLinFactNeighborY="73522"/>
      <dgm:spPr/>
    </dgm:pt>
    <dgm:pt modelId="{78D69619-CE7E-4540-9BDB-8CE9ECD768A8}" type="pres">
      <dgm:prSet presAssocID="{B9AD0930-7BFD-4149-A900-F340143412DC}" presName="node" presStyleLbl="node1" presStyleIdx="2" presStyleCnt="4">
        <dgm:presLayoutVars>
          <dgm:bulletEnabled val="1"/>
        </dgm:presLayoutVars>
      </dgm:prSet>
      <dgm:spPr/>
    </dgm:pt>
    <dgm:pt modelId="{161D98FE-D9B4-FD4D-AE53-1534223918B7}" type="pres">
      <dgm:prSet presAssocID="{09BBBCA9-C417-AC47-9B8D-10029C960EED}" presName="parTrans" presStyleLbl="bgSibTrans2D1" presStyleIdx="3" presStyleCnt="4" custAng="10799364" custScaleX="26046" custLinFactNeighborX="-36602" custLinFactNeighborY="0"/>
      <dgm:spPr/>
    </dgm:pt>
    <dgm:pt modelId="{B78FEADA-63A8-D54E-A095-6ED0F67D4B64}" type="pres">
      <dgm:prSet presAssocID="{116808DD-C651-1347-985F-5C1F5A0492BC}" presName="node" presStyleLbl="node1" presStyleIdx="3" presStyleCnt="4">
        <dgm:presLayoutVars>
          <dgm:bulletEnabled val="1"/>
        </dgm:presLayoutVars>
      </dgm:prSet>
      <dgm:spPr/>
    </dgm:pt>
  </dgm:ptLst>
  <dgm:cxnLst>
    <dgm:cxn modelId="{5DE38C18-9383-A940-BC66-A58C71C95C8E}" type="presOf" srcId="{1872A120-6F31-1F4F-AAEE-9D00FF82A9F8}" destId="{3935206D-4ADF-8E49-9E09-52FCC5C70DA0}" srcOrd="0" destOrd="0" presId="urn:microsoft.com/office/officeart/2005/8/layout/radial4"/>
    <dgm:cxn modelId="{A6035720-24E1-F34A-BB99-A5A0F8F3E06A}" type="presOf" srcId="{B9AD0930-7BFD-4149-A900-F340143412DC}" destId="{78D69619-CE7E-4540-9BDB-8CE9ECD768A8}" srcOrd="0" destOrd="0" presId="urn:microsoft.com/office/officeart/2005/8/layout/radial4"/>
    <dgm:cxn modelId="{1C937C51-ACFC-8749-9B5C-DC2D3790B273}" srcId="{7114883E-BD45-BE4E-B0F4-DCB32C8C62A6}" destId="{572C8A7F-EAB8-094D-B6CE-1E5E77EE1265}" srcOrd="1" destOrd="0" parTransId="{CD778AB4-735F-7B42-B144-4EF0505D4950}" sibTransId="{07AD0B85-71C1-5140-A7A5-947632D82282}"/>
    <dgm:cxn modelId="{DFB87075-4F99-6548-9DA3-940646FE2323}" type="presOf" srcId="{4A914E5C-E364-8946-83D2-9D71F10A8B4E}" destId="{A1ECC974-10F3-E445-B2E5-50964EC62415}" srcOrd="0" destOrd="0" presId="urn:microsoft.com/office/officeart/2005/8/layout/radial4"/>
    <dgm:cxn modelId="{612EC575-28D0-B144-886D-59338AFB0767}" srcId="{7114883E-BD45-BE4E-B0F4-DCB32C8C62A6}" destId="{5222819E-211E-6245-94F2-F156B0B3465A}" srcOrd="0" destOrd="0" parTransId="{4A914E5C-E364-8946-83D2-9D71F10A8B4E}" sibTransId="{7A8DAD8C-761A-3D46-9F4E-5F92F2BCF250}"/>
    <dgm:cxn modelId="{1C01F281-8385-E748-B43F-83223338BEC2}" type="presOf" srcId="{7114883E-BD45-BE4E-B0F4-DCB32C8C62A6}" destId="{D4A7808B-C8E6-BC46-BAE0-4643F620BA51}" srcOrd="0" destOrd="0" presId="urn:microsoft.com/office/officeart/2005/8/layout/radial4"/>
    <dgm:cxn modelId="{B1492789-A643-2645-938B-98CFC34BD0CE}" type="presOf" srcId="{116808DD-C651-1347-985F-5C1F5A0492BC}" destId="{B78FEADA-63A8-D54E-A095-6ED0F67D4B64}" srcOrd="0" destOrd="0" presId="urn:microsoft.com/office/officeart/2005/8/layout/radial4"/>
    <dgm:cxn modelId="{8D6DA1A7-C78C-184C-BE42-69687300C839}" srcId="{34CDDC01-9EF2-9A46-9216-E94815F3BCD7}" destId="{7114883E-BD45-BE4E-B0F4-DCB32C8C62A6}" srcOrd="0" destOrd="0" parTransId="{7CB09EC8-ABED-A541-B905-B46DD3D70AA8}" sibTransId="{252D7AD5-79CD-6A4B-BD5C-6CC7B35D54A6}"/>
    <dgm:cxn modelId="{3ABFBAAB-5980-1647-967B-152F849EF0A7}" type="presOf" srcId="{34CDDC01-9EF2-9A46-9216-E94815F3BCD7}" destId="{DDF98C60-B881-BD45-92B9-75D454635FBF}" srcOrd="0" destOrd="0" presId="urn:microsoft.com/office/officeart/2005/8/layout/radial4"/>
    <dgm:cxn modelId="{C4CA6AB2-CA25-194B-9F73-1B2EC844FE2D}" type="presOf" srcId="{09BBBCA9-C417-AC47-9B8D-10029C960EED}" destId="{161D98FE-D9B4-FD4D-AE53-1534223918B7}" srcOrd="0" destOrd="0" presId="urn:microsoft.com/office/officeart/2005/8/layout/radial4"/>
    <dgm:cxn modelId="{DEB529C0-00F1-CA41-81BB-C6530E2A4285}" srcId="{7114883E-BD45-BE4E-B0F4-DCB32C8C62A6}" destId="{116808DD-C651-1347-985F-5C1F5A0492BC}" srcOrd="3" destOrd="0" parTransId="{09BBBCA9-C417-AC47-9B8D-10029C960EED}" sibTransId="{C6CB484E-5530-A141-A3BB-D6E6778D351B}"/>
    <dgm:cxn modelId="{9EB39ECF-3EC6-2942-A42F-AEDDB4A9C711}" type="presOf" srcId="{5222819E-211E-6245-94F2-F156B0B3465A}" destId="{58CBEE09-BD18-5842-8080-DCA6EB9AFF09}" srcOrd="0" destOrd="0" presId="urn:microsoft.com/office/officeart/2005/8/layout/radial4"/>
    <dgm:cxn modelId="{221F93DA-B38C-8F48-9E70-3220954B0839}" srcId="{7114883E-BD45-BE4E-B0F4-DCB32C8C62A6}" destId="{B9AD0930-7BFD-4149-A900-F340143412DC}" srcOrd="2" destOrd="0" parTransId="{1872A120-6F31-1F4F-AAEE-9D00FF82A9F8}" sibTransId="{D0DE2260-08DD-F047-9B85-69D8C3975DCD}"/>
    <dgm:cxn modelId="{FE6DBAE4-9BA4-2543-9C94-2D5F4D0C7B7B}" type="presOf" srcId="{CD778AB4-735F-7B42-B144-4EF0505D4950}" destId="{CCB02FA3-C964-CA48-ACE2-C684E9004C73}" srcOrd="0" destOrd="0" presId="urn:microsoft.com/office/officeart/2005/8/layout/radial4"/>
    <dgm:cxn modelId="{8B29D0F5-334D-C048-A954-6EE99835BB3A}" type="presOf" srcId="{572C8A7F-EAB8-094D-B6CE-1E5E77EE1265}" destId="{41805546-A1B4-2F4C-891D-71A8C5BE56DD}" srcOrd="0" destOrd="0" presId="urn:microsoft.com/office/officeart/2005/8/layout/radial4"/>
    <dgm:cxn modelId="{1EA65C38-199C-4E41-B1E9-40A255EA9938}" type="presParOf" srcId="{DDF98C60-B881-BD45-92B9-75D454635FBF}" destId="{D4A7808B-C8E6-BC46-BAE0-4643F620BA51}" srcOrd="0" destOrd="0" presId="urn:microsoft.com/office/officeart/2005/8/layout/radial4"/>
    <dgm:cxn modelId="{974D607C-8186-FF4A-827A-CBF8B09C1D01}" type="presParOf" srcId="{DDF98C60-B881-BD45-92B9-75D454635FBF}" destId="{A1ECC974-10F3-E445-B2E5-50964EC62415}" srcOrd="1" destOrd="0" presId="urn:microsoft.com/office/officeart/2005/8/layout/radial4"/>
    <dgm:cxn modelId="{E479560F-A561-0942-B006-EF702543A572}" type="presParOf" srcId="{DDF98C60-B881-BD45-92B9-75D454635FBF}" destId="{58CBEE09-BD18-5842-8080-DCA6EB9AFF09}" srcOrd="2" destOrd="0" presId="urn:microsoft.com/office/officeart/2005/8/layout/radial4"/>
    <dgm:cxn modelId="{85570F4C-6EA0-D94B-9DD9-E847C5AFE435}" type="presParOf" srcId="{DDF98C60-B881-BD45-92B9-75D454635FBF}" destId="{CCB02FA3-C964-CA48-ACE2-C684E9004C73}" srcOrd="3" destOrd="0" presId="urn:microsoft.com/office/officeart/2005/8/layout/radial4"/>
    <dgm:cxn modelId="{448D5354-975D-4A42-A1BB-6A4E0F2C320F}" type="presParOf" srcId="{DDF98C60-B881-BD45-92B9-75D454635FBF}" destId="{41805546-A1B4-2F4C-891D-71A8C5BE56DD}" srcOrd="4" destOrd="0" presId="urn:microsoft.com/office/officeart/2005/8/layout/radial4"/>
    <dgm:cxn modelId="{C044E83B-F95A-7B49-80AD-160A78C826C1}" type="presParOf" srcId="{DDF98C60-B881-BD45-92B9-75D454635FBF}" destId="{3935206D-4ADF-8E49-9E09-52FCC5C70DA0}" srcOrd="5" destOrd="0" presId="urn:microsoft.com/office/officeart/2005/8/layout/radial4"/>
    <dgm:cxn modelId="{7803BEBB-6363-D444-AC5C-6F2BCB392126}" type="presParOf" srcId="{DDF98C60-B881-BD45-92B9-75D454635FBF}" destId="{78D69619-CE7E-4540-9BDB-8CE9ECD768A8}" srcOrd="6" destOrd="0" presId="urn:microsoft.com/office/officeart/2005/8/layout/radial4"/>
    <dgm:cxn modelId="{0DDE4ADD-6E7D-F141-A4BA-F9E93BED5DC7}" type="presParOf" srcId="{DDF98C60-B881-BD45-92B9-75D454635FBF}" destId="{161D98FE-D9B4-FD4D-AE53-1534223918B7}" srcOrd="7" destOrd="0" presId="urn:microsoft.com/office/officeart/2005/8/layout/radial4"/>
    <dgm:cxn modelId="{82984D74-23E0-D54C-AEFD-E2D03987A2B9}" type="presParOf" srcId="{DDF98C60-B881-BD45-92B9-75D454635FBF}" destId="{B78FEADA-63A8-D54E-A095-6ED0F67D4B64}"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47B40C-D193-144D-A673-165CF4007A6B}"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F72BF59A-1B6B-F34A-AC6A-645A429C0F8B}">
      <dgm:prSet/>
      <dgm:spPr/>
      <dgm:t>
        <a:bodyPr/>
        <a:lstStyle/>
        <a:p>
          <a:r>
            <a:rPr lang="en-US" dirty="0"/>
            <a:t>Depoliticization of science hides politics, assumptions, attitudes, aspirations and antipathies of scientists.</a:t>
          </a:r>
        </a:p>
      </dgm:t>
    </dgm:pt>
    <dgm:pt modelId="{A9D9525C-8FBA-3148-BD70-88D5AE747BC3}" type="parTrans" cxnId="{850431BB-C2D2-7640-B533-67008B6595B8}">
      <dgm:prSet/>
      <dgm:spPr/>
      <dgm:t>
        <a:bodyPr/>
        <a:lstStyle/>
        <a:p>
          <a:endParaRPr lang="en-US"/>
        </a:p>
      </dgm:t>
    </dgm:pt>
    <dgm:pt modelId="{66D59481-2DD4-1648-B7FA-D3343CD96919}" type="sibTrans" cxnId="{850431BB-C2D2-7640-B533-67008B6595B8}">
      <dgm:prSet/>
      <dgm:spPr/>
      <dgm:t>
        <a:bodyPr/>
        <a:lstStyle/>
        <a:p>
          <a:endParaRPr lang="en-US"/>
        </a:p>
      </dgm:t>
    </dgm:pt>
    <dgm:pt modelId="{41F63DE8-77B2-D042-8473-17CDE3075D4F}">
      <dgm:prSet/>
      <dgm:spPr/>
      <dgm:t>
        <a:bodyPr/>
        <a:lstStyle/>
        <a:p>
          <a:r>
            <a:rPr lang="en-US" dirty="0"/>
            <a:t>Science is not value-free (</a:t>
          </a:r>
          <a:r>
            <a:rPr lang="en-US" dirty="0" err="1"/>
            <a:t>Levins</a:t>
          </a:r>
          <a:r>
            <a:rPr lang="en-US" dirty="0"/>
            <a:t> and </a:t>
          </a:r>
          <a:r>
            <a:rPr lang="en-US" dirty="0" err="1"/>
            <a:t>Lewontin</a:t>
          </a:r>
          <a:r>
            <a:rPr lang="en-US" dirty="0"/>
            <a:t> 1993, Harding 1995, </a:t>
          </a:r>
          <a:r>
            <a:rPr lang="en-US" dirty="0" err="1"/>
            <a:t>Longino</a:t>
          </a:r>
          <a:r>
            <a:rPr lang="en-US" dirty="0"/>
            <a:t> 1996, Elliott and Steel 2017).</a:t>
          </a:r>
        </a:p>
      </dgm:t>
    </dgm:pt>
    <dgm:pt modelId="{0F38603D-928A-D34A-A139-D52E784A4C93}" type="parTrans" cxnId="{C0533198-7588-9345-89B6-3D88B6B19DC0}">
      <dgm:prSet/>
      <dgm:spPr/>
      <dgm:t>
        <a:bodyPr/>
        <a:lstStyle/>
        <a:p>
          <a:endParaRPr lang="en-US"/>
        </a:p>
      </dgm:t>
    </dgm:pt>
    <dgm:pt modelId="{0F58E118-0480-4047-A8FD-01DCEEA6DF31}" type="sibTrans" cxnId="{C0533198-7588-9345-89B6-3D88B6B19DC0}">
      <dgm:prSet/>
      <dgm:spPr/>
      <dgm:t>
        <a:bodyPr/>
        <a:lstStyle/>
        <a:p>
          <a:endParaRPr lang="en-US"/>
        </a:p>
      </dgm:t>
    </dgm:pt>
    <dgm:pt modelId="{2E9ABAD7-4F55-DF49-97AD-185255652ABB}">
      <dgm:prSet/>
      <dgm:spPr/>
      <dgm:t>
        <a:bodyPr/>
        <a:lstStyle/>
        <a:p>
          <a:r>
            <a:rPr lang="en-GB" dirty="0"/>
            <a:t>How does this affect the evaluation of quality of information derived from models and data and the decisions made from them?</a:t>
          </a:r>
        </a:p>
      </dgm:t>
    </dgm:pt>
    <dgm:pt modelId="{C35623C6-F485-514F-9564-ED49E9C889F3}" type="parTrans" cxnId="{6A152EF4-08D8-4448-A63E-B79E5EE83808}">
      <dgm:prSet/>
      <dgm:spPr/>
      <dgm:t>
        <a:bodyPr/>
        <a:lstStyle/>
        <a:p>
          <a:endParaRPr lang="en-GB"/>
        </a:p>
      </dgm:t>
    </dgm:pt>
    <dgm:pt modelId="{73AA326C-DDCC-504C-BDC8-09E0CF2C8A87}" type="sibTrans" cxnId="{6A152EF4-08D8-4448-A63E-B79E5EE83808}">
      <dgm:prSet/>
      <dgm:spPr/>
      <dgm:t>
        <a:bodyPr/>
        <a:lstStyle/>
        <a:p>
          <a:endParaRPr lang="en-GB"/>
        </a:p>
      </dgm:t>
    </dgm:pt>
    <dgm:pt modelId="{ACED11EB-2AC3-B141-8B39-35C89D8511B8}" type="pres">
      <dgm:prSet presAssocID="{5347B40C-D193-144D-A673-165CF4007A6B}" presName="Name0" presStyleCnt="0">
        <dgm:presLayoutVars>
          <dgm:dir/>
          <dgm:resizeHandles val="exact"/>
        </dgm:presLayoutVars>
      </dgm:prSet>
      <dgm:spPr/>
    </dgm:pt>
    <dgm:pt modelId="{22B76EEC-ADFF-D449-A020-3A213F9F05F7}" type="pres">
      <dgm:prSet presAssocID="{41F63DE8-77B2-D042-8473-17CDE3075D4F}" presName="node" presStyleLbl="node1" presStyleIdx="0" presStyleCnt="3" custLinFactNeighborX="-4245" custLinFactNeighborY="-35767">
        <dgm:presLayoutVars>
          <dgm:bulletEnabled val="1"/>
        </dgm:presLayoutVars>
      </dgm:prSet>
      <dgm:spPr/>
    </dgm:pt>
    <dgm:pt modelId="{6781F407-8A3D-824B-A0C6-76BFB838B9F6}" type="pres">
      <dgm:prSet presAssocID="{0F58E118-0480-4047-A8FD-01DCEEA6DF31}" presName="sibTrans" presStyleLbl="sibTrans2D1" presStyleIdx="0" presStyleCnt="2" custAng="10725186" custFlipHor="1" custScaleX="95516" custLinFactNeighborX="2814" custLinFactNeighborY="-4298"/>
      <dgm:spPr/>
    </dgm:pt>
    <dgm:pt modelId="{72C20414-932B-5E49-BDC6-529FC20A6D82}" type="pres">
      <dgm:prSet presAssocID="{0F58E118-0480-4047-A8FD-01DCEEA6DF31}" presName="connectorText" presStyleLbl="sibTrans2D1" presStyleIdx="0" presStyleCnt="2"/>
      <dgm:spPr/>
    </dgm:pt>
    <dgm:pt modelId="{BCE162A6-65BE-6B46-91C6-6E55D5423D0F}" type="pres">
      <dgm:prSet presAssocID="{F72BF59A-1B6B-F34A-AC6A-645A429C0F8B}" presName="node" presStyleLbl="node1" presStyleIdx="1" presStyleCnt="3" custLinFactNeighborX="0" custLinFactNeighborY="-35767">
        <dgm:presLayoutVars>
          <dgm:bulletEnabled val="1"/>
        </dgm:presLayoutVars>
      </dgm:prSet>
      <dgm:spPr/>
    </dgm:pt>
    <dgm:pt modelId="{5B9E6C9C-FE5A-9F46-898C-5AA8B478E44B}" type="pres">
      <dgm:prSet presAssocID="{66D59481-2DD4-1648-B7FA-D3343CD96919}" presName="sibTrans" presStyleLbl="sibTrans2D1" presStyleIdx="1" presStyleCnt="2" custAng="10779999" custFlipHor="1" custScaleX="110952" custLinFactNeighborX="15058" custLinFactNeighborY="5309"/>
      <dgm:spPr/>
    </dgm:pt>
    <dgm:pt modelId="{5FA4BBF7-B5DA-FB44-845F-DF776A8AAE92}" type="pres">
      <dgm:prSet presAssocID="{66D59481-2DD4-1648-B7FA-D3343CD96919}" presName="connectorText" presStyleLbl="sibTrans2D1" presStyleIdx="1" presStyleCnt="2"/>
      <dgm:spPr/>
    </dgm:pt>
    <dgm:pt modelId="{B694DE79-6091-9642-9FFD-4F748C752ABD}" type="pres">
      <dgm:prSet presAssocID="{2E9ABAD7-4F55-DF49-97AD-185255652ABB}" presName="node" presStyleLbl="node1" presStyleIdx="2" presStyleCnt="3" custLinFactNeighborX="-10509" custLinFactNeighborY="-34278">
        <dgm:presLayoutVars>
          <dgm:bulletEnabled val="1"/>
        </dgm:presLayoutVars>
      </dgm:prSet>
      <dgm:spPr/>
    </dgm:pt>
  </dgm:ptLst>
  <dgm:cxnLst>
    <dgm:cxn modelId="{9174A417-9ACC-8F43-96B8-AF5C77D0994E}" type="presOf" srcId="{2E9ABAD7-4F55-DF49-97AD-185255652ABB}" destId="{B694DE79-6091-9642-9FFD-4F748C752ABD}" srcOrd="0" destOrd="0" presId="urn:microsoft.com/office/officeart/2005/8/layout/process1"/>
    <dgm:cxn modelId="{A100A52F-DCF0-3949-B241-528392FFE164}" type="presOf" srcId="{0F58E118-0480-4047-A8FD-01DCEEA6DF31}" destId="{6781F407-8A3D-824B-A0C6-76BFB838B9F6}" srcOrd="0" destOrd="0" presId="urn:microsoft.com/office/officeart/2005/8/layout/process1"/>
    <dgm:cxn modelId="{8533F86B-6547-B54E-A516-5B25D9A71C23}" type="presOf" srcId="{0F58E118-0480-4047-A8FD-01DCEEA6DF31}" destId="{72C20414-932B-5E49-BDC6-529FC20A6D82}" srcOrd="1" destOrd="0" presId="urn:microsoft.com/office/officeart/2005/8/layout/process1"/>
    <dgm:cxn modelId="{BB3DD676-A51C-BA4C-A078-5958D821AEBF}" type="presOf" srcId="{66D59481-2DD4-1648-B7FA-D3343CD96919}" destId="{5FA4BBF7-B5DA-FB44-845F-DF776A8AAE92}" srcOrd="1" destOrd="0" presId="urn:microsoft.com/office/officeart/2005/8/layout/process1"/>
    <dgm:cxn modelId="{C0533198-7588-9345-89B6-3D88B6B19DC0}" srcId="{5347B40C-D193-144D-A673-165CF4007A6B}" destId="{41F63DE8-77B2-D042-8473-17CDE3075D4F}" srcOrd="0" destOrd="0" parTransId="{0F38603D-928A-D34A-A139-D52E784A4C93}" sibTransId="{0F58E118-0480-4047-A8FD-01DCEEA6DF31}"/>
    <dgm:cxn modelId="{1391BB9C-01AD-4141-ACEA-D872C2D030CD}" type="presOf" srcId="{41F63DE8-77B2-D042-8473-17CDE3075D4F}" destId="{22B76EEC-ADFF-D449-A020-3A213F9F05F7}" srcOrd="0" destOrd="0" presId="urn:microsoft.com/office/officeart/2005/8/layout/process1"/>
    <dgm:cxn modelId="{BD6DD9A6-C1B6-9947-8C7B-518BA7D60EC0}" type="presOf" srcId="{F72BF59A-1B6B-F34A-AC6A-645A429C0F8B}" destId="{BCE162A6-65BE-6B46-91C6-6E55D5423D0F}" srcOrd="0" destOrd="0" presId="urn:microsoft.com/office/officeart/2005/8/layout/process1"/>
    <dgm:cxn modelId="{8EAE99AE-5D23-1B4C-BE77-C4861722893A}" type="presOf" srcId="{5347B40C-D193-144D-A673-165CF4007A6B}" destId="{ACED11EB-2AC3-B141-8B39-35C89D8511B8}" srcOrd="0" destOrd="0" presId="urn:microsoft.com/office/officeart/2005/8/layout/process1"/>
    <dgm:cxn modelId="{850431BB-C2D2-7640-B533-67008B6595B8}" srcId="{5347B40C-D193-144D-A673-165CF4007A6B}" destId="{F72BF59A-1B6B-F34A-AC6A-645A429C0F8B}" srcOrd="1" destOrd="0" parTransId="{A9D9525C-8FBA-3148-BD70-88D5AE747BC3}" sibTransId="{66D59481-2DD4-1648-B7FA-D3343CD96919}"/>
    <dgm:cxn modelId="{FCF283F2-A899-B841-8581-876C5A0F4633}" type="presOf" srcId="{66D59481-2DD4-1648-B7FA-D3343CD96919}" destId="{5B9E6C9C-FE5A-9F46-898C-5AA8B478E44B}" srcOrd="0" destOrd="0" presId="urn:microsoft.com/office/officeart/2005/8/layout/process1"/>
    <dgm:cxn modelId="{6A152EF4-08D8-4448-A63E-B79E5EE83808}" srcId="{5347B40C-D193-144D-A673-165CF4007A6B}" destId="{2E9ABAD7-4F55-DF49-97AD-185255652ABB}" srcOrd="2" destOrd="0" parTransId="{C35623C6-F485-514F-9564-ED49E9C889F3}" sibTransId="{73AA326C-DDCC-504C-BDC8-09E0CF2C8A87}"/>
    <dgm:cxn modelId="{15783094-0F16-DA45-8F58-D1F775718C12}" type="presParOf" srcId="{ACED11EB-2AC3-B141-8B39-35C89D8511B8}" destId="{22B76EEC-ADFF-D449-A020-3A213F9F05F7}" srcOrd="0" destOrd="0" presId="urn:microsoft.com/office/officeart/2005/8/layout/process1"/>
    <dgm:cxn modelId="{89B48675-FA81-1E46-A1B3-03891EAB2ECA}" type="presParOf" srcId="{ACED11EB-2AC3-B141-8B39-35C89D8511B8}" destId="{6781F407-8A3D-824B-A0C6-76BFB838B9F6}" srcOrd="1" destOrd="0" presId="urn:microsoft.com/office/officeart/2005/8/layout/process1"/>
    <dgm:cxn modelId="{7B6B6112-C6B6-FF40-A8C7-10ED920F24E7}" type="presParOf" srcId="{6781F407-8A3D-824B-A0C6-76BFB838B9F6}" destId="{72C20414-932B-5E49-BDC6-529FC20A6D82}" srcOrd="0" destOrd="0" presId="urn:microsoft.com/office/officeart/2005/8/layout/process1"/>
    <dgm:cxn modelId="{A7A7A387-8BC3-3147-8F08-DDBE1CFB316B}" type="presParOf" srcId="{ACED11EB-2AC3-B141-8B39-35C89D8511B8}" destId="{BCE162A6-65BE-6B46-91C6-6E55D5423D0F}" srcOrd="2" destOrd="0" presId="urn:microsoft.com/office/officeart/2005/8/layout/process1"/>
    <dgm:cxn modelId="{209126BB-B4C9-FA43-9AF0-749B94AE2151}" type="presParOf" srcId="{ACED11EB-2AC3-B141-8B39-35C89D8511B8}" destId="{5B9E6C9C-FE5A-9F46-898C-5AA8B478E44B}" srcOrd="3" destOrd="0" presId="urn:microsoft.com/office/officeart/2005/8/layout/process1"/>
    <dgm:cxn modelId="{2D0CA979-FA39-0C48-8A01-78899272D0C9}" type="presParOf" srcId="{5B9E6C9C-FE5A-9F46-898C-5AA8B478E44B}" destId="{5FA4BBF7-B5DA-FB44-845F-DF776A8AAE92}" srcOrd="0" destOrd="0" presId="urn:microsoft.com/office/officeart/2005/8/layout/process1"/>
    <dgm:cxn modelId="{118B7959-AE93-464C-89CC-280579AA5183}" type="presParOf" srcId="{ACED11EB-2AC3-B141-8B39-35C89D8511B8}" destId="{B694DE79-6091-9642-9FFD-4F748C752AB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FCA7E6-3322-7542-9015-79EAB3650FD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4243C7DB-F8C5-C04B-8A52-8D8DD3CBE074}">
      <dgm:prSet/>
      <dgm:spPr/>
      <dgm:t>
        <a:bodyPr/>
        <a:lstStyle/>
        <a:p>
          <a:r>
            <a:rPr lang="en-US"/>
            <a:t>Highly variable perceptions of the importance of climate risk within firms.</a:t>
          </a:r>
          <a:endParaRPr lang="en-GB"/>
        </a:p>
      </dgm:t>
    </dgm:pt>
    <dgm:pt modelId="{0CB9509D-20F2-334E-9DF0-ECA2FDD1E4C7}" type="parTrans" cxnId="{EAEE6328-E97B-3442-ABED-C167DE349422}">
      <dgm:prSet/>
      <dgm:spPr/>
      <dgm:t>
        <a:bodyPr/>
        <a:lstStyle/>
        <a:p>
          <a:endParaRPr lang="en-GB"/>
        </a:p>
      </dgm:t>
    </dgm:pt>
    <dgm:pt modelId="{ED9B3CA5-5DB6-074F-BAFF-4C634E306234}" type="sibTrans" cxnId="{EAEE6328-E97B-3442-ABED-C167DE349422}">
      <dgm:prSet/>
      <dgm:spPr/>
      <dgm:t>
        <a:bodyPr/>
        <a:lstStyle/>
        <a:p>
          <a:endParaRPr lang="en-GB"/>
        </a:p>
      </dgm:t>
    </dgm:pt>
    <dgm:pt modelId="{36440BA8-DAE2-8940-8725-1AA9AAFBEB12}">
      <dgm:prSet/>
      <dgm:spPr/>
      <dgm:t>
        <a:bodyPr/>
        <a:lstStyle/>
        <a:p>
          <a:r>
            <a:rPr lang="en-US" dirty="0"/>
            <a:t>Analytics providers focusing mostly on climate analytics say market is not ready for expansion, some firms mentioning lacking capacity.</a:t>
          </a:r>
          <a:endParaRPr lang="en-GB" dirty="0"/>
        </a:p>
      </dgm:t>
    </dgm:pt>
    <dgm:pt modelId="{C5075F3E-3E61-264D-A739-D920F3F5630C}" type="parTrans" cxnId="{330A7F8D-074A-554E-91A9-68CA40C7B929}">
      <dgm:prSet/>
      <dgm:spPr/>
      <dgm:t>
        <a:bodyPr/>
        <a:lstStyle/>
        <a:p>
          <a:endParaRPr lang="en-GB"/>
        </a:p>
      </dgm:t>
    </dgm:pt>
    <dgm:pt modelId="{5CD943EB-1B26-BF44-91EC-4470AB1506F1}" type="sibTrans" cxnId="{330A7F8D-074A-554E-91A9-68CA40C7B929}">
      <dgm:prSet/>
      <dgm:spPr/>
      <dgm:t>
        <a:bodyPr/>
        <a:lstStyle/>
        <a:p>
          <a:endParaRPr lang="en-GB"/>
        </a:p>
      </dgm:t>
    </dgm:pt>
    <dgm:pt modelId="{FD53DCA2-2681-B74A-AAFE-61F122E7F4D3}">
      <dgm:prSet/>
      <dgm:spPr/>
      <dgm:t>
        <a:bodyPr/>
        <a:lstStyle/>
        <a:p>
          <a:pPr>
            <a:buNone/>
          </a:pPr>
          <a:r>
            <a:rPr lang="en-GB" b="0" i="0" u="none" dirty="0"/>
            <a:t>Existing practices for climate risk assessment quality are highly variable and fragmented. While many organisations apply scientific validation approaches (e.g. sensitivity analysis, stress testing, model calibration), others rely more heavily on expert judgement and internal processes. </a:t>
          </a:r>
          <a:endParaRPr lang="en-GB" dirty="0"/>
        </a:p>
      </dgm:t>
    </dgm:pt>
    <dgm:pt modelId="{E2B3AA81-13DC-A140-8EBE-E5A64C8B2028}" type="parTrans" cxnId="{7FB7D9C4-73C1-9141-9A89-B74EF2D9486E}">
      <dgm:prSet/>
      <dgm:spPr/>
      <dgm:t>
        <a:bodyPr/>
        <a:lstStyle/>
        <a:p>
          <a:endParaRPr lang="en-GB"/>
        </a:p>
      </dgm:t>
    </dgm:pt>
    <dgm:pt modelId="{3B239AFE-36E6-0949-AC55-5CC7F906FB48}" type="sibTrans" cxnId="{7FB7D9C4-73C1-9141-9A89-B74EF2D9486E}">
      <dgm:prSet/>
      <dgm:spPr/>
      <dgm:t>
        <a:bodyPr/>
        <a:lstStyle/>
        <a:p>
          <a:endParaRPr lang="en-GB"/>
        </a:p>
      </dgm:t>
    </dgm:pt>
    <dgm:pt modelId="{6801E5F9-9DDF-244D-90B3-E7C45F7737A6}" type="pres">
      <dgm:prSet presAssocID="{03FCA7E6-3322-7542-9015-79EAB3650FDE}" presName="linear" presStyleCnt="0">
        <dgm:presLayoutVars>
          <dgm:animLvl val="lvl"/>
          <dgm:resizeHandles val="exact"/>
        </dgm:presLayoutVars>
      </dgm:prSet>
      <dgm:spPr/>
    </dgm:pt>
    <dgm:pt modelId="{82B9617C-0CB0-1D44-AEFA-1F55451C01AE}" type="pres">
      <dgm:prSet presAssocID="{4243C7DB-F8C5-C04B-8A52-8D8DD3CBE074}" presName="parentText" presStyleLbl="node1" presStyleIdx="0" presStyleCnt="3" custLinFactNeighborX="-136" custLinFactNeighborY="47317">
        <dgm:presLayoutVars>
          <dgm:chMax val="0"/>
          <dgm:bulletEnabled val="1"/>
        </dgm:presLayoutVars>
      </dgm:prSet>
      <dgm:spPr/>
    </dgm:pt>
    <dgm:pt modelId="{7A1CBE8B-22C7-804C-B7CB-9CB477F18AD9}" type="pres">
      <dgm:prSet presAssocID="{ED9B3CA5-5DB6-074F-BAFF-4C634E306234}" presName="spacer" presStyleCnt="0"/>
      <dgm:spPr/>
    </dgm:pt>
    <dgm:pt modelId="{60316489-6E43-5147-A7BC-255F5FA6BB61}" type="pres">
      <dgm:prSet presAssocID="{36440BA8-DAE2-8940-8725-1AA9AAFBEB12}" presName="parentText" presStyleLbl="node1" presStyleIdx="1" presStyleCnt="3">
        <dgm:presLayoutVars>
          <dgm:chMax val="0"/>
          <dgm:bulletEnabled val="1"/>
        </dgm:presLayoutVars>
      </dgm:prSet>
      <dgm:spPr/>
    </dgm:pt>
    <dgm:pt modelId="{4E4F20F6-8340-324E-B978-89B63FAE0320}" type="pres">
      <dgm:prSet presAssocID="{5CD943EB-1B26-BF44-91EC-4470AB1506F1}" presName="spacer" presStyleCnt="0"/>
      <dgm:spPr/>
    </dgm:pt>
    <dgm:pt modelId="{3623BB08-A459-3246-AA93-D83F9BF641DF}" type="pres">
      <dgm:prSet presAssocID="{FD53DCA2-2681-B74A-AAFE-61F122E7F4D3}" presName="parentText" presStyleLbl="node1" presStyleIdx="2" presStyleCnt="3">
        <dgm:presLayoutVars>
          <dgm:chMax val="0"/>
          <dgm:bulletEnabled val="1"/>
        </dgm:presLayoutVars>
      </dgm:prSet>
      <dgm:spPr/>
    </dgm:pt>
  </dgm:ptLst>
  <dgm:cxnLst>
    <dgm:cxn modelId="{DF5E180F-918C-0F48-B9E9-99A1FCB6229B}" type="presOf" srcId="{36440BA8-DAE2-8940-8725-1AA9AAFBEB12}" destId="{60316489-6E43-5147-A7BC-255F5FA6BB61}" srcOrd="0" destOrd="0" presId="urn:microsoft.com/office/officeart/2005/8/layout/vList2"/>
    <dgm:cxn modelId="{EAEE6328-E97B-3442-ABED-C167DE349422}" srcId="{03FCA7E6-3322-7542-9015-79EAB3650FDE}" destId="{4243C7DB-F8C5-C04B-8A52-8D8DD3CBE074}" srcOrd="0" destOrd="0" parTransId="{0CB9509D-20F2-334E-9DF0-ECA2FDD1E4C7}" sibTransId="{ED9B3CA5-5DB6-074F-BAFF-4C634E306234}"/>
    <dgm:cxn modelId="{EF69133E-C182-7245-8A44-AE0F37C7BA56}" type="presOf" srcId="{FD53DCA2-2681-B74A-AAFE-61F122E7F4D3}" destId="{3623BB08-A459-3246-AA93-D83F9BF641DF}" srcOrd="0" destOrd="0" presId="urn:microsoft.com/office/officeart/2005/8/layout/vList2"/>
    <dgm:cxn modelId="{8EE3CC58-5146-2245-892D-5BC96F47465E}" type="presOf" srcId="{03FCA7E6-3322-7542-9015-79EAB3650FDE}" destId="{6801E5F9-9DDF-244D-90B3-E7C45F7737A6}" srcOrd="0" destOrd="0" presId="urn:microsoft.com/office/officeart/2005/8/layout/vList2"/>
    <dgm:cxn modelId="{330A7F8D-074A-554E-91A9-68CA40C7B929}" srcId="{03FCA7E6-3322-7542-9015-79EAB3650FDE}" destId="{36440BA8-DAE2-8940-8725-1AA9AAFBEB12}" srcOrd="1" destOrd="0" parTransId="{C5075F3E-3E61-264D-A739-D920F3F5630C}" sibTransId="{5CD943EB-1B26-BF44-91EC-4470AB1506F1}"/>
    <dgm:cxn modelId="{AC41CBC0-8AC0-6E42-A17B-0B43D7E9936B}" type="presOf" srcId="{4243C7DB-F8C5-C04B-8A52-8D8DD3CBE074}" destId="{82B9617C-0CB0-1D44-AEFA-1F55451C01AE}" srcOrd="0" destOrd="0" presId="urn:microsoft.com/office/officeart/2005/8/layout/vList2"/>
    <dgm:cxn modelId="{7FB7D9C4-73C1-9141-9A89-B74EF2D9486E}" srcId="{03FCA7E6-3322-7542-9015-79EAB3650FDE}" destId="{FD53DCA2-2681-B74A-AAFE-61F122E7F4D3}" srcOrd="2" destOrd="0" parTransId="{E2B3AA81-13DC-A140-8EBE-E5A64C8B2028}" sibTransId="{3B239AFE-36E6-0949-AC55-5CC7F906FB48}"/>
    <dgm:cxn modelId="{4302FA08-1317-5748-B8FA-B22F2BBD7AD0}" type="presParOf" srcId="{6801E5F9-9DDF-244D-90B3-E7C45F7737A6}" destId="{82B9617C-0CB0-1D44-AEFA-1F55451C01AE}" srcOrd="0" destOrd="0" presId="urn:microsoft.com/office/officeart/2005/8/layout/vList2"/>
    <dgm:cxn modelId="{91B85332-CCC7-514D-9747-D56901C60909}" type="presParOf" srcId="{6801E5F9-9DDF-244D-90B3-E7C45F7737A6}" destId="{7A1CBE8B-22C7-804C-B7CB-9CB477F18AD9}" srcOrd="1" destOrd="0" presId="urn:microsoft.com/office/officeart/2005/8/layout/vList2"/>
    <dgm:cxn modelId="{5EDE259B-E934-6841-A69B-7BD9B2795438}" type="presParOf" srcId="{6801E5F9-9DDF-244D-90B3-E7C45F7737A6}" destId="{60316489-6E43-5147-A7BC-255F5FA6BB61}" srcOrd="2" destOrd="0" presId="urn:microsoft.com/office/officeart/2005/8/layout/vList2"/>
    <dgm:cxn modelId="{F13D237E-A3AF-A448-B8A0-041D82D7696B}" type="presParOf" srcId="{6801E5F9-9DDF-244D-90B3-E7C45F7737A6}" destId="{4E4F20F6-8340-324E-B978-89B63FAE0320}" srcOrd="3" destOrd="0" presId="urn:microsoft.com/office/officeart/2005/8/layout/vList2"/>
    <dgm:cxn modelId="{31C952B7-2991-744A-A1E6-9A3C54649771}" type="presParOf" srcId="{6801E5F9-9DDF-244D-90B3-E7C45F7737A6}" destId="{3623BB08-A459-3246-AA93-D83F9BF641D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C3AA71-2601-3940-9A03-DBC05AC13BDA}"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20632DA-5F26-584A-BE7F-A40000B1F073}">
      <dgm:prSet custT="1"/>
      <dgm:spPr/>
      <dgm:t>
        <a:bodyPr/>
        <a:lstStyle/>
        <a:p>
          <a:r>
            <a:rPr lang="en-GB" sz="2200" b="1" dirty="0"/>
            <a:t>Methodological limitations </a:t>
          </a:r>
        </a:p>
        <a:p>
          <a:r>
            <a:rPr lang="en-GB" sz="2200" dirty="0"/>
            <a:t>Existing tools are not always fit for forward-looking risk assessment. For example, cat models are sometimes adapted for future risk by adjusting hazard components without corresponding updates to exposure and vulnerability, resulting in inconsistent outputs. Limitations in representing tail risks were also noted.</a:t>
          </a:r>
        </a:p>
      </dgm:t>
    </dgm:pt>
    <dgm:pt modelId="{866F8EF9-B074-BA4B-814D-1750D2F12BC3}" type="parTrans" cxnId="{5C291E8D-469D-A340-AFBD-98A8E459317C}">
      <dgm:prSet/>
      <dgm:spPr/>
      <dgm:t>
        <a:bodyPr/>
        <a:lstStyle/>
        <a:p>
          <a:endParaRPr lang="en-GB"/>
        </a:p>
      </dgm:t>
    </dgm:pt>
    <dgm:pt modelId="{83719BE5-EFDE-0045-9A30-B34479B668F4}" type="sibTrans" cxnId="{5C291E8D-469D-A340-AFBD-98A8E459317C}">
      <dgm:prSet/>
      <dgm:spPr/>
      <dgm:t>
        <a:bodyPr/>
        <a:lstStyle/>
        <a:p>
          <a:endParaRPr lang="en-GB"/>
        </a:p>
      </dgm:t>
    </dgm:pt>
    <dgm:pt modelId="{9AD31E14-93B5-A948-8071-B358E1B39F9E}">
      <dgm:prSet custT="1"/>
      <dgm:spPr/>
      <dgm:t>
        <a:bodyPr/>
        <a:lstStyle/>
        <a:p>
          <a:r>
            <a:rPr lang="en-GB" sz="2200" b="1" dirty="0"/>
            <a:t>Treatment of uncertainty</a:t>
          </a:r>
          <a:br>
            <a:rPr lang="en-GB" sz="2200" dirty="0"/>
          </a:br>
          <a:r>
            <a:rPr lang="en-GB" sz="2200" dirty="0"/>
            <a:t>There is insufficient exploration, quantification, and communication of uncertainty, particularly in relation to emerging approaches such as AI and in the context of systemic, compound, and cascading risks.</a:t>
          </a:r>
        </a:p>
      </dgm:t>
    </dgm:pt>
    <dgm:pt modelId="{6D527529-65C7-0444-A6CB-B5BDE60D45D7}" type="parTrans" cxnId="{6F08A5EF-1D9A-D74E-9450-B5EF98C0B6F7}">
      <dgm:prSet/>
      <dgm:spPr/>
      <dgm:t>
        <a:bodyPr/>
        <a:lstStyle/>
        <a:p>
          <a:endParaRPr lang="en-GB"/>
        </a:p>
      </dgm:t>
    </dgm:pt>
    <dgm:pt modelId="{CBA67F43-ECB6-A648-8D73-489568B188E1}" type="sibTrans" cxnId="{6F08A5EF-1D9A-D74E-9450-B5EF98C0B6F7}">
      <dgm:prSet/>
      <dgm:spPr/>
      <dgm:t>
        <a:bodyPr/>
        <a:lstStyle/>
        <a:p>
          <a:endParaRPr lang="en-GB"/>
        </a:p>
      </dgm:t>
    </dgm:pt>
    <dgm:pt modelId="{8C08E966-A705-8D43-A783-2F743B3AB7E2}">
      <dgm:prSet custT="1"/>
      <dgm:spPr/>
      <dgm:t>
        <a:bodyPr/>
        <a:lstStyle/>
        <a:p>
          <a:pPr>
            <a:buNone/>
          </a:pPr>
          <a:r>
            <a:rPr lang="en-GB" sz="2200" b="1" i="0" u="none" dirty="0"/>
            <a:t>Transparency and interpretability</a:t>
          </a:r>
          <a:br>
            <a:rPr lang="en-GB" sz="2200" b="0" i="0" u="none" dirty="0"/>
          </a:br>
          <a:r>
            <a:rPr lang="en-GB" sz="2200" b="0" i="0" u="none" dirty="0"/>
            <a:t>A lack of transparency persists in both model design and the identification of appropriate expertise. Concerns were raised about “black box” models and limited visibility into assumptions and methodologies.</a:t>
          </a:r>
          <a:endParaRPr lang="en-GB" sz="2200" dirty="0"/>
        </a:p>
      </dgm:t>
    </dgm:pt>
    <dgm:pt modelId="{6DBF8C69-F7A7-2144-AA85-CFB6B2A3E6E1}" type="parTrans" cxnId="{1BA727EE-4B62-8E40-90EB-53F9C8D61661}">
      <dgm:prSet/>
      <dgm:spPr/>
      <dgm:t>
        <a:bodyPr/>
        <a:lstStyle/>
        <a:p>
          <a:endParaRPr lang="en-GB"/>
        </a:p>
      </dgm:t>
    </dgm:pt>
    <dgm:pt modelId="{1364ACE4-E7A9-4142-9400-89CF0899AC84}" type="sibTrans" cxnId="{1BA727EE-4B62-8E40-90EB-53F9C8D61661}">
      <dgm:prSet/>
      <dgm:spPr/>
      <dgm:t>
        <a:bodyPr/>
        <a:lstStyle/>
        <a:p>
          <a:endParaRPr lang="en-GB"/>
        </a:p>
      </dgm:t>
    </dgm:pt>
    <dgm:pt modelId="{7643717E-D371-B34F-8007-80A706CACCBC}" type="pres">
      <dgm:prSet presAssocID="{0BC3AA71-2601-3940-9A03-DBC05AC13BDA}" presName="linear" presStyleCnt="0">
        <dgm:presLayoutVars>
          <dgm:animLvl val="lvl"/>
          <dgm:resizeHandles val="exact"/>
        </dgm:presLayoutVars>
      </dgm:prSet>
      <dgm:spPr/>
    </dgm:pt>
    <dgm:pt modelId="{582A8CAB-5F8C-AC4A-8C21-1B3506989693}" type="pres">
      <dgm:prSet presAssocID="{720632DA-5F26-584A-BE7F-A40000B1F073}" presName="parentText" presStyleLbl="node1" presStyleIdx="0" presStyleCnt="3" custLinFactY="1770" custLinFactNeighborY="100000">
        <dgm:presLayoutVars>
          <dgm:chMax val="0"/>
          <dgm:bulletEnabled val="1"/>
        </dgm:presLayoutVars>
      </dgm:prSet>
      <dgm:spPr/>
    </dgm:pt>
    <dgm:pt modelId="{841A28CD-8365-564B-A212-91D6D1EC7B23}" type="pres">
      <dgm:prSet presAssocID="{83719BE5-EFDE-0045-9A30-B34479B668F4}" presName="spacer" presStyleCnt="0"/>
      <dgm:spPr/>
    </dgm:pt>
    <dgm:pt modelId="{504323C3-4501-8A4C-AF38-0E39059CFDA0}" type="pres">
      <dgm:prSet presAssocID="{9AD31E14-93B5-A948-8071-B358E1B39F9E}" presName="parentText" presStyleLbl="node1" presStyleIdx="1" presStyleCnt="3" custLinFactY="1807" custLinFactNeighborX="779" custLinFactNeighborY="100000">
        <dgm:presLayoutVars>
          <dgm:chMax val="0"/>
          <dgm:bulletEnabled val="1"/>
        </dgm:presLayoutVars>
      </dgm:prSet>
      <dgm:spPr/>
    </dgm:pt>
    <dgm:pt modelId="{D6A49321-BE7A-6F45-AD3C-7C04C6EFA7ED}" type="pres">
      <dgm:prSet presAssocID="{CBA67F43-ECB6-A648-8D73-489568B188E1}" presName="spacer" presStyleCnt="0"/>
      <dgm:spPr/>
    </dgm:pt>
    <dgm:pt modelId="{41893255-EBA0-C142-AAB1-362D0437C9EB}" type="pres">
      <dgm:prSet presAssocID="{8C08E966-A705-8D43-A783-2F743B3AB7E2}" presName="parentText" presStyleLbl="node1" presStyleIdx="2" presStyleCnt="3" custLinFactY="37179" custLinFactNeighborY="100000">
        <dgm:presLayoutVars>
          <dgm:chMax val="0"/>
          <dgm:bulletEnabled val="1"/>
        </dgm:presLayoutVars>
      </dgm:prSet>
      <dgm:spPr/>
    </dgm:pt>
  </dgm:ptLst>
  <dgm:cxnLst>
    <dgm:cxn modelId="{73BC003E-2FB9-1844-9FA0-CB03B40A0DA2}" type="presOf" srcId="{720632DA-5F26-584A-BE7F-A40000B1F073}" destId="{582A8CAB-5F8C-AC4A-8C21-1B3506989693}" srcOrd="0" destOrd="0" presId="urn:microsoft.com/office/officeart/2005/8/layout/vList2"/>
    <dgm:cxn modelId="{5C291E8D-469D-A340-AFBD-98A8E459317C}" srcId="{0BC3AA71-2601-3940-9A03-DBC05AC13BDA}" destId="{720632DA-5F26-584A-BE7F-A40000B1F073}" srcOrd="0" destOrd="0" parTransId="{866F8EF9-B074-BA4B-814D-1750D2F12BC3}" sibTransId="{83719BE5-EFDE-0045-9A30-B34479B668F4}"/>
    <dgm:cxn modelId="{8E62BD99-D6EC-A143-81FF-6C39EB2B153C}" type="presOf" srcId="{0BC3AA71-2601-3940-9A03-DBC05AC13BDA}" destId="{7643717E-D371-B34F-8007-80A706CACCBC}" srcOrd="0" destOrd="0" presId="urn:microsoft.com/office/officeart/2005/8/layout/vList2"/>
    <dgm:cxn modelId="{156D1FB4-BE4E-8A43-8929-8E59E2C29A40}" type="presOf" srcId="{9AD31E14-93B5-A948-8071-B358E1B39F9E}" destId="{504323C3-4501-8A4C-AF38-0E39059CFDA0}" srcOrd="0" destOrd="0" presId="urn:microsoft.com/office/officeart/2005/8/layout/vList2"/>
    <dgm:cxn modelId="{22C93AEC-6286-4146-B46E-55F4E5D95D06}" type="presOf" srcId="{8C08E966-A705-8D43-A783-2F743B3AB7E2}" destId="{41893255-EBA0-C142-AAB1-362D0437C9EB}" srcOrd="0" destOrd="0" presId="urn:microsoft.com/office/officeart/2005/8/layout/vList2"/>
    <dgm:cxn modelId="{1BA727EE-4B62-8E40-90EB-53F9C8D61661}" srcId="{0BC3AA71-2601-3940-9A03-DBC05AC13BDA}" destId="{8C08E966-A705-8D43-A783-2F743B3AB7E2}" srcOrd="2" destOrd="0" parTransId="{6DBF8C69-F7A7-2144-AA85-CFB6B2A3E6E1}" sibTransId="{1364ACE4-E7A9-4142-9400-89CF0899AC84}"/>
    <dgm:cxn modelId="{6F08A5EF-1D9A-D74E-9450-B5EF98C0B6F7}" srcId="{0BC3AA71-2601-3940-9A03-DBC05AC13BDA}" destId="{9AD31E14-93B5-A948-8071-B358E1B39F9E}" srcOrd="1" destOrd="0" parTransId="{6D527529-65C7-0444-A6CB-B5BDE60D45D7}" sibTransId="{CBA67F43-ECB6-A648-8D73-489568B188E1}"/>
    <dgm:cxn modelId="{B07DC7F5-E629-744B-B8B8-AF4936F28461}" type="presParOf" srcId="{7643717E-D371-B34F-8007-80A706CACCBC}" destId="{582A8CAB-5F8C-AC4A-8C21-1B3506989693}" srcOrd="0" destOrd="0" presId="urn:microsoft.com/office/officeart/2005/8/layout/vList2"/>
    <dgm:cxn modelId="{85A3458D-D829-7347-A5FE-223D53DBA6BE}" type="presParOf" srcId="{7643717E-D371-B34F-8007-80A706CACCBC}" destId="{841A28CD-8365-564B-A212-91D6D1EC7B23}" srcOrd="1" destOrd="0" presId="urn:microsoft.com/office/officeart/2005/8/layout/vList2"/>
    <dgm:cxn modelId="{127F755F-83D1-0F48-ACCD-38ED086956A3}" type="presParOf" srcId="{7643717E-D371-B34F-8007-80A706CACCBC}" destId="{504323C3-4501-8A4C-AF38-0E39059CFDA0}" srcOrd="2" destOrd="0" presId="urn:microsoft.com/office/officeart/2005/8/layout/vList2"/>
    <dgm:cxn modelId="{4CF4E5B7-9081-C84D-8B17-E6C57157D266}" type="presParOf" srcId="{7643717E-D371-B34F-8007-80A706CACCBC}" destId="{D6A49321-BE7A-6F45-AD3C-7C04C6EFA7ED}" srcOrd="3" destOrd="0" presId="urn:microsoft.com/office/officeart/2005/8/layout/vList2"/>
    <dgm:cxn modelId="{E4DE0C55-6269-4646-B3A5-4C4F2A994143}" type="presParOf" srcId="{7643717E-D371-B34F-8007-80A706CACCBC}" destId="{41893255-EBA0-C142-AAB1-362D0437C9E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CE0FE9-1D62-C547-A12B-C4AB1845C4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FA9D7AD0-50A4-C941-A3EA-BEAB02CCE2AD}">
      <dgm:prSet/>
      <dgm:spPr/>
      <dgm:t>
        <a:bodyPr/>
        <a:lstStyle/>
        <a:p>
          <a:r>
            <a:rPr lang="en-US"/>
            <a:t>Market pressures often overrule model-based pricing, and climate risk is accounted for by </a:t>
          </a:r>
          <a:endParaRPr lang="en-GB"/>
        </a:p>
      </dgm:t>
    </dgm:pt>
    <dgm:pt modelId="{2EF723F4-1D69-BF4E-949C-3B6066DE6570}" type="parTrans" cxnId="{3FBED471-74BE-E74B-BE41-D0EA91B369E1}">
      <dgm:prSet/>
      <dgm:spPr/>
      <dgm:t>
        <a:bodyPr/>
        <a:lstStyle/>
        <a:p>
          <a:endParaRPr lang="en-GB"/>
        </a:p>
      </dgm:t>
    </dgm:pt>
    <dgm:pt modelId="{CFF4E959-E264-7B43-8E41-0627CC04AAB7}" type="sibTrans" cxnId="{3FBED471-74BE-E74B-BE41-D0EA91B369E1}">
      <dgm:prSet/>
      <dgm:spPr/>
      <dgm:t>
        <a:bodyPr/>
        <a:lstStyle/>
        <a:p>
          <a:endParaRPr lang="en-GB"/>
        </a:p>
      </dgm:t>
    </dgm:pt>
    <dgm:pt modelId="{69BD0D95-3CBC-714A-8E4E-DC533ADE4F5E}">
      <dgm:prSet/>
      <dgm:spPr/>
      <dgm:t>
        <a:bodyPr/>
        <a:lstStyle/>
        <a:p>
          <a:r>
            <a:rPr lang="en-US"/>
            <a:t>Portfolio shape.</a:t>
          </a:r>
          <a:endParaRPr lang="en-GB"/>
        </a:p>
      </dgm:t>
    </dgm:pt>
    <dgm:pt modelId="{82E998D7-3D2F-6B40-8AEE-E85A18063B54}" type="parTrans" cxnId="{9A44D5FD-07CA-6641-ADA3-8C63C7FA6B04}">
      <dgm:prSet/>
      <dgm:spPr/>
      <dgm:t>
        <a:bodyPr/>
        <a:lstStyle/>
        <a:p>
          <a:endParaRPr lang="en-GB"/>
        </a:p>
      </dgm:t>
    </dgm:pt>
    <dgm:pt modelId="{1DBBDF0F-5D17-9F48-8031-0F07D9ABF26C}" type="sibTrans" cxnId="{9A44D5FD-07CA-6641-ADA3-8C63C7FA6B04}">
      <dgm:prSet/>
      <dgm:spPr/>
      <dgm:t>
        <a:bodyPr/>
        <a:lstStyle/>
        <a:p>
          <a:endParaRPr lang="en-GB"/>
        </a:p>
      </dgm:t>
    </dgm:pt>
    <dgm:pt modelId="{8B0AC442-93DD-AA49-A6B4-F6C1660C34FE}">
      <dgm:prSet/>
      <dgm:spPr/>
      <dgm:t>
        <a:bodyPr/>
        <a:lstStyle/>
        <a:p>
          <a:r>
            <a:rPr lang="en-US"/>
            <a:t>Risk management and in house expert judgement.</a:t>
          </a:r>
          <a:endParaRPr lang="en-GB"/>
        </a:p>
      </dgm:t>
    </dgm:pt>
    <dgm:pt modelId="{DA34EC1D-AF62-464F-BA87-88CF9BF91212}" type="parTrans" cxnId="{4EC928AD-938E-2E49-8E49-9E81F37D31B7}">
      <dgm:prSet/>
      <dgm:spPr/>
      <dgm:t>
        <a:bodyPr/>
        <a:lstStyle/>
        <a:p>
          <a:endParaRPr lang="en-GB"/>
        </a:p>
      </dgm:t>
    </dgm:pt>
    <dgm:pt modelId="{EB1A3E36-7520-F14C-A2ED-4E4F23802AF8}" type="sibTrans" cxnId="{4EC928AD-938E-2E49-8E49-9E81F37D31B7}">
      <dgm:prSet/>
      <dgm:spPr/>
      <dgm:t>
        <a:bodyPr/>
        <a:lstStyle/>
        <a:p>
          <a:endParaRPr lang="en-GB"/>
        </a:p>
      </dgm:t>
    </dgm:pt>
    <dgm:pt modelId="{E96F7790-4F13-B743-813B-F6E08E923EA0}">
      <dgm:prSet/>
      <dgm:spPr/>
      <dgm:t>
        <a:bodyPr/>
        <a:lstStyle/>
        <a:p>
          <a:r>
            <a:rPr lang="en-US"/>
            <a:t>Company level view of risk and risk appetite.</a:t>
          </a:r>
          <a:endParaRPr lang="en-GB"/>
        </a:p>
      </dgm:t>
    </dgm:pt>
    <dgm:pt modelId="{77C3F4FD-1347-FB4B-BEA3-EFE4013DA298}" type="parTrans" cxnId="{374BAE52-0908-9B41-BBDA-540AE165A93D}">
      <dgm:prSet/>
      <dgm:spPr/>
      <dgm:t>
        <a:bodyPr/>
        <a:lstStyle/>
        <a:p>
          <a:endParaRPr lang="en-GB"/>
        </a:p>
      </dgm:t>
    </dgm:pt>
    <dgm:pt modelId="{8A592566-A6A0-8B4F-B34D-44F18687DA79}" type="sibTrans" cxnId="{374BAE52-0908-9B41-BBDA-540AE165A93D}">
      <dgm:prSet/>
      <dgm:spPr/>
      <dgm:t>
        <a:bodyPr/>
        <a:lstStyle/>
        <a:p>
          <a:endParaRPr lang="en-GB"/>
        </a:p>
      </dgm:t>
    </dgm:pt>
    <dgm:pt modelId="{7AADB289-C174-AC45-B5F4-5BEC4BFEB9CA}">
      <dgm:prSet/>
      <dgm:spPr/>
      <dgm:t>
        <a:bodyPr/>
        <a:lstStyle/>
        <a:p>
          <a:r>
            <a:rPr lang="en-US"/>
            <a:t>Reliance on and trust of model-based data for pricing is dependent on background expertise in modeling.</a:t>
          </a:r>
          <a:endParaRPr lang="en-GB"/>
        </a:p>
      </dgm:t>
    </dgm:pt>
    <dgm:pt modelId="{59D50DCC-C1E3-BD40-AB6A-FA69D489A83A}" type="parTrans" cxnId="{6FAF0BC3-645D-BE4B-A968-A8ACB4928BF5}">
      <dgm:prSet/>
      <dgm:spPr/>
      <dgm:t>
        <a:bodyPr/>
        <a:lstStyle/>
        <a:p>
          <a:endParaRPr lang="en-GB"/>
        </a:p>
      </dgm:t>
    </dgm:pt>
    <dgm:pt modelId="{AA106C2C-7C85-104E-AA28-B3B1722A433B}" type="sibTrans" cxnId="{6FAF0BC3-645D-BE4B-A968-A8ACB4928BF5}">
      <dgm:prSet/>
      <dgm:spPr/>
      <dgm:t>
        <a:bodyPr/>
        <a:lstStyle/>
        <a:p>
          <a:endParaRPr lang="en-GB"/>
        </a:p>
      </dgm:t>
    </dgm:pt>
    <dgm:pt modelId="{315C385C-E2FC-5D4E-92CD-850A7F2A6785}">
      <dgm:prSet/>
      <dgm:spPr/>
      <dgm:t>
        <a:bodyPr/>
        <a:lstStyle/>
        <a:p>
          <a:r>
            <a:rPr lang="en-US"/>
            <a:t>Loss data valuation and trust in clients/brokers is varied across companies. </a:t>
          </a:r>
          <a:endParaRPr lang="en-GB"/>
        </a:p>
      </dgm:t>
    </dgm:pt>
    <dgm:pt modelId="{28F7DDD7-B964-2D43-AC01-3480CC7A7D0F}" type="parTrans" cxnId="{4768A7E7-41DC-B143-A025-C6C516B5730F}">
      <dgm:prSet/>
      <dgm:spPr/>
      <dgm:t>
        <a:bodyPr/>
        <a:lstStyle/>
        <a:p>
          <a:endParaRPr lang="en-GB"/>
        </a:p>
      </dgm:t>
    </dgm:pt>
    <dgm:pt modelId="{3412BA1F-B654-E74A-8AC5-FB3E6963C03F}" type="sibTrans" cxnId="{4768A7E7-41DC-B143-A025-C6C516B5730F}">
      <dgm:prSet/>
      <dgm:spPr/>
      <dgm:t>
        <a:bodyPr/>
        <a:lstStyle/>
        <a:p>
          <a:endParaRPr lang="en-GB"/>
        </a:p>
      </dgm:t>
    </dgm:pt>
    <dgm:pt modelId="{4888AF82-0771-6C4B-8078-F7F18944B80E}" type="pres">
      <dgm:prSet presAssocID="{86CE0FE9-1D62-C547-A12B-C4AB1845C4A3}" presName="linear" presStyleCnt="0">
        <dgm:presLayoutVars>
          <dgm:animLvl val="lvl"/>
          <dgm:resizeHandles val="exact"/>
        </dgm:presLayoutVars>
      </dgm:prSet>
      <dgm:spPr/>
    </dgm:pt>
    <dgm:pt modelId="{0F9BEE96-0EBC-6D4D-90F0-7D5DFC1AD2A1}" type="pres">
      <dgm:prSet presAssocID="{FA9D7AD0-50A4-C941-A3EA-BEAB02CCE2AD}" presName="parentText" presStyleLbl="node1" presStyleIdx="0" presStyleCnt="3">
        <dgm:presLayoutVars>
          <dgm:chMax val="0"/>
          <dgm:bulletEnabled val="1"/>
        </dgm:presLayoutVars>
      </dgm:prSet>
      <dgm:spPr/>
    </dgm:pt>
    <dgm:pt modelId="{83F76A65-6098-0B47-B586-3F8F4788EA2D}" type="pres">
      <dgm:prSet presAssocID="{FA9D7AD0-50A4-C941-A3EA-BEAB02CCE2AD}" presName="childText" presStyleLbl="revTx" presStyleIdx="0" presStyleCnt="1">
        <dgm:presLayoutVars>
          <dgm:bulletEnabled val="1"/>
        </dgm:presLayoutVars>
      </dgm:prSet>
      <dgm:spPr/>
    </dgm:pt>
    <dgm:pt modelId="{3060D0B9-18A1-0947-A15D-F2F7285B8174}" type="pres">
      <dgm:prSet presAssocID="{7AADB289-C174-AC45-B5F4-5BEC4BFEB9CA}" presName="parentText" presStyleLbl="node1" presStyleIdx="1" presStyleCnt="3">
        <dgm:presLayoutVars>
          <dgm:chMax val="0"/>
          <dgm:bulletEnabled val="1"/>
        </dgm:presLayoutVars>
      </dgm:prSet>
      <dgm:spPr/>
    </dgm:pt>
    <dgm:pt modelId="{1428A705-7AE1-804B-9A24-34E36E7995A7}" type="pres">
      <dgm:prSet presAssocID="{AA106C2C-7C85-104E-AA28-B3B1722A433B}" presName="spacer" presStyleCnt="0"/>
      <dgm:spPr/>
    </dgm:pt>
    <dgm:pt modelId="{6C8D1864-4358-8D4F-BD5B-C8FD776991C3}" type="pres">
      <dgm:prSet presAssocID="{315C385C-E2FC-5D4E-92CD-850A7F2A6785}" presName="parentText" presStyleLbl="node1" presStyleIdx="2" presStyleCnt="3">
        <dgm:presLayoutVars>
          <dgm:chMax val="0"/>
          <dgm:bulletEnabled val="1"/>
        </dgm:presLayoutVars>
      </dgm:prSet>
      <dgm:spPr/>
    </dgm:pt>
  </dgm:ptLst>
  <dgm:cxnLst>
    <dgm:cxn modelId="{5B362D0E-5D83-0846-8059-A294F6D1C6ED}" type="presOf" srcId="{E96F7790-4F13-B743-813B-F6E08E923EA0}" destId="{83F76A65-6098-0B47-B586-3F8F4788EA2D}" srcOrd="0" destOrd="2" presId="urn:microsoft.com/office/officeart/2005/8/layout/vList2"/>
    <dgm:cxn modelId="{374BAE52-0908-9B41-BBDA-540AE165A93D}" srcId="{FA9D7AD0-50A4-C941-A3EA-BEAB02CCE2AD}" destId="{E96F7790-4F13-B743-813B-F6E08E923EA0}" srcOrd="2" destOrd="0" parTransId="{77C3F4FD-1347-FB4B-BEA3-EFE4013DA298}" sibTransId="{8A592566-A6A0-8B4F-B34D-44F18687DA79}"/>
    <dgm:cxn modelId="{3FBED471-74BE-E74B-BE41-D0EA91B369E1}" srcId="{86CE0FE9-1D62-C547-A12B-C4AB1845C4A3}" destId="{FA9D7AD0-50A4-C941-A3EA-BEAB02CCE2AD}" srcOrd="0" destOrd="0" parTransId="{2EF723F4-1D69-BF4E-949C-3B6066DE6570}" sibTransId="{CFF4E959-E264-7B43-8E41-0627CC04AAB7}"/>
    <dgm:cxn modelId="{F01A6783-7E69-C140-82B2-8D89F564CFB7}" type="presOf" srcId="{86CE0FE9-1D62-C547-A12B-C4AB1845C4A3}" destId="{4888AF82-0771-6C4B-8078-F7F18944B80E}" srcOrd="0" destOrd="0" presId="urn:microsoft.com/office/officeart/2005/8/layout/vList2"/>
    <dgm:cxn modelId="{EBFE2E9D-8133-E24A-B1D6-697A0B856DC6}" type="presOf" srcId="{7AADB289-C174-AC45-B5F4-5BEC4BFEB9CA}" destId="{3060D0B9-18A1-0947-A15D-F2F7285B8174}" srcOrd="0" destOrd="0" presId="urn:microsoft.com/office/officeart/2005/8/layout/vList2"/>
    <dgm:cxn modelId="{4EC928AD-938E-2E49-8E49-9E81F37D31B7}" srcId="{FA9D7AD0-50A4-C941-A3EA-BEAB02CCE2AD}" destId="{8B0AC442-93DD-AA49-A6B4-F6C1660C34FE}" srcOrd="1" destOrd="0" parTransId="{DA34EC1D-AF62-464F-BA87-88CF9BF91212}" sibTransId="{EB1A3E36-7520-F14C-A2ED-4E4F23802AF8}"/>
    <dgm:cxn modelId="{6FAF0BC3-645D-BE4B-A968-A8ACB4928BF5}" srcId="{86CE0FE9-1D62-C547-A12B-C4AB1845C4A3}" destId="{7AADB289-C174-AC45-B5F4-5BEC4BFEB9CA}" srcOrd="1" destOrd="0" parTransId="{59D50DCC-C1E3-BD40-AB6A-FA69D489A83A}" sibTransId="{AA106C2C-7C85-104E-AA28-B3B1722A433B}"/>
    <dgm:cxn modelId="{6979DBD0-5504-8041-8919-706FF7E078C8}" type="presOf" srcId="{FA9D7AD0-50A4-C941-A3EA-BEAB02CCE2AD}" destId="{0F9BEE96-0EBC-6D4D-90F0-7D5DFC1AD2A1}" srcOrd="0" destOrd="0" presId="urn:microsoft.com/office/officeart/2005/8/layout/vList2"/>
    <dgm:cxn modelId="{FA2BFFDE-02EE-EB4B-A95C-D327957EA3B6}" type="presOf" srcId="{315C385C-E2FC-5D4E-92CD-850A7F2A6785}" destId="{6C8D1864-4358-8D4F-BD5B-C8FD776991C3}" srcOrd="0" destOrd="0" presId="urn:microsoft.com/office/officeart/2005/8/layout/vList2"/>
    <dgm:cxn modelId="{4768A7E7-41DC-B143-A025-C6C516B5730F}" srcId="{86CE0FE9-1D62-C547-A12B-C4AB1845C4A3}" destId="{315C385C-E2FC-5D4E-92CD-850A7F2A6785}" srcOrd="2" destOrd="0" parTransId="{28F7DDD7-B964-2D43-AC01-3480CC7A7D0F}" sibTransId="{3412BA1F-B654-E74A-8AC5-FB3E6963C03F}"/>
    <dgm:cxn modelId="{05E90FE8-4E4F-7441-9B6A-6BFB10500BC9}" type="presOf" srcId="{69BD0D95-3CBC-714A-8E4E-DC533ADE4F5E}" destId="{83F76A65-6098-0B47-B586-3F8F4788EA2D}" srcOrd="0" destOrd="0" presId="urn:microsoft.com/office/officeart/2005/8/layout/vList2"/>
    <dgm:cxn modelId="{C01FB8F0-A568-AA4F-982E-433714799F11}" type="presOf" srcId="{8B0AC442-93DD-AA49-A6B4-F6C1660C34FE}" destId="{83F76A65-6098-0B47-B586-3F8F4788EA2D}" srcOrd="0" destOrd="1" presId="urn:microsoft.com/office/officeart/2005/8/layout/vList2"/>
    <dgm:cxn modelId="{9A44D5FD-07CA-6641-ADA3-8C63C7FA6B04}" srcId="{FA9D7AD0-50A4-C941-A3EA-BEAB02CCE2AD}" destId="{69BD0D95-3CBC-714A-8E4E-DC533ADE4F5E}" srcOrd="0" destOrd="0" parTransId="{82E998D7-3D2F-6B40-8AEE-E85A18063B54}" sibTransId="{1DBBDF0F-5D17-9F48-8031-0F07D9ABF26C}"/>
    <dgm:cxn modelId="{5F0ADC5E-5139-1641-A6D3-D327B047D360}" type="presParOf" srcId="{4888AF82-0771-6C4B-8078-F7F18944B80E}" destId="{0F9BEE96-0EBC-6D4D-90F0-7D5DFC1AD2A1}" srcOrd="0" destOrd="0" presId="urn:microsoft.com/office/officeart/2005/8/layout/vList2"/>
    <dgm:cxn modelId="{67806027-3682-A34B-8DB5-33A3F4F19C29}" type="presParOf" srcId="{4888AF82-0771-6C4B-8078-F7F18944B80E}" destId="{83F76A65-6098-0B47-B586-3F8F4788EA2D}" srcOrd="1" destOrd="0" presId="urn:microsoft.com/office/officeart/2005/8/layout/vList2"/>
    <dgm:cxn modelId="{ED97A780-FF73-2043-9700-30696C5EB1D3}" type="presParOf" srcId="{4888AF82-0771-6C4B-8078-F7F18944B80E}" destId="{3060D0B9-18A1-0947-A15D-F2F7285B8174}" srcOrd="2" destOrd="0" presId="urn:microsoft.com/office/officeart/2005/8/layout/vList2"/>
    <dgm:cxn modelId="{DF66C079-6F48-1D48-AC22-F9D2975344E1}" type="presParOf" srcId="{4888AF82-0771-6C4B-8078-F7F18944B80E}" destId="{1428A705-7AE1-804B-9A24-34E36E7995A7}" srcOrd="3" destOrd="0" presId="urn:microsoft.com/office/officeart/2005/8/layout/vList2"/>
    <dgm:cxn modelId="{F61B9128-55D0-CB4C-A06A-C159B94F5159}" type="presParOf" srcId="{4888AF82-0771-6C4B-8078-F7F18944B80E}" destId="{6C8D1864-4358-8D4F-BD5B-C8FD776991C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1A5300-CE49-0D4A-A8CE-CF5A4E51ED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FBFBF08C-E1D2-D24C-AED3-00AD5C213E17}">
      <dgm:prSet/>
      <dgm:spPr/>
      <dgm:t>
        <a:bodyPr/>
        <a:lstStyle/>
        <a:p>
          <a:r>
            <a:rPr lang="en-US"/>
            <a:t>Climate variability and change risk is taken into consideration, but it’s importance, technical evaluation and materiality for business decisions varies both </a:t>
          </a:r>
          <a:r>
            <a:rPr lang="en-US" i="1"/>
            <a:t>across</a:t>
          </a:r>
          <a:r>
            <a:rPr lang="en-US" b="1" i="1"/>
            <a:t> </a:t>
          </a:r>
          <a:r>
            <a:rPr lang="en-US"/>
            <a:t>and </a:t>
          </a:r>
          <a:r>
            <a:rPr lang="en-US" i="1"/>
            <a:t>within</a:t>
          </a:r>
          <a:r>
            <a:rPr lang="en-US"/>
            <a:t> firms. </a:t>
          </a:r>
          <a:endParaRPr lang="en-GB"/>
        </a:p>
      </dgm:t>
    </dgm:pt>
    <dgm:pt modelId="{F1A5B231-830B-B64F-A37E-292F21210D52}" type="parTrans" cxnId="{8CCE3318-BA1F-C84A-A306-B326F5E45F9C}">
      <dgm:prSet/>
      <dgm:spPr/>
      <dgm:t>
        <a:bodyPr/>
        <a:lstStyle/>
        <a:p>
          <a:endParaRPr lang="en-GB"/>
        </a:p>
      </dgm:t>
    </dgm:pt>
    <dgm:pt modelId="{3041D865-0A9B-7B40-ADB4-7F853110D6FF}" type="sibTrans" cxnId="{8CCE3318-BA1F-C84A-A306-B326F5E45F9C}">
      <dgm:prSet/>
      <dgm:spPr/>
      <dgm:t>
        <a:bodyPr/>
        <a:lstStyle/>
        <a:p>
          <a:endParaRPr lang="en-GB"/>
        </a:p>
      </dgm:t>
    </dgm:pt>
    <dgm:pt modelId="{1A038176-D5CD-1B45-A741-3A3E738C1363}">
      <dgm:prSet/>
      <dgm:spPr/>
      <dgm:t>
        <a:bodyPr/>
        <a:lstStyle/>
        <a:p>
          <a:r>
            <a:rPr lang="en-US"/>
            <a:t>Model Uncertainty is valued very different </a:t>
          </a:r>
          <a:r>
            <a:rPr lang="en-US" i="1"/>
            <a:t>within firms</a:t>
          </a:r>
          <a:r>
            <a:rPr lang="en-US"/>
            <a:t> across different roles or expertise (even if e.g. underwriters have background in modeling).</a:t>
          </a:r>
          <a:endParaRPr lang="en-GB"/>
        </a:p>
      </dgm:t>
    </dgm:pt>
    <dgm:pt modelId="{38E17D12-9DF4-2841-96EF-8954F7A919F3}" type="parTrans" cxnId="{57A333BE-0512-1E4E-9548-BD3617323323}">
      <dgm:prSet/>
      <dgm:spPr/>
      <dgm:t>
        <a:bodyPr/>
        <a:lstStyle/>
        <a:p>
          <a:endParaRPr lang="en-GB"/>
        </a:p>
      </dgm:t>
    </dgm:pt>
    <dgm:pt modelId="{B4D94E44-3E3D-D24D-915B-8FF0D6CF77D2}" type="sibTrans" cxnId="{57A333BE-0512-1E4E-9548-BD3617323323}">
      <dgm:prSet/>
      <dgm:spPr/>
      <dgm:t>
        <a:bodyPr/>
        <a:lstStyle/>
        <a:p>
          <a:endParaRPr lang="en-GB"/>
        </a:p>
      </dgm:t>
    </dgm:pt>
    <dgm:pt modelId="{AA86F020-6D14-1548-B87C-F48B8D1A2E47}">
      <dgm:prSet/>
      <dgm:spPr/>
      <dgm:t>
        <a:bodyPr/>
        <a:lstStyle/>
        <a:p>
          <a:r>
            <a:rPr lang="en-US"/>
            <a:t>In general, different approaches to climate risk and related uncertainty is seen as a source of competitive advantage.</a:t>
          </a:r>
          <a:endParaRPr lang="en-GB"/>
        </a:p>
      </dgm:t>
    </dgm:pt>
    <dgm:pt modelId="{1151AFDB-4FE6-224C-B580-E23A5E9446B2}" type="parTrans" cxnId="{106B9AC5-3CA5-7D44-9D06-DC6790775BD6}">
      <dgm:prSet/>
      <dgm:spPr/>
      <dgm:t>
        <a:bodyPr/>
        <a:lstStyle/>
        <a:p>
          <a:endParaRPr lang="en-GB"/>
        </a:p>
      </dgm:t>
    </dgm:pt>
    <dgm:pt modelId="{57B2EB8C-E626-234A-BA88-AC81892B63F7}" type="sibTrans" cxnId="{106B9AC5-3CA5-7D44-9D06-DC6790775BD6}">
      <dgm:prSet/>
      <dgm:spPr/>
      <dgm:t>
        <a:bodyPr/>
        <a:lstStyle/>
        <a:p>
          <a:endParaRPr lang="en-GB"/>
        </a:p>
      </dgm:t>
    </dgm:pt>
    <dgm:pt modelId="{8BB2F94C-9ACE-2346-8E0B-6EB8ACA55357}" type="pres">
      <dgm:prSet presAssocID="{501A5300-CE49-0D4A-A8CE-CF5A4E51ED2C}" presName="linear" presStyleCnt="0">
        <dgm:presLayoutVars>
          <dgm:animLvl val="lvl"/>
          <dgm:resizeHandles val="exact"/>
        </dgm:presLayoutVars>
      </dgm:prSet>
      <dgm:spPr/>
    </dgm:pt>
    <dgm:pt modelId="{83040003-625C-424C-B397-B2F7F90614AB}" type="pres">
      <dgm:prSet presAssocID="{FBFBF08C-E1D2-D24C-AED3-00AD5C213E17}" presName="parentText" presStyleLbl="node1" presStyleIdx="0" presStyleCnt="3">
        <dgm:presLayoutVars>
          <dgm:chMax val="0"/>
          <dgm:bulletEnabled val="1"/>
        </dgm:presLayoutVars>
      </dgm:prSet>
      <dgm:spPr/>
    </dgm:pt>
    <dgm:pt modelId="{A327D456-1792-4543-BD06-A27476EE9BE8}" type="pres">
      <dgm:prSet presAssocID="{3041D865-0A9B-7B40-ADB4-7F853110D6FF}" presName="spacer" presStyleCnt="0"/>
      <dgm:spPr/>
    </dgm:pt>
    <dgm:pt modelId="{A7497BBD-D6CD-0443-957D-1B52FAEFA476}" type="pres">
      <dgm:prSet presAssocID="{1A038176-D5CD-1B45-A741-3A3E738C1363}" presName="parentText" presStyleLbl="node1" presStyleIdx="1" presStyleCnt="3">
        <dgm:presLayoutVars>
          <dgm:chMax val="0"/>
          <dgm:bulletEnabled val="1"/>
        </dgm:presLayoutVars>
      </dgm:prSet>
      <dgm:spPr/>
    </dgm:pt>
    <dgm:pt modelId="{F2A99575-306B-F341-B557-FBD5CFD7DD80}" type="pres">
      <dgm:prSet presAssocID="{B4D94E44-3E3D-D24D-915B-8FF0D6CF77D2}" presName="spacer" presStyleCnt="0"/>
      <dgm:spPr/>
    </dgm:pt>
    <dgm:pt modelId="{3691E00A-3A43-114E-8373-04A95AC48E6F}" type="pres">
      <dgm:prSet presAssocID="{AA86F020-6D14-1548-B87C-F48B8D1A2E47}" presName="parentText" presStyleLbl="node1" presStyleIdx="2" presStyleCnt="3">
        <dgm:presLayoutVars>
          <dgm:chMax val="0"/>
          <dgm:bulletEnabled val="1"/>
        </dgm:presLayoutVars>
      </dgm:prSet>
      <dgm:spPr/>
    </dgm:pt>
  </dgm:ptLst>
  <dgm:cxnLst>
    <dgm:cxn modelId="{A28F3710-7FC5-C24E-985E-93E217CA5624}" type="presOf" srcId="{AA86F020-6D14-1548-B87C-F48B8D1A2E47}" destId="{3691E00A-3A43-114E-8373-04A95AC48E6F}" srcOrd="0" destOrd="0" presId="urn:microsoft.com/office/officeart/2005/8/layout/vList2"/>
    <dgm:cxn modelId="{8CCE3318-BA1F-C84A-A306-B326F5E45F9C}" srcId="{501A5300-CE49-0D4A-A8CE-CF5A4E51ED2C}" destId="{FBFBF08C-E1D2-D24C-AED3-00AD5C213E17}" srcOrd="0" destOrd="0" parTransId="{F1A5B231-830B-B64F-A37E-292F21210D52}" sibTransId="{3041D865-0A9B-7B40-ADB4-7F853110D6FF}"/>
    <dgm:cxn modelId="{A3A8CA57-3885-B646-BC85-858813DE7547}" type="presOf" srcId="{FBFBF08C-E1D2-D24C-AED3-00AD5C213E17}" destId="{83040003-625C-424C-B397-B2F7F90614AB}" srcOrd="0" destOrd="0" presId="urn:microsoft.com/office/officeart/2005/8/layout/vList2"/>
    <dgm:cxn modelId="{CDEE816B-293B-5E44-AE6B-EEB01E9CC0EF}" type="presOf" srcId="{1A038176-D5CD-1B45-A741-3A3E738C1363}" destId="{A7497BBD-D6CD-0443-957D-1B52FAEFA476}" srcOrd="0" destOrd="0" presId="urn:microsoft.com/office/officeart/2005/8/layout/vList2"/>
    <dgm:cxn modelId="{F0B6F2A0-D750-4A44-B24C-1611C140549F}" type="presOf" srcId="{501A5300-CE49-0D4A-A8CE-CF5A4E51ED2C}" destId="{8BB2F94C-9ACE-2346-8E0B-6EB8ACA55357}" srcOrd="0" destOrd="0" presId="urn:microsoft.com/office/officeart/2005/8/layout/vList2"/>
    <dgm:cxn modelId="{57A333BE-0512-1E4E-9548-BD3617323323}" srcId="{501A5300-CE49-0D4A-A8CE-CF5A4E51ED2C}" destId="{1A038176-D5CD-1B45-A741-3A3E738C1363}" srcOrd="1" destOrd="0" parTransId="{38E17D12-9DF4-2841-96EF-8954F7A919F3}" sibTransId="{B4D94E44-3E3D-D24D-915B-8FF0D6CF77D2}"/>
    <dgm:cxn modelId="{106B9AC5-3CA5-7D44-9D06-DC6790775BD6}" srcId="{501A5300-CE49-0D4A-A8CE-CF5A4E51ED2C}" destId="{AA86F020-6D14-1548-B87C-F48B8D1A2E47}" srcOrd="2" destOrd="0" parTransId="{1151AFDB-4FE6-224C-B580-E23A5E9446B2}" sibTransId="{57B2EB8C-E626-234A-BA88-AC81892B63F7}"/>
    <dgm:cxn modelId="{4D5FB20C-5AED-7042-B4B7-4E2D530CFFBC}" type="presParOf" srcId="{8BB2F94C-9ACE-2346-8E0B-6EB8ACA55357}" destId="{83040003-625C-424C-B397-B2F7F90614AB}" srcOrd="0" destOrd="0" presId="urn:microsoft.com/office/officeart/2005/8/layout/vList2"/>
    <dgm:cxn modelId="{14397652-C354-7946-95EE-1BE5A49744D7}" type="presParOf" srcId="{8BB2F94C-9ACE-2346-8E0B-6EB8ACA55357}" destId="{A327D456-1792-4543-BD06-A27476EE9BE8}" srcOrd="1" destOrd="0" presId="urn:microsoft.com/office/officeart/2005/8/layout/vList2"/>
    <dgm:cxn modelId="{E91558AA-7022-6643-AF80-39D943160D6E}" type="presParOf" srcId="{8BB2F94C-9ACE-2346-8E0B-6EB8ACA55357}" destId="{A7497BBD-D6CD-0443-957D-1B52FAEFA476}" srcOrd="2" destOrd="0" presId="urn:microsoft.com/office/officeart/2005/8/layout/vList2"/>
    <dgm:cxn modelId="{C5A0FA86-CD70-0142-9A06-88F3C4CBAEC2}" type="presParOf" srcId="{8BB2F94C-9ACE-2346-8E0B-6EB8ACA55357}" destId="{F2A99575-306B-F341-B557-FBD5CFD7DD80}" srcOrd="3" destOrd="0" presId="urn:microsoft.com/office/officeart/2005/8/layout/vList2"/>
    <dgm:cxn modelId="{7E34CBAE-7C6B-0340-A107-6A8B55259BF9}" type="presParOf" srcId="{8BB2F94C-9ACE-2346-8E0B-6EB8ACA55357}" destId="{3691E00A-3A43-114E-8373-04A95AC48E6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DEEF56-5DA0-4948-94C1-FDEF24E0345E}"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GB"/>
        </a:p>
      </dgm:t>
    </dgm:pt>
    <dgm:pt modelId="{6A53A836-D48A-5F46-AF36-C684C562F818}">
      <dgm:prSet/>
      <dgm:spPr/>
      <dgm:t>
        <a:bodyPr/>
        <a:lstStyle/>
        <a:p>
          <a:r>
            <a:rPr lang="en-US" b="1"/>
            <a:t>Talk about framing and context, not just the numbers</a:t>
          </a:r>
          <a:br>
            <a:rPr lang="en-US"/>
          </a:br>
          <a:r>
            <a:rPr lang="en-US"/>
            <a:t>Your colleagues may think about climate risk and uncertainty in a fundamentally different way.  Structured discussions of risk across job roles have been valuable for the companies we worked with</a:t>
          </a:r>
          <a:endParaRPr lang="en-GB"/>
        </a:p>
      </dgm:t>
    </dgm:pt>
    <dgm:pt modelId="{79DFE5C7-AADF-9146-B548-61566227D3BA}" type="parTrans" cxnId="{0CAEB48B-847F-3842-BD41-F51FD8BB336E}">
      <dgm:prSet/>
      <dgm:spPr/>
      <dgm:t>
        <a:bodyPr/>
        <a:lstStyle/>
        <a:p>
          <a:endParaRPr lang="en-GB"/>
        </a:p>
      </dgm:t>
    </dgm:pt>
    <dgm:pt modelId="{8A1CF1D6-E13E-1447-A1E3-77D9A0BEB86D}" type="sibTrans" cxnId="{0CAEB48B-847F-3842-BD41-F51FD8BB336E}">
      <dgm:prSet/>
      <dgm:spPr/>
      <dgm:t>
        <a:bodyPr/>
        <a:lstStyle/>
        <a:p>
          <a:endParaRPr lang="en-GB"/>
        </a:p>
      </dgm:t>
    </dgm:pt>
    <dgm:pt modelId="{3BA62090-33B3-464D-ACB7-E651C8AAAA4A}">
      <dgm:prSet/>
      <dgm:spPr/>
      <dgm:t>
        <a:bodyPr/>
        <a:lstStyle/>
        <a:p>
          <a:r>
            <a:rPr lang="en-US" b="1"/>
            <a:t>Make the case for relevance in business terms</a:t>
          </a:r>
          <a:br>
            <a:rPr lang="en-US"/>
          </a:br>
          <a:r>
            <a:rPr lang="en-US"/>
            <a:t>The case for using cat models as a complement to historical data is clear (to you) in the context of scarce data and changing climate, but this can be obscured (for others) by competing priorities. </a:t>
          </a:r>
          <a:endParaRPr lang="en-GB"/>
        </a:p>
      </dgm:t>
    </dgm:pt>
    <dgm:pt modelId="{182B9AC5-CF7A-A444-A534-C8A35BA67E4A}" type="parTrans" cxnId="{742F41D9-907A-3544-9879-8B90EDD2A146}">
      <dgm:prSet/>
      <dgm:spPr/>
      <dgm:t>
        <a:bodyPr/>
        <a:lstStyle/>
        <a:p>
          <a:endParaRPr lang="en-GB"/>
        </a:p>
      </dgm:t>
    </dgm:pt>
    <dgm:pt modelId="{C6778D18-75B8-DD4D-AE15-6491D496BD98}" type="sibTrans" cxnId="{742F41D9-907A-3544-9879-8B90EDD2A146}">
      <dgm:prSet/>
      <dgm:spPr/>
      <dgm:t>
        <a:bodyPr/>
        <a:lstStyle/>
        <a:p>
          <a:endParaRPr lang="en-GB"/>
        </a:p>
      </dgm:t>
    </dgm:pt>
    <dgm:pt modelId="{9E62D5DD-648D-8040-AC3A-9B199B09DED5}">
      <dgm:prSet/>
      <dgm:spPr/>
      <dgm:t>
        <a:bodyPr/>
        <a:lstStyle/>
        <a:p>
          <a:r>
            <a:rPr lang="en-US" b="1"/>
            <a:t>Contribute to discussions about quality of models and information</a:t>
          </a:r>
          <a:br>
            <a:rPr lang="en-US"/>
          </a:br>
          <a:r>
            <a:rPr lang="en-US"/>
            <a:t>Without quality standards, there is a constant tension between modellers and non-modellers about the value of information, and this will be more acute as AI models become more widespread. </a:t>
          </a:r>
          <a:endParaRPr lang="en-GB"/>
        </a:p>
      </dgm:t>
    </dgm:pt>
    <dgm:pt modelId="{ECCAECB1-5EC8-9B42-913F-5745AD42ED24}" type="parTrans" cxnId="{A909E87F-618E-AD4C-9113-DD761BB62192}">
      <dgm:prSet/>
      <dgm:spPr/>
      <dgm:t>
        <a:bodyPr/>
        <a:lstStyle/>
        <a:p>
          <a:endParaRPr lang="en-GB"/>
        </a:p>
      </dgm:t>
    </dgm:pt>
    <dgm:pt modelId="{119D34C6-1731-3D4D-900D-F7F2F34D2624}" type="sibTrans" cxnId="{A909E87F-618E-AD4C-9113-DD761BB62192}">
      <dgm:prSet/>
      <dgm:spPr/>
      <dgm:t>
        <a:bodyPr/>
        <a:lstStyle/>
        <a:p>
          <a:endParaRPr lang="en-GB"/>
        </a:p>
      </dgm:t>
    </dgm:pt>
    <dgm:pt modelId="{0537D8C8-8FF3-884B-A71A-710CDA7696BE}">
      <dgm:prSet/>
      <dgm:spPr/>
      <dgm:t>
        <a:bodyPr/>
        <a:lstStyle/>
        <a:p>
          <a:r>
            <a:rPr lang="en-US" b="1"/>
            <a:t>Today’s risk is already climate risk</a:t>
          </a:r>
          <a:br>
            <a:rPr lang="en-US"/>
          </a:br>
          <a:r>
            <a:rPr lang="en-US"/>
            <a:t>Where this isn’t understood, definitions are unclear. Improve the field by setting clear references that are understood within and across firms.</a:t>
          </a:r>
          <a:endParaRPr lang="en-GB"/>
        </a:p>
      </dgm:t>
    </dgm:pt>
    <dgm:pt modelId="{8CB43155-3B0C-F74C-AFF2-42DCF2439B44}" type="parTrans" cxnId="{F98A0A32-35BC-F74A-8BC0-9798594F5A3A}">
      <dgm:prSet/>
      <dgm:spPr/>
      <dgm:t>
        <a:bodyPr/>
        <a:lstStyle/>
        <a:p>
          <a:endParaRPr lang="en-GB"/>
        </a:p>
      </dgm:t>
    </dgm:pt>
    <dgm:pt modelId="{87AE7D55-6FBA-6A4B-A80A-7091295C2A1B}" type="sibTrans" cxnId="{F98A0A32-35BC-F74A-8BC0-9798594F5A3A}">
      <dgm:prSet/>
      <dgm:spPr/>
      <dgm:t>
        <a:bodyPr/>
        <a:lstStyle/>
        <a:p>
          <a:endParaRPr lang="en-GB"/>
        </a:p>
      </dgm:t>
    </dgm:pt>
    <dgm:pt modelId="{CEDEC49C-50DA-5345-A9F7-54A4A267672D}" type="pres">
      <dgm:prSet presAssocID="{E1DEEF56-5DA0-4948-94C1-FDEF24E0345E}" presName="linear" presStyleCnt="0">
        <dgm:presLayoutVars>
          <dgm:animLvl val="lvl"/>
          <dgm:resizeHandles val="exact"/>
        </dgm:presLayoutVars>
      </dgm:prSet>
      <dgm:spPr/>
    </dgm:pt>
    <dgm:pt modelId="{8A3AB73F-5375-C74E-951C-0D566FEBD0DA}" type="pres">
      <dgm:prSet presAssocID="{6A53A836-D48A-5F46-AF36-C684C562F818}" presName="parentText" presStyleLbl="node1" presStyleIdx="0" presStyleCnt="4">
        <dgm:presLayoutVars>
          <dgm:chMax val="0"/>
          <dgm:bulletEnabled val="1"/>
        </dgm:presLayoutVars>
      </dgm:prSet>
      <dgm:spPr/>
    </dgm:pt>
    <dgm:pt modelId="{4B52243C-CF89-7944-A7DC-11A71280AAB5}" type="pres">
      <dgm:prSet presAssocID="{8A1CF1D6-E13E-1447-A1E3-77D9A0BEB86D}" presName="spacer" presStyleCnt="0"/>
      <dgm:spPr/>
    </dgm:pt>
    <dgm:pt modelId="{4D657D46-FB8B-5441-AF77-F35017C2E677}" type="pres">
      <dgm:prSet presAssocID="{3BA62090-33B3-464D-ACB7-E651C8AAAA4A}" presName="parentText" presStyleLbl="node1" presStyleIdx="1" presStyleCnt="4">
        <dgm:presLayoutVars>
          <dgm:chMax val="0"/>
          <dgm:bulletEnabled val="1"/>
        </dgm:presLayoutVars>
      </dgm:prSet>
      <dgm:spPr/>
    </dgm:pt>
    <dgm:pt modelId="{468AF26C-DDBA-B040-90B8-FEC11F562040}" type="pres">
      <dgm:prSet presAssocID="{C6778D18-75B8-DD4D-AE15-6491D496BD98}" presName="spacer" presStyleCnt="0"/>
      <dgm:spPr/>
    </dgm:pt>
    <dgm:pt modelId="{60E8E880-2E1A-EF47-85B7-6C231F0A5C26}" type="pres">
      <dgm:prSet presAssocID="{9E62D5DD-648D-8040-AC3A-9B199B09DED5}" presName="parentText" presStyleLbl="node1" presStyleIdx="2" presStyleCnt="4">
        <dgm:presLayoutVars>
          <dgm:chMax val="0"/>
          <dgm:bulletEnabled val="1"/>
        </dgm:presLayoutVars>
      </dgm:prSet>
      <dgm:spPr/>
    </dgm:pt>
    <dgm:pt modelId="{D2400ED0-CA80-AA48-89DC-4B40C5C12FDE}" type="pres">
      <dgm:prSet presAssocID="{119D34C6-1731-3D4D-900D-F7F2F34D2624}" presName="spacer" presStyleCnt="0"/>
      <dgm:spPr/>
    </dgm:pt>
    <dgm:pt modelId="{99DBA683-1D0B-9248-868C-F61368020B6F}" type="pres">
      <dgm:prSet presAssocID="{0537D8C8-8FF3-884B-A71A-710CDA7696BE}" presName="parentText" presStyleLbl="node1" presStyleIdx="3" presStyleCnt="4">
        <dgm:presLayoutVars>
          <dgm:chMax val="0"/>
          <dgm:bulletEnabled val="1"/>
        </dgm:presLayoutVars>
      </dgm:prSet>
      <dgm:spPr/>
    </dgm:pt>
  </dgm:ptLst>
  <dgm:cxnLst>
    <dgm:cxn modelId="{EDBD6D1F-6263-1C45-84C2-984F7708D68C}" type="presOf" srcId="{3BA62090-33B3-464D-ACB7-E651C8AAAA4A}" destId="{4D657D46-FB8B-5441-AF77-F35017C2E677}" srcOrd="0" destOrd="0" presId="urn:microsoft.com/office/officeart/2005/8/layout/vList2"/>
    <dgm:cxn modelId="{F98A0A32-35BC-F74A-8BC0-9798594F5A3A}" srcId="{E1DEEF56-5DA0-4948-94C1-FDEF24E0345E}" destId="{0537D8C8-8FF3-884B-A71A-710CDA7696BE}" srcOrd="3" destOrd="0" parTransId="{8CB43155-3B0C-F74C-AFF2-42DCF2439B44}" sibTransId="{87AE7D55-6FBA-6A4B-A80A-7091295C2A1B}"/>
    <dgm:cxn modelId="{993EF044-E201-AD4B-B499-E7E046305A44}" type="presOf" srcId="{0537D8C8-8FF3-884B-A71A-710CDA7696BE}" destId="{99DBA683-1D0B-9248-868C-F61368020B6F}" srcOrd="0" destOrd="0" presId="urn:microsoft.com/office/officeart/2005/8/layout/vList2"/>
    <dgm:cxn modelId="{99BB9468-FD9C-F34F-AC92-4EFFFD46D024}" type="presOf" srcId="{E1DEEF56-5DA0-4948-94C1-FDEF24E0345E}" destId="{CEDEC49C-50DA-5345-A9F7-54A4A267672D}" srcOrd="0" destOrd="0" presId="urn:microsoft.com/office/officeart/2005/8/layout/vList2"/>
    <dgm:cxn modelId="{5023C768-0627-4B46-803E-6B43A72D0982}" type="presOf" srcId="{6A53A836-D48A-5F46-AF36-C684C562F818}" destId="{8A3AB73F-5375-C74E-951C-0D566FEBD0DA}" srcOrd="0" destOrd="0" presId="urn:microsoft.com/office/officeart/2005/8/layout/vList2"/>
    <dgm:cxn modelId="{A909E87F-618E-AD4C-9113-DD761BB62192}" srcId="{E1DEEF56-5DA0-4948-94C1-FDEF24E0345E}" destId="{9E62D5DD-648D-8040-AC3A-9B199B09DED5}" srcOrd="2" destOrd="0" parTransId="{ECCAECB1-5EC8-9B42-913F-5745AD42ED24}" sibTransId="{119D34C6-1731-3D4D-900D-F7F2F34D2624}"/>
    <dgm:cxn modelId="{006FD984-BC9E-B647-8D76-92D3A8A72D9C}" type="presOf" srcId="{9E62D5DD-648D-8040-AC3A-9B199B09DED5}" destId="{60E8E880-2E1A-EF47-85B7-6C231F0A5C26}" srcOrd="0" destOrd="0" presId="urn:microsoft.com/office/officeart/2005/8/layout/vList2"/>
    <dgm:cxn modelId="{0CAEB48B-847F-3842-BD41-F51FD8BB336E}" srcId="{E1DEEF56-5DA0-4948-94C1-FDEF24E0345E}" destId="{6A53A836-D48A-5F46-AF36-C684C562F818}" srcOrd="0" destOrd="0" parTransId="{79DFE5C7-AADF-9146-B548-61566227D3BA}" sibTransId="{8A1CF1D6-E13E-1447-A1E3-77D9A0BEB86D}"/>
    <dgm:cxn modelId="{742F41D9-907A-3544-9879-8B90EDD2A146}" srcId="{E1DEEF56-5DA0-4948-94C1-FDEF24E0345E}" destId="{3BA62090-33B3-464D-ACB7-E651C8AAAA4A}" srcOrd="1" destOrd="0" parTransId="{182B9AC5-CF7A-A444-A534-C8A35BA67E4A}" sibTransId="{C6778D18-75B8-DD4D-AE15-6491D496BD98}"/>
    <dgm:cxn modelId="{74A7E305-0597-F344-8EC4-B575D9545F55}" type="presParOf" srcId="{CEDEC49C-50DA-5345-A9F7-54A4A267672D}" destId="{8A3AB73F-5375-C74E-951C-0D566FEBD0DA}" srcOrd="0" destOrd="0" presId="urn:microsoft.com/office/officeart/2005/8/layout/vList2"/>
    <dgm:cxn modelId="{EF5608A2-78DC-E542-A1A1-7B163C5B6AD2}" type="presParOf" srcId="{CEDEC49C-50DA-5345-A9F7-54A4A267672D}" destId="{4B52243C-CF89-7944-A7DC-11A71280AAB5}" srcOrd="1" destOrd="0" presId="urn:microsoft.com/office/officeart/2005/8/layout/vList2"/>
    <dgm:cxn modelId="{0A9046F7-E010-D64B-8C4A-A501FCE111D0}" type="presParOf" srcId="{CEDEC49C-50DA-5345-A9F7-54A4A267672D}" destId="{4D657D46-FB8B-5441-AF77-F35017C2E677}" srcOrd="2" destOrd="0" presId="urn:microsoft.com/office/officeart/2005/8/layout/vList2"/>
    <dgm:cxn modelId="{B5687332-D51F-3D47-8953-0846B7B90EED}" type="presParOf" srcId="{CEDEC49C-50DA-5345-A9F7-54A4A267672D}" destId="{468AF26C-DDBA-B040-90B8-FEC11F562040}" srcOrd="3" destOrd="0" presId="urn:microsoft.com/office/officeart/2005/8/layout/vList2"/>
    <dgm:cxn modelId="{4A66950C-A4DC-1140-80C4-80397DB44D4E}" type="presParOf" srcId="{CEDEC49C-50DA-5345-A9F7-54A4A267672D}" destId="{60E8E880-2E1A-EF47-85B7-6C231F0A5C26}" srcOrd="4" destOrd="0" presId="urn:microsoft.com/office/officeart/2005/8/layout/vList2"/>
    <dgm:cxn modelId="{3A9D2563-CD9D-BB43-89F4-1B975295A04F}" type="presParOf" srcId="{CEDEC49C-50DA-5345-A9F7-54A4A267672D}" destId="{D2400ED0-CA80-AA48-89DC-4B40C5C12FDE}" srcOrd="5" destOrd="0" presId="urn:microsoft.com/office/officeart/2005/8/layout/vList2"/>
    <dgm:cxn modelId="{6F5160A9-72C8-EB4F-B85E-F0A9D91A2846}" type="presParOf" srcId="{CEDEC49C-50DA-5345-A9F7-54A4A267672D}" destId="{99DBA683-1D0B-9248-868C-F61368020B6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E15DB5-495F-0C43-8A82-2372B153174E}"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7CE0DF70-DF85-0D4C-8B3A-5B329ED4C2F2}">
      <dgm:prSet/>
      <dgm:spPr/>
      <dgm:t>
        <a:bodyPr/>
        <a:lstStyle/>
        <a:p>
          <a:r>
            <a:rPr lang="en-US" b="1"/>
            <a:t>Climate risk and uncertainty is not valued homogenously.</a:t>
          </a:r>
          <a:endParaRPr lang="en-GB"/>
        </a:p>
      </dgm:t>
    </dgm:pt>
    <dgm:pt modelId="{65C12F41-0B40-044A-82A8-5E387B80D4AA}" type="parTrans" cxnId="{670696C3-8501-AF41-ABEF-44F888939955}">
      <dgm:prSet/>
      <dgm:spPr/>
      <dgm:t>
        <a:bodyPr/>
        <a:lstStyle/>
        <a:p>
          <a:endParaRPr lang="en-GB"/>
        </a:p>
      </dgm:t>
    </dgm:pt>
    <dgm:pt modelId="{151FD5E8-4C9B-0941-B523-CFC549B1B952}" type="sibTrans" cxnId="{670696C3-8501-AF41-ABEF-44F888939955}">
      <dgm:prSet/>
      <dgm:spPr/>
      <dgm:t>
        <a:bodyPr/>
        <a:lstStyle/>
        <a:p>
          <a:endParaRPr lang="en-GB"/>
        </a:p>
      </dgm:t>
    </dgm:pt>
    <dgm:pt modelId="{328C5DB2-F983-E345-B583-8A7990BA4925}">
      <dgm:prSet/>
      <dgm:spPr/>
      <dgm:t>
        <a:bodyPr/>
        <a:lstStyle/>
        <a:p>
          <a:r>
            <a:rPr lang="en-US"/>
            <a:t>How can regulators promote its integration into business workflows?</a:t>
          </a:r>
          <a:endParaRPr lang="en-GB"/>
        </a:p>
      </dgm:t>
    </dgm:pt>
    <dgm:pt modelId="{8FE2DBCD-BF98-3B43-9109-12420CB13CAE}" type="parTrans" cxnId="{D6D2887B-17BD-144F-BE8F-3484810F09E6}">
      <dgm:prSet/>
      <dgm:spPr/>
      <dgm:t>
        <a:bodyPr/>
        <a:lstStyle/>
        <a:p>
          <a:endParaRPr lang="en-GB"/>
        </a:p>
      </dgm:t>
    </dgm:pt>
    <dgm:pt modelId="{F84453BE-BC57-4548-8C18-B077F61D50B0}" type="sibTrans" cxnId="{D6D2887B-17BD-144F-BE8F-3484810F09E6}">
      <dgm:prSet/>
      <dgm:spPr/>
      <dgm:t>
        <a:bodyPr/>
        <a:lstStyle/>
        <a:p>
          <a:endParaRPr lang="en-GB"/>
        </a:p>
      </dgm:t>
    </dgm:pt>
    <dgm:pt modelId="{16DCDC1F-7739-324A-A01A-0DEB6ECC1A05}">
      <dgm:prSet/>
      <dgm:spPr/>
      <dgm:t>
        <a:bodyPr/>
        <a:lstStyle/>
        <a:p>
          <a:r>
            <a:rPr lang="en-US"/>
            <a:t>How will this view evolve with increasing importance of compound/cascading risks?</a:t>
          </a:r>
          <a:endParaRPr lang="en-GB"/>
        </a:p>
      </dgm:t>
    </dgm:pt>
    <dgm:pt modelId="{C7FFDAB0-65AD-8B4D-8E78-1E54A02D4810}" type="parTrans" cxnId="{E9885FBE-6341-F140-BE13-2B7103BD0B6D}">
      <dgm:prSet/>
      <dgm:spPr/>
      <dgm:t>
        <a:bodyPr/>
        <a:lstStyle/>
        <a:p>
          <a:endParaRPr lang="en-GB"/>
        </a:p>
      </dgm:t>
    </dgm:pt>
    <dgm:pt modelId="{54FA6062-57E2-4D40-B5E1-6A70E1F87B9F}" type="sibTrans" cxnId="{E9885FBE-6341-F140-BE13-2B7103BD0B6D}">
      <dgm:prSet/>
      <dgm:spPr/>
      <dgm:t>
        <a:bodyPr/>
        <a:lstStyle/>
        <a:p>
          <a:endParaRPr lang="en-GB"/>
        </a:p>
      </dgm:t>
    </dgm:pt>
    <dgm:pt modelId="{04D5CB04-813E-CD45-8A69-B3F490A5372C}">
      <dgm:prSet/>
      <dgm:spPr/>
      <dgm:t>
        <a:bodyPr/>
        <a:lstStyle/>
        <a:p>
          <a:r>
            <a:rPr lang="en-US" b="1"/>
            <a:t>The way climate risk is assessed within companies is very different, no “objective” method, values differ. </a:t>
          </a:r>
          <a:endParaRPr lang="en-GB"/>
        </a:p>
      </dgm:t>
    </dgm:pt>
    <dgm:pt modelId="{00ECBA02-28A9-F64C-81C2-823CCCB54307}" type="parTrans" cxnId="{0BD3F677-4978-FC4B-ADF7-FA051E615C66}">
      <dgm:prSet/>
      <dgm:spPr/>
      <dgm:t>
        <a:bodyPr/>
        <a:lstStyle/>
        <a:p>
          <a:endParaRPr lang="en-GB"/>
        </a:p>
      </dgm:t>
    </dgm:pt>
    <dgm:pt modelId="{CFDDAB7A-8128-B34E-AA0C-6E52C081768A}" type="sibTrans" cxnId="{0BD3F677-4978-FC4B-ADF7-FA051E615C66}">
      <dgm:prSet/>
      <dgm:spPr/>
      <dgm:t>
        <a:bodyPr/>
        <a:lstStyle/>
        <a:p>
          <a:endParaRPr lang="en-GB"/>
        </a:p>
      </dgm:t>
    </dgm:pt>
    <dgm:pt modelId="{60459FB1-9F78-BD41-9F4D-BA94081B64B0}">
      <dgm:prSet/>
      <dgm:spPr/>
      <dgm:t>
        <a:bodyPr/>
        <a:lstStyle/>
        <a:p>
          <a:r>
            <a:rPr lang="en-US"/>
            <a:t>What are implications for assessing financial stability/resilience to climate shocks of the sector? </a:t>
          </a:r>
          <a:endParaRPr lang="en-GB"/>
        </a:p>
      </dgm:t>
    </dgm:pt>
    <dgm:pt modelId="{CE588BBE-AACB-244E-8C6C-21D9075F7742}" type="parTrans" cxnId="{A060D217-244B-AA4D-A67F-3A6D4CE76A10}">
      <dgm:prSet/>
      <dgm:spPr/>
      <dgm:t>
        <a:bodyPr/>
        <a:lstStyle/>
        <a:p>
          <a:endParaRPr lang="en-GB"/>
        </a:p>
      </dgm:t>
    </dgm:pt>
    <dgm:pt modelId="{CB1E80F7-E78B-364E-93E7-27CDA292E669}" type="sibTrans" cxnId="{A060D217-244B-AA4D-A67F-3A6D4CE76A10}">
      <dgm:prSet/>
      <dgm:spPr/>
      <dgm:t>
        <a:bodyPr/>
        <a:lstStyle/>
        <a:p>
          <a:endParaRPr lang="en-GB"/>
        </a:p>
      </dgm:t>
    </dgm:pt>
    <dgm:pt modelId="{F4A091BC-BA67-2741-B511-2BC8B811788A}">
      <dgm:prSet/>
      <dgm:spPr/>
      <dgm:t>
        <a:bodyPr/>
        <a:lstStyle/>
        <a:p>
          <a:r>
            <a:rPr lang="en-US"/>
            <a:t>What are the implications for the increasing role of possibly even more opaque/black box AI tools?</a:t>
          </a:r>
          <a:endParaRPr lang="en-GB"/>
        </a:p>
      </dgm:t>
    </dgm:pt>
    <dgm:pt modelId="{F0BA7AED-8EAD-D749-800C-210EBA887053}" type="parTrans" cxnId="{10B87BA1-8494-E344-9025-2B0A3DD5260A}">
      <dgm:prSet/>
      <dgm:spPr/>
      <dgm:t>
        <a:bodyPr/>
        <a:lstStyle/>
        <a:p>
          <a:endParaRPr lang="en-GB"/>
        </a:p>
      </dgm:t>
    </dgm:pt>
    <dgm:pt modelId="{10A85005-D71D-CE46-8EB0-9109AE917187}" type="sibTrans" cxnId="{10B87BA1-8494-E344-9025-2B0A3DD5260A}">
      <dgm:prSet/>
      <dgm:spPr/>
      <dgm:t>
        <a:bodyPr/>
        <a:lstStyle/>
        <a:p>
          <a:endParaRPr lang="en-GB"/>
        </a:p>
      </dgm:t>
    </dgm:pt>
    <dgm:pt modelId="{93488855-0053-8348-9A38-AB88B887BF3B}" type="pres">
      <dgm:prSet presAssocID="{15E15DB5-495F-0C43-8A82-2372B153174E}" presName="linear" presStyleCnt="0">
        <dgm:presLayoutVars>
          <dgm:animLvl val="lvl"/>
          <dgm:resizeHandles val="exact"/>
        </dgm:presLayoutVars>
      </dgm:prSet>
      <dgm:spPr/>
    </dgm:pt>
    <dgm:pt modelId="{1D0E713F-7906-9A4C-A3E8-E6A5347FEE35}" type="pres">
      <dgm:prSet presAssocID="{7CE0DF70-DF85-0D4C-8B3A-5B329ED4C2F2}" presName="parentText" presStyleLbl="node1" presStyleIdx="0" presStyleCnt="2">
        <dgm:presLayoutVars>
          <dgm:chMax val="0"/>
          <dgm:bulletEnabled val="1"/>
        </dgm:presLayoutVars>
      </dgm:prSet>
      <dgm:spPr/>
    </dgm:pt>
    <dgm:pt modelId="{878759AF-208C-3D4F-8A8D-F2B0C3A00763}" type="pres">
      <dgm:prSet presAssocID="{7CE0DF70-DF85-0D4C-8B3A-5B329ED4C2F2}" presName="childText" presStyleLbl="revTx" presStyleIdx="0" presStyleCnt="2">
        <dgm:presLayoutVars>
          <dgm:bulletEnabled val="1"/>
        </dgm:presLayoutVars>
      </dgm:prSet>
      <dgm:spPr/>
    </dgm:pt>
    <dgm:pt modelId="{37218EAE-A639-EE4F-A9C9-44EDB7DFB30E}" type="pres">
      <dgm:prSet presAssocID="{04D5CB04-813E-CD45-8A69-B3F490A5372C}" presName="parentText" presStyleLbl="node1" presStyleIdx="1" presStyleCnt="2">
        <dgm:presLayoutVars>
          <dgm:chMax val="0"/>
          <dgm:bulletEnabled val="1"/>
        </dgm:presLayoutVars>
      </dgm:prSet>
      <dgm:spPr/>
    </dgm:pt>
    <dgm:pt modelId="{29B81C2E-E213-E54B-A85C-F457B6D5417E}" type="pres">
      <dgm:prSet presAssocID="{04D5CB04-813E-CD45-8A69-B3F490A5372C}" presName="childText" presStyleLbl="revTx" presStyleIdx="1" presStyleCnt="2">
        <dgm:presLayoutVars>
          <dgm:bulletEnabled val="1"/>
        </dgm:presLayoutVars>
      </dgm:prSet>
      <dgm:spPr/>
    </dgm:pt>
  </dgm:ptLst>
  <dgm:cxnLst>
    <dgm:cxn modelId="{A060D217-244B-AA4D-A67F-3A6D4CE76A10}" srcId="{04D5CB04-813E-CD45-8A69-B3F490A5372C}" destId="{60459FB1-9F78-BD41-9F4D-BA94081B64B0}" srcOrd="0" destOrd="0" parTransId="{CE588BBE-AACB-244E-8C6C-21D9075F7742}" sibTransId="{CB1E80F7-E78B-364E-93E7-27CDA292E669}"/>
    <dgm:cxn modelId="{0FC53522-9F10-1447-A93D-BC086C96BE6D}" type="presOf" srcId="{04D5CB04-813E-CD45-8A69-B3F490A5372C}" destId="{37218EAE-A639-EE4F-A9C9-44EDB7DFB30E}" srcOrd="0" destOrd="0" presId="urn:microsoft.com/office/officeart/2005/8/layout/vList2"/>
    <dgm:cxn modelId="{E27F6047-5B16-6F4A-918E-BE7DA55835BD}" type="presOf" srcId="{60459FB1-9F78-BD41-9F4D-BA94081B64B0}" destId="{29B81C2E-E213-E54B-A85C-F457B6D5417E}" srcOrd="0" destOrd="0" presId="urn:microsoft.com/office/officeart/2005/8/layout/vList2"/>
    <dgm:cxn modelId="{BFD91062-8298-9C4E-AE2F-DEC46982D1E6}" type="presOf" srcId="{15E15DB5-495F-0C43-8A82-2372B153174E}" destId="{93488855-0053-8348-9A38-AB88B887BF3B}" srcOrd="0" destOrd="0" presId="urn:microsoft.com/office/officeart/2005/8/layout/vList2"/>
    <dgm:cxn modelId="{36BC726D-B216-D444-8881-B9C239ADC205}" type="presOf" srcId="{328C5DB2-F983-E345-B583-8A7990BA4925}" destId="{878759AF-208C-3D4F-8A8D-F2B0C3A00763}" srcOrd="0" destOrd="0" presId="urn:microsoft.com/office/officeart/2005/8/layout/vList2"/>
    <dgm:cxn modelId="{04E55371-C619-8346-98F4-B0FC80C1600B}" type="presOf" srcId="{16DCDC1F-7739-324A-A01A-0DEB6ECC1A05}" destId="{878759AF-208C-3D4F-8A8D-F2B0C3A00763}" srcOrd="0" destOrd="1" presId="urn:microsoft.com/office/officeart/2005/8/layout/vList2"/>
    <dgm:cxn modelId="{0BD3F677-4978-FC4B-ADF7-FA051E615C66}" srcId="{15E15DB5-495F-0C43-8A82-2372B153174E}" destId="{04D5CB04-813E-CD45-8A69-B3F490A5372C}" srcOrd="1" destOrd="0" parTransId="{00ECBA02-28A9-F64C-81C2-823CCCB54307}" sibTransId="{CFDDAB7A-8128-B34E-AA0C-6E52C081768A}"/>
    <dgm:cxn modelId="{D6D2887B-17BD-144F-BE8F-3484810F09E6}" srcId="{7CE0DF70-DF85-0D4C-8B3A-5B329ED4C2F2}" destId="{328C5DB2-F983-E345-B583-8A7990BA4925}" srcOrd="0" destOrd="0" parTransId="{8FE2DBCD-BF98-3B43-9109-12420CB13CAE}" sibTransId="{F84453BE-BC57-4548-8C18-B077F61D50B0}"/>
    <dgm:cxn modelId="{10B87BA1-8494-E344-9025-2B0A3DD5260A}" srcId="{04D5CB04-813E-CD45-8A69-B3F490A5372C}" destId="{F4A091BC-BA67-2741-B511-2BC8B811788A}" srcOrd="1" destOrd="0" parTransId="{F0BA7AED-8EAD-D749-800C-210EBA887053}" sibTransId="{10A85005-D71D-CE46-8EB0-9109AE917187}"/>
    <dgm:cxn modelId="{E9885FBE-6341-F140-BE13-2B7103BD0B6D}" srcId="{7CE0DF70-DF85-0D4C-8B3A-5B329ED4C2F2}" destId="{16DCDC1F-7739-324A-A01A-0DEB6ECC1A05}" srcOrd="1" destOrd="0" parTransId="{C7FFDAB0-65AD-8B4D-8E78-1E54A02D4810}" sibTransId="{54FA6062-57E2-4D40-B5E1-6A70E1F87B9F}"/>
    <dgm:cxn modelId="{432A87C2-DDE8-D34A-9770-76B630673E91}" type="presOf" srcId="{7CE0DF70-DF85-0D4C-8B3A-5B329ED4C2F2}" destId="{1D0E713F-7906-9A4C-A3E8-E6A5347FEE35}" srcOrd="0" destOrd="0" presId="urn:microsoft.com/office/officeart/2005/8/layout/vList2"/>
    <dgm:cxn modelId="{670696C3-8501-AF41-ABEF-44F888939955}" srcId="{15E15DB5-495F-0C43-8A82-2372B153174E}" destId="{7CE0DF70-DF85-0D4C-8B3A-5B329ED4C2F2}" srcOrd="0" destOrd="0" parTransId="{65C12F41-0B40-044A-82A8-5E387B80D4AA}" sibTransId="{151FD5E8-4C9B-0941-B523-CFC549B1B952}"/>
    <dgm:cxn modelId="{86D18BCC-AB11-B846-A2C2-690A710B3DD7}" type="presOf" srcId="{F4A091BC-BA67-2741-B511-2BC8B811788A}" destId="{29B81C2E-E213-E54B-A85C-F457B6D5417E}" srcOrd="0" destOrd="1" presId="urn:microsoft.com/office/officeart/2005/8/layout/vList2"/>
    <dgm:cxn modelId="{20A24A5F-67C2-0E4E-9D74-3DEF77392194}" type="presParOf" srcId="{93488855-0053-8348-9A38-AB88B887BF3B}" destId="{1D0E713F-7906-9A4C-A3E8-E6A5347FEE35}" srcOrd="0" destOrd="0" presId="urn:microsoft.com/office/officeart/2005/8/layout/vList2"/>
    <dgm:cxn modelId="{899D913B-2D0A-4F40-A953-5A2AED460CD2}" type="presParOf" srcId="{93488855-0053-8348-9A38-AB88B887BF3B}" destId="{878759AF-208C-3D4F-8A8D-F2B0C3A00763}" srcOrd="1" destOrd="0" presId="urn:microsoft.com/office/officeart/2005/8/layout/vList2"/>
    <dgm:cxn modelId="{6958B440-B6FC-8540-9E16-D5009A121430}" type="presParOf" srcId="{93488855-0053-8348-9A38-AB88B887BF3B}" destId="{37218EAE-A639-EE4F-A9C9-44EDB7DFB30E}" srcOrd="2" destOrd="0" presId="urn:microsoft.com/office/officeart/2005/8/layout/vList2"/>
    <dgm:cxn modelId="{47981EFB-3550-F64A-8029-6B5A95DC4C45}" type="presParOf" srcId="{93488855-0053-8348-9A38-AB88B887BF3B}" destId="{29B81C2E-E213-E54B-A85C-F457B6D5417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7808B-C8E6-BC46-BAE0-4643F620BA51}">
      <dsp:nvSpPr>
        <dsp:cNvPr id="0" name=""/>
        <dsp:cNvSpPr/>
      </dsp:nvSpPr>
      <dsp:spPr>
        <a:xfrm>
          <a:off x="4281973" y="2603338"/>
          <a:ext cx="2485053" cy="248505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Science is valuable because it is “objective”.</a:t>
          </a:r>
        </a:p>
      </dsp:txBody>
      <dsp:txXfrm>
        <a:off x="4645901" y="2967266"/>
        <a:ext cx="1757197" cy="1757197"/>
      </dsp:txXfrm>
    </dsp:sp>
    <dsp:sp modelId="{A1ECC974-10F3-E445-B2E5-50964EC62415}">
      <dsp:nvSpPr>
        <dsp:cNvPr id="0" name=""/>
        <dsp:cNvSpPr/>
      </dsp:nvSpPr>
      <dsp:spPr>
        <a:xfrm rot="825948">
          <a:off x="3657179" y="2876961"/>
          <a:ext cx="520571" cy="70824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CBEE09-BD18-5842-8080-DCA6EB9AFF09}">
      <dsp:nvSpPr>
        <dsp:cNvPr id="0" name=""/>
        <dsp:cNvSpPr/>
      </dsp:nvSpPr>
      <dsp:spPr>
        <a:xfrm>
          <a:off x="1253112" y="2072648"/>
          <a:ext cx="2360801" cy="188864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Developed by individuals free from “emotional” and “partial” judgements.</a:t>
          </a:r>
        </a:p>
      </dsp:txBody>
      <dsp:txXfrm>
        <a:off x="1308428" y="2127964"/>
        <a:ext cx="2250169" cy="1778008"/>
      </dsp:txXfrm>
    </dsp:sp>
    <dsp:sp modelId="{CCB02FA3-C964-CA48-ACE2-C684E9004C73}">
      <dsp:nvSpPr>
        <dsp:cNvPr id="0" name=""/>
        <dsp:cNvSpPr/>
      </dsp:nvSpPr>
      <dsp:spPr>
        <a:xfrm rot="4037058">
          <a:off x="4232414" y="1950956"/>
          <a:ext cx="635800" cy="708240"/>
        </a:xfrm>
        <a:prstGeom prst="leftArrow">
          <a:avLst>
            <a:gd name="adj1" fmla="val 60000"/>
            <a:gd name="adj2" fmla="val 50000"/>
          </a:avLst>
        </a:prstGeom>
        <a:solidFill>
          <a:schemeClr val="accent3">
            <a:hueOff val="1372388"/>
            <a:satOff val="8237"/>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805546-A1B4-2F4C-891D-71A8C5BE56DD}">
      <dsp:nvSpPr>
        <dsp:cNvPr id="0" name=""/>
        <dsp:cNvSpPr/>
      </dsp:nvSpPr>
      <dsp:spPr>
        <a:xfrm>
          <a:off x="2991710" y="668"/>
          <a:ext cx="2360801" cy="1888640"/>
        </a:xfrm>
        <a:prstGeom prst="roundRect">
          <a:avLst>
            <a:gd name="adj" fmla="val 10000"/>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Consisting of claims supported by uncontroversial evidence.</a:t>
          </a:r>
        </a:p>
      </dsp:txBody>
      <dsp:txXfrm>
        <a:off x="3047026" y="55984"/>
        <a:ext cx="2250169" cy="1778008"/>
      </dsp:txXfrm>
    </dsp:sp>
    <dsp:sp modelId="{3935206D-4ADF-8E49-9E09-52FCC5C70DA0}">
      <dsp:nvSpPr>
        <dsp:cNvPr id="0" name=""/>
        <dsp:cNvSpPr/>
      </dsp:nvSpPr>
      <dsp:spPr>
        <a:xfrm rot="7120388">
          <a:off x="5986761" y="1950135"/>
          <a:ext cx="591038" cy="708240"/>
        </a:xfrm>
        <a:prstGeom prst="leftArrow">
          <a:avLst>
            <a:gd name="adj1" fmla="val 60000"/>
            <a:gd name="adj2" fmla="val 50000"/>
          </a:avLst>
        </a:prstGeom>
        <a:solidFill>
          <a:schemeClr val="accent3">
            <a:hueOff val="2744775"/>
            <a:satOff val="16475"/>
            <a:lumOff val="125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D69619-CE7E-4540-9BDB-8CE9ECD768A8}">
      <dsp:nvSpPr>
        <dsp:cNvPr id="0" name=""/>
        <dsp:cNvSpPr/>
      </dsp:nvSpPr>
      <dsp:spPr>
        <a:xfrm>
          <a:off x="5696488" y="668"/>
          <a:ext cx="2360801" cy="1888640"/>
        </a:xfrm>
        <a:prstGeom prst="roundRect">
          <a:avLst>
            <a:gd name="adj" fmla="val 10000"/>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a:t>Developed by “standardized, repeatable, impersonal” methods.</a:t>
          </a:r>
        </a:p>
      </dsp:txBody>
      <dsp:txXfrm>
        <a:off x="5751804" y="55984"/>
        <a:ext cx="2250169" cy="1778008"/>
      </dsp:txXfrm>
    </dsp:sp>
    <dsp:sp modelId="{161D98FE-D9B4-FD4D-AE53-1534223918B7}">
      <dsp:nvSpPr>
        <dsp:cNvPr id="0" name=""/>
        <dsp:cNvSpPr/>
      </dsp:nvSpPr>
      <dsp:spPr>
        <a:xfrm rot="9898671">
          <a:off x="6803992" y="2902436"/>
          <a:ext cx="481850" cy="708240"/>
        </a:xfrm>
        <a:prstGeom prst="leftArrow">
          <a:avLst>
            <a:gd name="adj1" fmla="val 60000"/>
            <a:gd name="adj2" fmla="val 50000"/>
          </a:avLst>
        </a:prstGeom>
        <a:solidFill>
          <a:schemeClr val="accent3">
            <a:hueOff val="4117163"/>
            <a:satOff val="24712"/>
            <a:lumOff val="188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8FEADA-63A8-D54E-A095-6ED0F67D4B64}">
      <dsp:nvSpPr>
        <dsp:cNvPr id="0" name=""/>
        <dsp:cNvSpPr/>
      </dsp:nvSpPr>
      <dsp:spPr>
        <a:xfrm>
          <a:off x="7435086" y="2072648"/>
          <a:ext cx="2360801" cy="1888640"/>
        </a:xfrm>
        <a:prstGeom prst="roundRect">
          <a:avLst>
            <a:gd name="adj" fmla="val 10000"/>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a:t>Developed by community of experts with a certain pedigree.</a:t>
          </a:r>
        </a:p>
      </dsp:txBody>
      <dsp:txXfrm>
        <a:off x="7490402" y="2127964"/>
        <a:ext cx="2250169" cy="177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76EEC-ADFF-D449-A020-3A213F9F05F7}">
      <dsp:nvSpPr>
        <dsp:cNvPr id="0" name=""/>
        <dsp:cNvSpPr/>
      </dsp:nvSpPr>
      <dsp:spPr>
        <a:xfrm>
          <a:off x="0" y="975474"/>
          <a:ext cx="3016905" cy="181014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Science is not value-free (</a:t>
          </a:r>
          <a:r>
            <a:rPr lang="en-US" sz="1800" kern="1200" dirty="0" err="1"/>
            <a:t>Levins</a:t>
          </a:r>
          <a:r>
            <a:rPr lang="en-US" sz="1800" kern="1200" dirty="0"/>
            <a:t> and </a:t>
          </a:r>
          <a:r>
            <a:rPr lang="en-US" sz="1800" kern="1200" dirty="0" err="1"/>
            <a:t>Lewontin</a:t>
          </a:r>
          <a:r>
            <a:rPr lang="en-US" sz="1800" kern="1200" dirty="0"/>
            <a:t> 1993, Harding 1995, </a:t>
          </a:r>
          <a:r>
            <a:rPr lang="en-US" sz="1800" kern="1200" dirty="0" err="1"/>
            <a:t>Longino</a:t>
          </a:r>
          <a:r>
            <a:rPr lang="en-US" sz="1800" kern="1200" dirty="0"/>
            <a:t> 1996, Elliott and Steel 2017).</a:t>
          </a:r>
        </a:p>
      </dsp:txBody>
      <dsp:txXfrm>
        <a:off x="53017" y="1028491"/>
        <a:ext cx="2910871" cy="1704109"/>
      </dsp:txXfrm>
    </dsp:sp>
    <dsp:sp modelId="{6781F407-8A3D-824B-A0C6-76BFB838B9F6}">
      <dsp:nvSpPr>
        <dsp:cNvPr id="0" name=""/>
        <dsp:cNvSpPr/>
      </dsp:nvSpPr>
      <dsp:spPr>
        <a:xfrm rot="10874814" flipH="1">
          <a:off x="3353727" y="1474292"/>
          <a:ext cx="616014" cy="74819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53749" y="1621919"/>
        <a:ext cx="431210" cy="448916"/>
      </dsp:txXfrm>
    </dsp:sp>
    <dsp:sp modelId="{BCE162A6-65BE-6B46-91C6-6E55D5423D0F}">
      <dsp:nvSpPr>
        <dsp:cNvPr id="0" name=""/>
        <dsp:cNvSpPr/>
      </dsp:nvSpPr>
      <dsp:spPr>
        <a:xfrm>
          <a:off x="4233761" y="975474"/>
          <a:ext cx="3016905" cy="1810143"/>
        </a:xfrm>
        <a:prstGeom prst="roundRect">
          <a:avLst>
            <a:gd name="adj" fmla="val 10000"/>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Depoliticization of science hides politics, assumptions, attitudes, aspirations and antipathies of scientists.</a:t>
          </a:r>
        </a:p>
      </dsp:txBody>
      <dsp:txXfrm>
        <a:off x="4286778" y="1028491"/>
        <a:ext cx="2910871" cy="1704109"/>
      </dsp:txXfrm>
    </dsp:sp>
    <dsp:sp modelId="{5B9E6C9C-FE5A-9F46-898C-5AA8B478E44B}">
      <dsp:nvSpPr>
        <dsp:cNvPr id="0" name=""/>
        <dsp:cNvSpPr/>
      </dsp:nvSpPr>
      <dsp:spPr>
        <a:xfrm rot="10797453" flipH="1">
          <a:off x="7579257" y="1559755"/>
          <a:ext cx="642431" cy="748192"/>
        </a:xfrm>
        <a:prstGeom prst="rightArrow">
          <a:avLst>
            <a:gd name="adj1" fmla="val 60000"/>
            <a:gd name="adj2" fmla="val 50000"/>
          </a:avLst>
        </a:prstGeom>
        <a:solidFill>
          <a:schemeClr val="accent2">
            <a:hueOff val="6443612"/>
            <a:satOff val="-18493"/>
            <a:lumOff val="-296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579257" y="1709464"/>
        <a:ext cx="449702" cy="448916"/>
      </dsp:txXfrm>
    </dsp:sp>
    <dsp:sp modelId="{B694DE79-6091-9642-9FFD-4F748C752ABD}">
      <dsp:nvSpPr>
        <dsp:cNvPr id="0" name=""/>
        <dsp:cNvSpPr/>
      </dsp:nvSpPr>
      <dsp:spPr>
        <a:xfrm>
          <a:off x="8343129" y="1002427"/>
          <a:ext cx="3016905" cy="1810143"/>
        </a:xfrm>
        <a:prstGeom prst="roundRect">
          <a:avLst>
            <a:gd name="adj" fmla="val 10000"/>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How does this affect the evaluation of quality of information derived from models and data and the decisions made from them?</a:t>
          </a:r>
        </a:p>
      </dsp:txBody>
      <dsp:txXfrm>
        <a:off x="8396146" y="1055444"/>
        <a:ext cx="2910871" cy="1704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9617C-0CB0-1D44-AEFA-1F55451C01AE}">
      <dsp:nvSpPr>
        <dsp:cNvPr id="0" name=""/>
        <dsp:cNvSpPr/>
      </dsp:nvSpPr>
      <dsp:spPr>
        <a:xfrm>
          <a:off x="0" y="124511"/>
          <a:ext cx="11058543" cy="1564609"/>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Highly variable perceptions of the importance of climate risk within firms.</a:t>
          </a:r>
          <a:endParaRPr lang="en-GB" sz="2200" kern="1200"/>
        </a:p>
      </dsp:txBody>
      <dsp:txXfrm>
        <a:off x="76378" y="200889"/>
        <a:ext cx="10905787" cy="1411853"/>
      </dsp:txXfrm>
    </dsp:sp>
    <dsp:sp modelId="{60316489-6E43-5147-A7BC-255F5FA6BB61}">
      <dsp:nvSpPr>
        <dsp:cNvPr id="0" name=""/>
        <dsp:cNvSpPr/>
      </dsp:nvSpPr>
      <dsp:spPr>
        <a:xfrm>
          <a:off x="0" y="1722501"/>
          <a:ext cx="11058543" cy="1564609"/>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Analytics providers focusing mostly on climate analytics say market is not ready for expansion, some firms mentioning lacking capacity.</a:t>
          </a:r>
          <a:endParaRPr lang="en-GB" sz="2200" kern="1200" dirty="0"/>
        </a:p>
      </dsp:txBody>
      <dsp:txXfrm>
        <a:off x="76378" y="1798879"/>
        <a:ext cx="10905787" cy="1411853"/>
      </dsp:txXfrm>
    </dsp:sp>
    <dsp:sp modelId="{3623BB08-A459-3246-AA93-D83F9BF641DF}">
      <dsp:nvSpPr>
        <dsp:cNvPr id="0" name=""/>
        <dsp:cNvSpPr/>
      </dsp:nvSpPr>
      <dsp:spPr>
        <a:xfrm>
          <a:off x="0" y="3350471"/>
          <a:ext cx="11058543" cy="1564609"/>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u="none" kern="1200" dirty="0"/>
            <a:t>Existing practices for climate risk assessment quality are highly variable and fragmented. While many organisations apply scientific validation approaches (e.g. sensitivity analysis, stress testing, model calibration), others rely more heavily on expert judgement and internal processes. </a:t>
          </a:r>
          <a:endParaRPr lang="en-GB" sz="2200" kern="1200" dirty="0"/>
        </a:p>
      </dsp:txBody>
      <dsp:txXfrm>
        <a:off x="76378" y="3426849"/>
        <a:ext cx="10905787" cy="1411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A8CAB-5F8C-AC4A-8C21-1B3506989693}">
      <dsp:nvSpPr>
        <dsp:cNvPr id="0" name=""/>
        <dsp:cNvSpPr/>
      </dsp:nvSpPr>
      <dsp:spPr>
        <a:xfrm>
          <a:off x="0" y="43619"/>
          <a:ext cx="11126094" cy="1723373"/>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Methodological limitations </a:t>
          </a:r>
        </a:p>
        <a:p>
          <a:pPr marL="0" lvl="0" indent="0" algn="l" defTabSz="977900">
            <a:lnSpc>
              <a:spcPct val="90000"/>
            </a:lnSpc>
            <a:spcBef>
              <a:spcPct val="0"/>
            </a:spcBef>
            <a:spcAft>
              <a:spcPct val="35000"/>
            </a:spcAft>
            <a:buNone/>
          </a:pPr>
          <a:r>
            <a:rPr lang="en-GB" sz="2200" kern="1200" dirty="0"/>
            <a:t>Existing tools are not always fit for forward-looking risk assessment. For example, cat models are sometimes adapted for future risk by adjusting hazard components without corresponding updates to exposure and vulnerability, resulting in inconsistent outputs. Limitations in representing tail risks were also noted.</a:t>
          </a:r>
        </a:p>
      </dsp:txBody>
      <dsp:txXfrm>
        <a:off x="84128" y="127747"/>
        <a:ext cx="10957838" cy="1555117"/>
      </dsp:txXfrm>
    </dsp:sp>
    <dsp:sp modelId="{504323C3-4501-8A4C-AF38-0E39059CFDA0}">
      <dsp:nvSpPr>
        <dsp:cNvPr id="0" name=""/>
        <dsp:cNvSpPr/>
      </dsp:nvSpPr>
      <dsp:spPr>
        <a:xfrm>
          <a:off x="0" y="1779682"/>
          <a:ext cx="11126094" cy="1723373"/>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Treatment of uncertainty</a:t>
          </a:r>
          <a:br>
            <a:rPr lang="en-GB" sz="2200" kern="1200" dirty="0"/>
          </a:br>
          <a:r>
            <a:rPr lang="en-GB" sz="2200" kern="1200" dirty="0"/>
            <a:t>There is insufficient exploration, quantification, and communication of uncertainty, particularly in relation to emerging approaches such as AI and in the context of systemic, compound, and cascading risks.</a:t>
          </a:r>
        </a:p>
      </dsp:txBody>
      <dsp:txXfrm>
        <a:off x="84128" y="1863810"/>
        <a:ext cx="10957838" cy="1555117"/>
      </dsp:txXfrm>
    </dsp:sp>
    <dsp:sp modelId="{41893255-EBA0-C142-AAB1-362D0437C9EB}">
      <dsp:nvSpPr>
        <dsp:cNvPr id="0" name=""/>
        <dsp:cNvSpPr/>
      </dsp:nvSpPr>
      <dsp:spPr>
        <a:xfrm>
          <a:off x="0" y="3472978"/>
          <a:ext cx="11126094" cy="1723373"/>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i="0" u="none" kern="1200" dirty="0"/>
            <a:t>Transparency and interpretability</a:t>
          </a:r>
          <a:br>
            <a:rPr lang="en-GB" sz="2200" b="0" i="0" u="none" kern="1200" dirty="0"/>
          </a:br>
          <a:r>
            <a:rPr lang="en-GB" sz="2200" b="0" i="0" u="none" kern="1200" dirty="0"/>
            <a:t>A lack of transparency persists in both model design and the identification of appropriate expertise. Concerns were raised about “black box” models and limited visibility into assumptions and methodologies.</a:t>
          </a:r>
          <a:endParaRPr lang="en-GB" sz="2200" kern="1200" dirty="0"/>
        </a:p>
      </dsp:txBody>
      <dsp:txXfrm>
        <a:off x="84128" y="3557106"/>
        <a:ext cx="10957838" cy="1555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BEE96-0EBC-6D4D-90F0-7D5DFC1AD2A1}">
      <dsp:nvSpPr>
        <dsp:cNvPr id="0" name=""/>
        <dsp:cNvSpPr/>
      </dsp:nvSpPr>
      <dsp:spPr>
        <a:xfrm>
          <a:off x="0" y="62063"/>
          <a:ext cx="8780585" cy="1034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Market pressures often overrule model-based pricing, and climate risk is accounted for by </a:t>
          </a:r>
          <a:endParaRPr lang="en-GB" sz="2600" kern="1200"/>
        </a:p>
      </dsp:txBody>
      <dsp:txXfrm>
        <a:off x="50489" y="112552"/>
        <a:ext cx="8679607" cy="933302"/>
      </dsp:txXfrm>
    </dsp:sp>
    <dsp:sp modelId="{83F76A65-6098-0B47-B586-3F8F4788EA2D}">
      <dsp:nvSpPr>
        <dsp:cNvPr id="0" name=""/>
        <dsp:cNvSpPr/>
      </dsp:nvSpPr>
      <dsp:spPr>
        <a:xfrm>
          <a:off x="0" y="1096344"/>
          <a:ext cx="8780585"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8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Portfolio shape.</a:t>
          </a:r>
          <a:endParaRPr lang="en-GB" sz="2000" kern="1200"/>
        </a:p>
        <a:p>
          <a:pPr marL="228600" lvl="1" indent="-228600" algn="l" defTabSz="889000">
            <a:lnSpc>
              <a:spcPct val="90000"/>
            </a:lnSpc>
            <a:spcBef>
              <a:spcPct val="0"/>
            </a:spcBef>
            <a:spcAft>
              <a:spcPct val="20000"/>
            </a:spcAft>
            <a:buChar char="•"/>
          </a:pPr>
          <a:r>
            <a:rPr lang="en-US" sz="2000" kern="1200"/>
            <a:t>Risk management and in house expert judgement.</a:t>
          </a:r>
          <a:endParaRPr lang="en-GB" sz="2000" kern="1200"/>
        </a:p>
        <a:p>
          <a:pPr marL="228600" lvl="1" indent="-228600" algn="l" defTabSz="889000">
            <a:lnSpc>
              <a:spcPct val="90000"/>
            </a:lnSpc>
            <a:spcBef>
              <a:spcPct val="0"/>
            </a:spcBef>
            <a:spcAft>
              <a:spcPct val="20000"/>
            </a:spcAft>
            <a:buChar char="•"/>
          </a:pPr>
          <a:r>
            <a:rPr lang="en-US" sz="2000" kern="1200"/>
            <a:t>Company level view of risk and risk appetite.</a:t>
          </a:r>
          <a:endParaRPr lang="en-GB" sz="2000" kern="1200"/>
        </a:p>
      </dsp:txBody>
      <dsp:txXfrm>
        <a:off x="0" y="1096344"/>
        <a:ext cx="8780585" cy="1049490"/>
      </dsp:txXfrm>
    </dsp:sp>
    <dsp:sp modelId="{3060D0B9-18A1-0947-A15D-F2F7285B8174}">
      <dsp:nvSpPr>
        <dsp:cNvPr id="0" name=""/>
        <dsp:cNvSpPr/>
      </dsp:nvSpPr>
      <dsp:spPr>
        <a:xfrm>
          <a:off x="0" y="2145834"/>
          <a:ext cx="8780585" cy="1034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Reliance on and trust of model-based data for pricing is dependent on background expertise in modeling.</a:t>
          </a:r>
          <a:endParaRPr lang="en-GB" sz="2600" kern="1200"/>
        </a:p>
      </dsp:txBody>
      <dsp:txXfrm>
        <a:off x="50489" y="2196323"/>
        <a:ext cx="8679607" cy="933302"/>
      </dsp:txXfrm>
    </dsp:sp>
    <dsp:sp modelId="{6C8D1864-4358-8D4F-BD5B-C8FD776991C3}">
      <dsp:nvSpPr>
        <dsp:cNvPr id="0" name=""/>
        <dsp:cNvSpPr/>
      </dsp:nvSpPr>
      <dsp:spPr>
        <a:xfrm>
          <a:off x="0" y="3254994"/>
          <a:ext cx="8780585" cy="1034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Loss data valuation and trust in clients/brokers is varied across companies. </a:t>
          </a:r>
          <a:endParaRPr lang="en-GB" sz="2600" kern="1200"/>
        </a:p>
      </dsp:txBody>
      <dsp:txXfrm>
        <a:off x="50489" y="3305483"/>
        <a:ext cx="8679607" cy="9333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40003-625C-424C-B397-B2F7F90614AB}">
      <dsp:nvSpPr>
        <dsp:cNvPr id="0" name=""/>
        <dsp:cNvSpPr/>
      </dsp:nvSpPr>
      <dsp:spPr>
        <a:xfrm>
          <a:off x="0" y="41544"/>
          <a:ext cx="10515600" cy="13747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Climate variability and change risk is taken into consideration, but it’s importance, technical evaluation and materiality for business decisions varies both </a:t>
          </a:r>
          <a:r>
            <a:rPr lang="en-US" sz="2500" i="1" kern="1200"/>
            <a:t>across</a:t>
          </a:r>
          <a:r>
            <a:rPr lang="en-US" sz="2500" b="1" i="1" kern="1200"/>
            <a:t> </a:t>
          </a:r>
          <a:r>
            <a:rPr lang="en-US" sz="2500" kern="1200"/>
            <a:t>and </a:t>
          </a:r>
          <a:r>
            <a:rPr lang="en-US" sz="2500" i="1" kern="1200"/>
            <a:t>within</a:t>
          </a:r>
          <a:r>
            <a:rPr lang="en-US" sz="2500" kern="1200"/>
            <a:t> firms. </a:t>
          </a:r>
          <a:endParaRPr lang="en-GB" sz="2500" kern="1200"/>
        </a:p>
      </dsp:txBody>
      <dsp:txXfrm>
        <a:off x="67110" y="108654"/>
        <a:ext cx="10381380" cy="1240530"/>
      </dsp:txXfrm>
    </dsp:sp>
    <dsp:sp modelId="{A7497BBD-D6CD-0443-957D-1B52FAEFA476}">
      <dsp:nvSpPr>
        <dsp:cNvPr id="0" name=""/>
        <dsp:cNvSpPr/>
      </dsp:nvSpPr>
      <dsp:spPr>
        <a:xfrm>
          <a:off x="0" y="1488294"/>
          <a:ext cx="10515600" cy="13747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Model Uncertainty is valued very different </a:t>
          </a:r>
          <a:r>
            <a:rPr lang="en-US" sz="2500" i="1" kern="1200"/>
            <a:t>within firms</a:t>
          </a:r>
          <a:r>
            <a:rPr lang="en-US" sz="2500" kern="1200"/>
            <a:t> across different roles or expertise (even if e.g. underwriters have background in modeling).</a:t>
          </a:r>
          <a:endParaRPr lang="en-GB" sz="2500" kern="1200"/>
        </a:p>
      </dsp:txBody>
      <dsp:txXfrm>
        <a:off x="67110" y="1555404"/>
        <a:ext cx="10381380" cy="1240530"/>
      </dsp:txXfrm>
    </dsp:sp>
    <dsp:sp modelId="{3691E00A-3A43-114E-8373-04A95AC48E6F}">
      <dsp:nvSpPr>
        <dsp:cNvPr id="0" name=""/>
        <dsp:cNvSpPr/>
      </dsp:nvSpPr>
      <dsp:spPr>
        <a:xfrm>
          <a:off x="0" y="2935044"/>
          <a:ext cx="10515600" cy="13747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 general, different approaches to climate risk and related uncertainty is seen as a source of competitive advantage.</a:t>
          </a:r>
          <a:endParaRPr lang="en-GB" sz="2500" kern="1200"/>
        </a:p>
      </dsp:txBody>
      <dsp:txXfrm>
        <a:off x="67110" y="3002154"/>
        <a:ext cx="10381380" cy="12405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AB73F-5375-C74E-951C-0D566FEBD0DA}">
      <dsp:nvSpPr>
        <dsp:cNvPr id="0" name=""/>
        <dsp:cNvSpPr/>
      </dsp:nvSpPr>
      <dsp:spPr>
        <a:xfrm>
          <a:off x="0" y="248999"/>
          <a:ext cx="10882745" cy="104480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Talk about framing and context, not just the numbers</a:t>
          </a:r>
          <a:br>
            <a:rPr lang="en-US" sz="1900" kern="1200"/>
          </a:br>
          <a:r>
            <a:rPr lang="en-US" sz="1900" kern="1200"/>
            <a:t>Your colleagues may think about climate risk and uncertainty in a fundamentally different way.  Structured discussions of risk across job roles have been valuable for the companies we worked with</a:t>
          </a:r>
          <a:endParaRPr lang="en-GB" sz="1900" kern="1200"/>
        </a:p>
      </dsp:txBody>
      <dsp:txXfrm>
        <a:off x="51003" y="300002"/>
        <a:ext cx="10780739" cy="942803"/>
      </dsp:txXfrm>
    </dsp:sp>
    <dsp:sp modelId="{4D657D46-FB8B-5441-AF77-F35017C2E677}">
      <dsp:nvSpPr>
        <dsp:cNvPr id="0" name=""/>
        <dsp:cNvSpPr/>
      </dsp:nvSpPr>
      <dsp:spPr>
        <a:xfrm>
          <a:off x="0" y="1348529"/>
          <a:ext cx="10882745" cy="104480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Make the case for relevance in business terms</a:t>
          </a:r>
          <a:br>
            <a:rPr lang="en-US" sz="1900" kern="1200"/>
          </a:br>
          <a:r>
            <a:rPr lang="en-US" sz="1900" kern="1200"/>
            <a:t>The case for using cat models as a complement to historical data is clear (to you) in the context of scarce data and changing climate, but this can be obscured (for others) by competing priorities. </a:t>
          </a:r>
          <a:endParaRPr lang="en-GB" sz="1900" kern="1200"/>
        </a:p>
      </dsp:txBody>
      <dsp:txXfrm>
        <a:off x="51003" y="1399532"/>
        <a:ext cx="10780739" cy="942803"/>
      </dsp:txXfrm>
    </dsp:sp>
    <dsp:sp modelId="{60E8E880-2E1A-EF47-85B7-6C231F0A5C26}">
      <dsp:nvSpPr>
        <dsp:cNvPr id="0" name=""/>
        <dsp:cNvSpPr/>
      </dsp:nvSpPr>
      <dsp:spPr>
        <a:xfrm>
          <a:off x="0" y="2448060"/>
          <a:ext cx="10882745" cy="104480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Contribute to discussions about quality of models and information</a:t>
          </a:r>
          <a:br>
            <a:rPr lang="en-US" sz="1900" kern="1200"/>
          </a:br>
          <a:r>
            <a:rPr lang="en-US" sz="1900" kern="1200"/>
            <a:t>Without quality standards, there is a constant tension between modellers and non-modellers about the value of information, and this will be more acute as AI models become more widespread. </a:t>
          </a:r>
          <a:endParaRPr lang="en-GB" sz="1900" kern="1200"/>
        </a:p>
      </dsp:txBody>
      <dsp:txXfrm>
        <a:off x="51003" y="2499063"/>
        <a:ext cx="10780739" cy="942803"/>
      </dsp:txXfrm>
    </dsp:sp>
    <dsp:sp modelId="{99DBA683-1D0B-9248-868C-F61368020B6F}">
      <dsp:nvSpPr>
        <dsp:cNvPr id="0" name=""/>
        <dsp:cNvSpPr/>
      </dsp:nvSpPr>
      <dsp:spPr>
        <a:xfrm>
          <a:off x="0" y="3547589"/>
          <a:ext cx="10882745" cy="104480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Today’s risk is already climate risk</a:t>
          </a:r>
          <a:br>
            <a:rPr lang="en-US" sz="1900" kern="1200"/>
          </a:br>
          <a:r>
            <a:rPr lang="en-US" sz="1900" kern="1200"/>
            <a:t>Where this isn’t understood, definitions are unclear. Improve the field by setting clear references that are understood within and across firms.</a:t>
          </a:r>
          <a:endParaRPr lang="en-GB" sz="1900" kern="1200"/>
        </a:p>
      </dsp:txBody>
      <dsp:txXfrm>
        <a:off x="51003" y="3598592"/>
        <a:ext cx="10780739" cy="9428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E713F-7906-9A4C-A3E8-E6A5347FEE35}">
      <dsp:nvSpPr>
        <dsp:cNvPr id="0" name=""/>
        <dsp:cNvSpPr/>
      </dsp:nvSpPr>
      <dsp:spPr>
        <a:xfrm>
          <a:off x="0" y="69287"/>
          <a:ext cx="10515600" cy="1038082"/>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Climate risk and uncertainty is not valued homogenously.</a:t>
          </a:r>
          <a:endParaRPr lang="en-GB" sz="2600" kern="1200"/>
        </a:p>
      </dsp:txBody>
      <dsp:txXfrm>
        <a:off x="50675" y="119962"/>
        <a:ext cx="10414250" cy="936732"/>
      </dsp:txXfrm>
    </dsp:sp>
    <dsp:sp modelId="{878759AF-208C-3D4F-8A8D-F2B0C3A00763}">
      <dsp:nvSpPr>
        <dsp:cNvPr id="0" name=""/>
        <dsp:cNvSpPr/>
      </dsp:nvSpPr>
      <dsp:spPr>
        <a:xfrm>
          <a:off x="0" y="1107370"/>
          <a:ext cx="1051560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How can regulators promote its integration into business workflows?</a:t>
          </a:r>
          <a:endParaRPr lang="en-GB" sz="2000" kern="1200"/>
        </a:p>
        <a:p>
          <a:pPr marL="228600" lvl="1" indent="-228600" algn="l" defTabSz="889000">
            <a:lnSpc>
              <a:spcPct val="90000"/>
            </a:lnSpc>
            <a:spcBef>
              <a:spcPct val="0"/>
            </a:spcBef>
            <a:spcAft>
              <a:spcPct val="20000"/>
            </a:spcAft>
            <a:buChar char="•"/>
          </a:pPr>
          <a:r>
            <a:rPr lang="en-US" sz="2000" kern="1200"/>
            <a:t>How will this view evolve with increasing importance of compound/cascading risks?</a:t>
          </a:r>
          <a:endParaRPr lang="en-GB" sz="2000" kern="1200"/>
        </a:p>
      </dsp:txBody>
      <dsp:txXfrm>
        <a:off x="0" y="1107370"/>
        <a:ext cx="10515600" cy="699660"/>
      </dsp:txXfrm>
    </dsp:sp>
    <dsp:sp modelId="{37218EAE-A639-EE4F-A9C9-44EDB7DFB30E}">
      <dsp:nvSpPr>
        <dsp:cNvPr id="0" name=""/>
        <dsp:cNvSpPr/>
      </dsp:nvSpPr>
      <dsp:spPr>
        <a:xfrm>
          <a:off x="0" y="1807030"/>
          <a:ext cx="10515600" cy="1038082"/>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The way climate risk is assessed within companies is very different, no “objective” method, values differ. </a:t>
          </a:r>
          <a:endParaRPr lang="en-GB" sz="2600" kern="1200"/>
        </a:p>
      </dsp:txBody>
      <dsp:txXfrm>
        <a:off x="50675" y="1857705"/>
        <a:ext cx="10414250" cy="936732"/>
      </dsp:txXfrm>
    </dsp:sp>
    <dsp:sp modelId="{29B81C2E-E213-E54B-A85C-F457B6D5417E}">
      <dsp:nvSpPr>
        <dsp:cNvPr id="0" name=""/>
        <dsp:cNvSpPr/>
      </dsp:nvSpPr>
      <dsp:spPr>
        <a:xfrm>
          <a:off x="0" y="2845112"/>
          <a:ext cx="10515600"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What are implications for assessing financial stability/resilience to climate shocks of the sector? </a:t>
          </a:r>
          <a:endParaRPr lang="en-GB" sz="2000" kern="1200"/>
        </a:p>
        <a:p>
          <a:pPr marL="228600" lvl="1" indent="-228600" algn="l" defTabSz="889000">
            <a:lnSpc>
              <a:spcPct val="90000"/>
            </a:lnSpc>
            <a:spcBef>
              <a:spcPct val="0"/>
            </a:spcBef>
            <a:spcAft>
              <a:spcPct val="20000"/>
            </a:spcAft>
            <a:buChar char="•"/>
          </a:pPr>
          <a:r>
            <a:rPr lang="en-US" sz="2000" kern="1200"/>
            <a:t>What are the implications for the increasing role of possibly even more opaque/black box AI tools?</a:t>
          </a:r>
          <a:endParaRPr lang="en-GB" sz="2000" kern="1200"/>
        </a:p>
      </dsp:txBody>
      <dsp:txXfrm>
        <a:off x="0" y="2845112"/>
        <a:ext cx="10515600" cy="126477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714A02-0FAE-3D4D-A44E-DFA46B235519}" type="datetimeFigureOut">
              <a:rPr lang="en-US" smtClean="0"/>
              <a:t>4/24/26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0BC99E-383D-F041-8B48-2355D8D6229D}" type="slidenum">
              <a:rPr lang="en-US" smtClean="0"/>
              <a:t>‹#›</a:t>
            </a:fld>
            <a:endParaRPr lang="en-US"/>
          </a:p>
        </p:txBody>
      </p:sp>
    </p:spTree>
    <p:extLst>
      <p:ext uri="{BB962C8B-B14F-4D97-AF65-F5344CB8AC3E}">
        <p14:creationId xmlns:p14="http://schemas.microsoft.com/office/powerpoint/2010/main" val="196289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0BC99E-383D-F041-8B48-2355D8D6229D}" type="slidenum">
              <a:rPr lang="en-US" smtClean="0"/>
              <a:t>5</a:t>
            </a:fld>
            <a:endParaRPr lang="en-US"/>
          </a:p>
        </p:txBody>
      </p:sp>
    </p:spTree>
    <p:extLst>
      <p:ext uri="{BB962C8B-B14F-4D97-AF65-F5344CB8AC3E}">
        <p14:creationId xmlns:p14="http://schemas.microsoft.com/office/powerpoint/2010/main" val="2248713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0BC99E-383D-F041-8B48-2355D8D6229D}" type="slidenum">
              <a:rPr lang="en-US" smtClean="0"/>
              <a:t>25</a:t>
            </a:fld>
            <a:endParaRPr lang="en-US"/>
          </a:p>
        </p:txBody>
      </p:sp>
    </p:spTree>
    <p:extLst>
      <p:ext uri="{BB962C8B-B14F-4D97-AF65-F5344CB8AC3E}">
        <p14:creationId xmlns:p14="http://schemas.microsoft.com/office/powerpoint/2010/main" val="65056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0BC99E-383D-F041-8B48-2355D8D6229D}" type="slidenum">
              <a:rPr lang="en-US" smtClean="0"/>
              <a:t>26</a:t>
            </a:fld>
            <a:endParaRPr lang="en-US"/>
          </a:p>
        </p:txBody>
      </p:sp>
    </p:spTree>
    <p:extLst>
      <p:ext uri="{BB962C8B-B14F-4D97-AF65-F5344CB8AC3E}">
        <p14:creationId xmlns:p14="http://schemas.microsoft.com/office/powerpoint/2010/main" val="384653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0BC99E-383D-F041-8B48-2355D8D6229D}" type="slidenum">
              <a:rPr lang="en-US" smtClean="0"/>
              <a:t>9</a:t>
            </a:fld>
            <a:endParaRPr lang="en-US"/>
          </a:p>
        </p:txBody>
      </p:sp>
    </p:spTree>
    <p:extLst>
      <p:ext uri="{BB962C8B-B14F-4D97-AF65-F5344CB8AC3E}">
        <p14:creationId xmlns:p14="http://schemas.microsoft.com/office/powerpoint/2010/main" val="308846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0BC99E-383D-F041-8B48-2355D8D6229D}" type="slidenum">
              <a:rPr lang="en-US" smtClean="0"/>
              <a:t>10</a:t>
            </a:fld>
            <a:endParaRPr lang="en-US"/>
          </a:p>
        </p:txBody>
      </p:sp>
    </p:spTree>
    <p:extLst>
      <p:ext uri="{BB962C8B-B14F-4D97-AF65-F5344CB8AC3E}">
        <p14:creationId xmlns:p14="http://schemas.microsoft.com/office/powerpoint/2010/main" val="107838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mostly views of cat modelers (both in vendor companies and firms)</a:t>
            </a:r>
          </a:p>
        </p:txBody>
      </p:sp>
      <p:sp>
        <p:nvSpPr>
          <p:cNvPr id="4" name="Slide Number Placeholder 3"/>
          <p:cNvSpPr>
            <a:spLocks noGrp="1"/>
          </p:cNvSpPr>
          <p:nvPr>
            <p:ph type="sldNum" sz="quarter" idx="5"/>
          </p:nvPr>
        </p:nvSpPr>
        <p:spPr/>
        <p:txBody>
          <a:bodyPr/>
          <a:lstStyle/>
          <a:p>
            <a:fld id="{680BC99E-383D-F041-8B48-2355D8D6229D}" type="slidenum">
              <a:rPr lang="en-US" smtClean="0"/>
              <a:t>12</a:t>
            </a:fld>
            <a:endParaRPr lang="en-US"/>
          </a:p>
        </p:txBody>
      </p:sp>
    </p:spTree>
    <p:extLst>
      <p:ext uri="{BB962C8B-B14F-4D97-AF65-F5344CB8AC3E}">
        <p14:creationId xmlns:p14="http://schemas.microsoft.com/office/powerpoint/2010/main" val="331858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mostly views of cat modelers (both in vendor companies and firms)</a:t>
            </a:r>
          </a:p>
          <a:p>
            <a:endParaRPr lang="en-US" dirty="0"/>
          </a:p>
        </p:txBody>
      </p:sp>
      <p:sp>
        <p:nvSpPr>
          <p:cNvPr id="4" name="Slide Number Placeholder 3"/>
          <p:cNvSpPr>
            <a:spLocks noGrp="1"/>
          </p:cNvSpPr>
          <p:nvPr>
            <p:ph type="sldNum" sz="quarter" idx="5"/>
          </p:nvPr>
        </p:nvSpPr>
        <p:spPr/>
        <p:txBody>
          <a:bodyPr/>
          <a:lstStyle/>
          <a:p>
            <a:fld id="{680BC99E-383D-F041-8B48-2355D8D6229D}" type="slidenum">
              <a:rPr lang="en-US" smtClean="0"/>
              <a:t>13</a:t>
            </a:fld>
            <a:endParaRPr lang="en-US"/>
          </a:p>
        </p:txBody>
      </p:sp>
    </p:spTree>
    <p:extLst>
      <p:ext uri="{BB962C8B-B14F-4D97-AF65-F5344CB8AC3E}">
        <p14:creationId xmlns:p14="http://schemas.microsoft.com/office/powerpoint/2010/main" val="195954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0BC99E-383D-F041-8B48-2355D8D6229D}" type="slidenum">
              <a:rPr lang="en-US" smtClean="0"/>
              <a:t>19</a:t>
            </a:fld>
            <a:endParaRPr lang="en-US"/>
          </a:p>
        </p:txBody>
      </p:sp>
    </p:spTree>
    <p:extLst>
      <p:ext uri="{BB962C8B-B14F-4D97-AF65-F5344CB8AC3E}">
        <p14:creationId xmlns:p14="http://schemas.microsoft.com/office/powerpoint/2010/main" val="263268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Firm A: somewhat systematic approach to look at impact of climate risk on pricing (important enough to do this), but the ability to measure it is questioned by Exposure manager (maybe not that important)</a:t>
            </a:r>
          </a:p>
          <a:p>
            <a:r>
              <a:rPr lang="en-US" dirty="0"/>
              <a:t>Firm B: more of an “expert judgement” approach and not that important compared to other lines of business. Exposure manager values CC but also notes its impact is hard to assess. </a:t>
            </a:r>
          </a:p>
        </p:txBody>
      </p:sp>
      <p:sp>
        <p:nvSpPr>
          <p:cNvPr id="4" name="Slide Number Placeholder 3"/>
          <p:cNvSpPr>
            <a:spLocks noGrp="1"/>
          </p:cNvSpPr>
          <p:nvPr>
            <p:ph type="sldNum" sz="quarter" idx="5"/>
          </p:nvPr>
        </p:nvSpPr>
        <p:spPr/>
        <p:txBody>
          <a:bodyPr/>
          <a:lstStyle/>
          <a:p>
            <a:fld id="{680BC99E-383D-F041-8B48-2355D8D6229D}" type="slidenum">
              <a:rPr lang="en-US" smtClean="0"/>
              <a:t>20</a:t>
            </a:fld>
            <a:endParaRPr lang="en-US"/>
          </a:p>
        </p:txBody>
      </p:sp>
    </p:spTree>
    <p:extLst>
      <p:ext uri="{BB962C8B-B14F-4D97-AF65-F5344CB8AC3E}">
        <p14:creationId xmlns:p14="http://schemas.microsoft.com/office/powerpoint/2010/main" val="83579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0BC99E-383D-F041-8B48-2355D8D6229D}" type="slidenum">
              <a:rPr lang="en-US" smtClean="0"/>
              <a:t>21</a:t>
            </a:fld>
            <a:endParaRPr lang="en-US"/>
          </a:p>
        </p:txBody>
      </p:sp>
    </p:spTree>
    <p:extLst>
      <p:ext uri="{BB962C8B-B14F-4D97-AF65-F5344CB8AC3E}">
        <p14:creationId xmlns:p14="http://schemas.microsoft.com/office/powerpoint/2010/main" val="4198196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0BC99E-383D-F041-8B48-2355D8D6229D}" type="slidenum">
              <a:rPr lang="en-US" smtClean="0"/>
              <a:t>22</a:t>
            </a:fld>
            <a:endParaRPr lang="en-US"/>
          </a:p>
        </p:txBody>
      </p:sp>
    </p:spTree>
    <p:extLst>
      <p:ext uri="{BB962C8B-B14F-4D97-AF65-F5344CB8AC3E}">
        <p14:creationId xmlns:p14="http://schemas.microsoft.com/office/powerpoint/2010/main" val="120748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2302-F019-CFCC-7ABC-0B1AA5B5AA6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58DE607-05B2-482E-F654-AF8DA7B0C5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ECA626E-B04A-0EC2-A172-025BD62CDA37}"/>
              </a:ext>
            </a:extLst>
          </p:cNvPr>
          <p:cNvSpPr>
            <a:spLocks noGrp="1"/>
          </p:cNvSpPr>
          <p:nvPr>
            <p:ph type="dt" sz="half" idx="10"/>
          </p:nvPr>
        </p:nvSpPr>
        <p:spPr/>
        <p:txBody>
          <a:bodyPr/>
          <a:lstStyle/>
          <a:p>
            <a:fld id="{3B84F7B7-6E8A-EA4A-A8E1-903A2708FFB1}" type="datetimeFigureOut">
              <a:rPr lang="en-US" smtClean="0"/>
              <a:t>4/24/26</a:t>
            </a:fld>
            <a:endParaRPr lang="en-US"/>
          </a:p>
        </p:txBody>
      </p:sp>
      <p:sp>
        <p:nvSpPr>
          <p:cNvPr id="5" name="Footer Placeholder 4">
            <a:extLst>
              <a:ext uri="{FF2B5EF4-FFF2-40B4-BE49-F238E27FC236}">
                <a16:creationId xmlns:a16="http://schemas.microsoft.com/office/drawing/2014/main" id="{28F3252C-1AE0-7515-499E-4C4F91A60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3C75F-7851-E9F6-0A02-9A7D3EF8C068}"/>
              </a:ext>
            </a:extLst>
          </p:cNvPr>
          <p:cNvSpPr>
            <a:spLocks noGrp="1"/>
          </p:cNvSpPr>
          <p:nvPr>
            <p:ph type="sldNum" sz="quarter" idx="12"/>
          </p:nvPr>
        </p:nvSpPr>
        <p:spPr/>
        <p:txBody>
          <a:bodyPr/>
          <a:lstStyle/>
          <a:p>
            <a:fld id="{2C060A4E-51D2-B34F-8E28-B2E448E43C11}" type="slidenum">
              <a:rPr lang="en-US" smtClean="0"/>
              <a:t>‹#›</a:t>
            </a:fld>
            <a:endParaRPr lang="en-US"/>
          </a:p>
        </p:txBody>
      </p:sp>
    </p:spTree>
    <p:extLst>
      <p:ext uri="{BB962C8B-B14F-4D97-AF65-F5344CB8AC3E}">
        <p14:creationId xmlns:p14="http://schemas.microsoft.com/office/powerpoint/2010/main" val="177753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BC42-AF63-1346-9848-6289761FED5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6E0081-DECB-8F26-E57A-DB3245C18A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511AAD-3C58-E563-50D7-A00191C6D632}"/>
              </a:ext>
            </a:extLst>
          </p:cNvPr>
          <p:cNvSpPr>
            <a:spLocks noGrp="1"/>
          </p:cNvSpPr>
          <p:nvPr>
            <p:ph type="dt" sz="half" idx="10"/>
          </p:nvPr>
        </p:nvSpPr>
        <p:spPr/>
        <p:txBody>
          <a:bodyPr/>
          <a:lstStyle/>
          <a:p>
            <a:fld id="{3B84F7B7-6E8A-EA4A-A8E1-903A2708FFB1}" type="datetimeFigureOut">
              <a:rPr lang="en-US" smtClean="0"/>
              <a:t>4/24/26</a:t>
            </a:fld>
            <a:endParaRPr lang="en-US"/>
          </a:p>
        </p:txBody>
      </p:sp>
      <p:sp>
        <p:nvSpPr>
          <p:cNvPr id="5" name="Footer Placeholder 4">
            <a:extLst>
              <a:ext uri="{FF2B5EF4-FFF2-40B4-BE49-F238E27FC236}">
                <a16:creationId xmlns:a16="http://schemas.microsoft.com/office/drawing/2014/main" id="{C744A53D-0ECD-05BB-9FCC-929AAC25D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A886D-4B7F-9C2D-8C3E-EDD1649B8CE6}"/>
              </a:ext>
            </a:extLst>
          </p:cNvPr>
          <p:cNvSpPr>
            <a:spLocks noGrp="1"/>
          </p:cNvSpPr>
          <p:nvPr>
            <p:ph type="sldNum" sz="quarter" idx="12"/>
          </p:nvPr>
        </p:nvSpPr>
        <p:spPr/>
        <p:txBody>
          <a:bodyPr/>
          <a:lstStyle/>
          <a:p>
            <a:fld id="{2C060A4E-51D2-B34F-8E28-B2E448E43C11}" type="slidenum">
              <a:rPr lang="en-US" smtClean="0"/>
              <a:t>‹#›</a:t>
            </a:fld>
            <a:endParaRPr lang="en-US"/>
          </a:p>
        </p:txBody>
      </p:sp>
    </p:spTree>
    <p:extLst>
      <p:ext uri="{BB962C8B-B14F-4D97-AF65-F5344CB8AC3E}">
        <p14:creationId xmlns:p14="http://schemas.microsoft.com/office/powerpoint/2010/main" val="11024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4BA93-7933-4086-0CF2-5B2BB6A4B5D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74D15A6-881C-8798-5AC7-1EBCEA0F71A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8A3287-CE27-9730-6765-ABD790323D40}"/>
              </a:ext>
            </a:extLst>
          </p:cNvPr>
          <p:cNvSpPr>
            <a:spLocks noGrp="1"/>
          </p:cNvSpPr>
          <p:nvPr>
            <p:ph type="dt" sz="half" idx="10"/>
          </p:nvPr>
        </p:nvSpPr>
        <p:spPr/>
        <p:txBody>
          <a:bodyPr/>
          <a:lstStyle/>
          <a:p>
            <a:fld id="{3B84F7B7-6E8A-EA4A-A8E1-903A2708FFB1}" type="datetimeFigureOut">
              <a:rPr lang="en-US" smtClean="0"/>
              <a:t>4/24/26</a:t>
            </a:fld>
            <a:endParaRPr lang="en-US"/>
          </a:p>
        </p:txBody>
      </p:sp>
      <p:sp>
        <p:nvSpPr>
          <p:cNvPr id="5" name="Footer Placeholder 4">
            <a:extLst>
              <a:ext uri="{FF2B5EF4-FFF2-40B4-BE49-F238E27FC236}">
                <a16:creationId xmlns:a16="http://schemas.microsoft.com/office/drawing/2014/main" id="{25C8BA46-C52D-1C60-6299-559271B25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2F038-93E0-60E4-2E8D-58EFCC2C0FBF}"/>
              </a:ext>
            </a:extLst>
          </p:cNvPr>
          <p:cNvSpPr>
            <a:spLocks noGrp="1"/>
          </p:cNvSpPr>
          <p:nvPr>
            <p:ph type="sldNum" sz="quarter" idx="12"/>
          </p:nvPr>
        </p:nvSpPr>
        <p:spPr/>
        <p:txBody>
          <a:bodyPr/>
          <a:lstStyle/>
          <a:p>
            <a:fld id="{2C060A4E-51D2-B34F-8E28-B2E448E43C11}" type="slidenum">
              <a:rPr lang="en-US" smtClean="0"/>
              <a:t>‹#›</a:t>
            </a:fld>
            <a:endParaRPr lang="en-US"/>
          </a:p>
        </p:txBody>
      </p:sp>
    </p:spTree>
    <p:extLst>
      <p:ext uri="{BB962C8B-B14F-4D97-AF65-F5344CB8AC3E}">
        <p14:creationId xmlns:p14="http://schemas.microsoft.com/office/powerpoint/2010/main" val="367489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BA492-21DF-FAF8-2EFC-C89B9A25E62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C2036B-3315-C1F0-7A69-A71261C53ED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F1D39E-1DFF-5CA3-F8FA-EF5AEC58FDB2}"/>
              </a:ext>
            </a:extLst>
          </p:cNvPr>
          <p:cNvSpPr>
            <a:spLocks noGrp="1"/>
          </p:cNvSpPr>
          <p:nvPr>
            <p:ph type="dt" sz="half" idx="10"/>
          </p:nvPr>
        </p:nvSpPr>
        <p:spPr/>
        <p:txBody>
          <a:bodyPr/>
          <a:lstStyle/>
          <a:p>
            <a:fld id="{3B84F7B7-6E8A-EA4A-A8E1-903A2708FFB1}" type="datetimeFigureOut">
              <a:rPr lang="en-US" smtClean="0"/>
              <a:t>4/24/26</a:t>
            </a:fld>
            <a:endParaRPr lang="en-US"/>
          </a:p>
        </p:txBody>
      </p:sp>
      <p:sp>
        <p:nvSpPr>
          <p:cNvPr id="5" name="Footer Placeholder 4">
            <a:extLst>
              <a:ext uri="{FF2B5EF4-FFF2-40B4-BE49-F238E27FC236}">
                <a16:creationId xmlns:a16="http://schemas.microsoft.com/office/drawing/2014/main" id="{CFD24F9C-3C6F-7923-B0C5-2DBEAF3B0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71E7D-9270-BD59-B7F3-634142790740}"/>
              </a:ext>
            </a:extLst>
          </p:cNvPr>
          <p:cNvSpPr>
            <a:spLocks noGrp="1"/>
          </p:cNvSpPr>
          <p:nvPr>
            <p:ph type="sldNum" sz="quarter" idx="12"/>
          </p:nvPr>
        </p:nvSpPr>
        <p:spPr/>
        <p:txBody>
          <a:bodyPr/>
          <a:lstStyle/>
          <a:p>
            <a:fld id="{2C060A4E-51D2-B34F-8E28-B2E448E43C11}" type="slidenum">
              <a:rPr lang="en-US" smtClean="0"/>
              <a:t>‹#›</a:t>
            </a:fld>
            <a:endParaRPr lang="en-US"/>
          </a:p>
        </p:txBody>
      </p:sp>
    </p:spTree>
    <p:extLst>
      <p:ext uri="{BB962C8B-B14F-4D97-AF65-F5344CB8AC3E}">
        <p14:creationId xmlns:p14="http://schemas.microsoft.com/office/powerpoint/2010/main" val="418223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4D8F-1E2E-3A5D-1DAF-A347C67F5CB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50F8253-A84A-A3F7-0DB9-1E93E63118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018166D-FC1D-36CD-D115-35DC6EAE1924}"/>
              </a:ext>
            </a:extLst>
          </p:cNvPr>
          <p:cNvSpPr>
            <a:spLocks noGrp="1"/>
          </p:cNvSpPr>
          <p:nvPr>
            <p:ph type="dt" sz="half" idx="10"/>
          </p:nvPr>
        </p:nvSpPr>
        <p:spPr/>
        <p:txBody>
          <a:bodyPr/>
          <a:lstStyle/>
          <a:p>
            <a:fld id="{3B84F7B7-6E8A-EA4A-A8E1-903A2708FFB1}" type="datetimeFigureOut">
              <a:rPr lang="en-US" smtClean="0"/>
              <a:t>4/24/26</a:t>
            </a:fld>
            <a:endParaRPr lang="en-US"/>
          </a:p>
        </p:txBody>
      </p:sp>
      <p:sp>
        <p:nvSpPr>
          <p:cNvPr id="5" name="Footer Placeholder 4">
            <a:extLst>
              <a:ext uri="{FF2B5EF4-FFF2-40B4-BE49-F238E27FC236}">
                <a16:creationId xmlns:a16="http://schemas.microsoft.com/office/drawing/2014/main" id="{A33A46F5-6F7E-91D0-1932-E1EEF24BD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439C5-0F2D-F312-8465-ABCE7CA1B714}"/>
              </a:ext>
            </a:extLst>
          </p:cNvPr>
          <p:cNvSpPr>
            <a:spLocks noGrp="1"/>
          </p:cNvSpPr>
          <p:nvPr>
            <p:ph type="sldNum" sz="quarter" idx="12"/>
          </p:nvPr>
        </p:nvSpPr>
        <p:spPr/>
        <p:txBody>
          <a:bodyPr/>
          <a:lstStyle/>
          <a:p>
            <a:fld id="{2C060A4E-51D2-B34F-8E28-B2E448E43C11}" type="slidenum">
              <a:rPr lang="en-US" smtClean="0"/>
              <a:t>‹#›</a:t>
            </a:fld>
            <a:endParaRPr lang="en-US"/>
          </a:p>
        </p:txBody>
      </p:sp>
    </p:spTree>
    <p:extLst>
      <p:ext uri="{BB962C8B-B14F-4D97-AF65-F5344CB8AC3E}">
        <p14:creationId xmlns:p14="http://schemas.microsoft.com/office/powerpoint/2010/main" val="36918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AF5C-1D46-195F-FA7F-5CAF01F2BB1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28EFC8-5861-5AD8-F489-08B72C4B7D3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B303325-CC5F-F6CC-AC2A-B24C864751B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1663709-C617-F9DF-62D0-74FE27BCD779}"/>
              </a:ext>
            </a:extLst>
          </p:cNvPr>
          <p:cNvSpPr>
            <a:spLocks noGrp="1"/>
          </p:cNvSpPr>
          <p:nvPr>
            <p:ph type="dt" sz="half" idx="10"/>
          </p:nvPr>
        </p:nvSpPr>
        <p:spPr/>
        <p:txBody>
          <a:bodyPr/>
          <a:lstStyle/>
          <a:p>
            <a:fld id="{3B84F7B7-6E8A-EA4A-A8E1-903A2708FFB1}" type="datetimeFigureOut">
              <a:rPr lang="en-US" smtClean="0"/>
              <a:t>4/24/26</a:t>
            </a:fld>
            <a:endParaRPr lang="en-US"/>
          </a:p>
        </p:txBody>
      </p:sp>
      <p:sp>
        <p:nvSpPr>
          <p:cNvPr id="6" name="Footer Placeholder 5">
            <a:extLst>
              <a:ext uri="{FF2B5EF4-FFF2-40B4-BE49-F238E27FC236}">
                <a16:creationId xmlns:a16="http://schemas.microsoft.com/office/drawing/2014/main" id="{F29C1C2F-174D-4FF3-7D30-D6AB68605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9D84A-C819-67E9-2C55-223229067875}"/>
              </a:ext>
            </a:extLst>
          </p:cNvPr>
          <p:cNvSpPr>
            <a:spLocks noGrp="1"/>
          </p:cNvSpPr>
          <p:nvPr>
            <p:ph type="sldNum" sz="quarter" idx="12"/>
          </p:nvPr>
        </p:nvSpPr>
        <p:spPr/>
        <p:txBody>
          <a:bodyPr/>
          <a:lstStyle/>
          <a:p>
            <a:fld id="{2C060A4E-51D2-B34F-8E28-B2E448E43C11}" type="slidenum">
              <a:rPr lang="en-US" smtClean="0"/>
              <a:t>‹#›</a:t>
            </a:fld>
            <a:endParaRPr lang="en-US"/>
          </a:p>
        </p:txBody>
      </p:sp>
    </p:spTree>
    <p:extLst>
      <p:ext uri="{BB962C8B-B14F-4D97-AF65-F5344CB8AC3E}">
        <p14:creationId xmlns:p14="http://schemas.microsoft.com/office/powerpoint/2010/main" val="283683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848B-4BB7-77E7-5E05-A0244DDB718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379FA1D-465A-1E52-463D-69D7ADD40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BB08F5-14A9-3140-9337-1F44CC2C2E8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DE076E9-C63A-927F-DE2C-C88EE74CF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96B44D4-265C-4D65-7114-70958A39350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C5A288F-AF33-EEDC-563E-A3549FC130AC}"/>
              </a:ext>
            </a:extLst>
          </p:cNvPr>
          <p:cNvSpPr>
            <a:spLocks noGrp="1"/>
          </p:cNvSpPr>
          <p:nvPr>
            <p:ph type="dt" sz="half" idx="10"/>
          </p:nvPr>
        </p:nvSpPr>
        <p:spPr/>
        <p:txBody>
          <a:bodyPr/>
          <a:lstStyle/>
          <a:p>
            <a:fld id="{3B84F7B7-6E8A-EA4A-A8E1-903A2708FFB1}" type="datetimeFigureOut">
              <a:rPr lang="en-US" smtClean="0"/>
              <a:t>4/24/26</a:t>
            </a:fld>
            <a:endParaRPr lang="en-US"/>
          </a:p>
        </p:txBody>
      </p:sp>
      <p:sp>
        <p:nvSpPr>
          <p:cNvPr id="8" name="Footer Placeholder 7">
            <a:extLst>
              <a:ext uri="{FF2B5EF4-FFF2-40B4-BE49-F238E27FC236}">
                <a16:creationId xmlns:a16="http://schemas.microsoft.com/office/drawing/2014/main" id="{36086CA4-812E-CE86-1961-DFBC5CE015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A140DC-1312-CD62-DC33-FCA739C822E8}"/>
              </a:ext>
            </a:extLst>
          </p:cNvPr>
          <p:cNvSpPr>
            <a:spLocks noGrp="1"/>
          </p:cNvSpPr>
          <p:nvPr>
            <p:ph type="sldNum" sz="quarter" idx="12"/>
          </p:nvPr>
        </p:nvSpPr>
        <p:spPr/>
        <p:txBody>
          <a:bodyPr/>
          <a:lstStyle/>
          <a:p>
            <a:fld id="{2C060A4E-51D2-B34F-8E28-B2E448E43C11}" type="slidenum">
              <a:rPr lang="en-US" smtClean="0"/>
              <a:t>‹#›</a:t>
            </a:fld>
            <a:endParaRPr lang="en-US"/>
          </a:p>
        </p:txBody>
      </p:sp>
    </p:spTree>
    <p:extLst>
      <p:ext uri="{BB962C8B-B14F-4D97-AF65-F5344CB8AC3E}">
        <p14:creationId xmlns:p14="http://schemas.microsoft.com/office/powerpoint/2010/main" val="43518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332-D369-1FA4-9AE7-1D403A9E191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8160526-873A-F7F3-1CA3-7785598D0ED4}"/>
              </a:ext>
            </a:extLst>
          </p:cNvPr>
          <p:cNvSpPr>
            <a:spLocks noGrp="1"/>
          </p:cNvSpPr>
          <p:nvPr>
            <p:ph type="dt" sz="half" idx="10"/>
          </p:nvPr>
        </p:nvSpPr>
        <p:spPr/>
        <p:txBody>
          <a:bodyPr/>
          <a:lstStyle/>
          <a:p>
            <a:fld id="{3B84F7B7-6E8A-EA4A-A8E1-903A2708FFB1}" type="datetimeFigureOut">
              <a:rPr lang="en-US" smtClean="0"/>
              <a:t>4/24/26</a:t>
            </a:fld>
            <a:endParaRPr lang="en-US"/>
          </a:p>
        </p:txBody>
      </p:sp>
      <p:sp>
        <p:nvSpPr>
          <p:cNvPr id="4" name="Footer Placeholder 3">
            <a:extLst>
              <a:ext uri="{FF2B5EF4-FFF2-40B4-BE49-F238E27FC236}">
                <a16:creationId xmlns:a16="http://schemas.microsoft.com/office/drawing/2014/main" id="{6F6F0D78-59A9-0F71-5261-52C19C4F5F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6E4A80-F2C2-C764-4730-010AB3504314}"/>
              </a:ext>
            </a:extLst>
          </p:cNvPr>
          <p:cNvSpPr>
            <a:spLocks noGrp="1"/>
          </p:cNvSpPr>
          <p:nvPr>
            <p:ph type="sldNum" sz="quarter" idx="12"/>
          </p:nvPr>
        </p:nvSpPr>
        <p:spPr/>
        <p:txBody>
          <a:bodyPr/>
          <a:lstStyle/>
          <a:p>
            <a:fld id="{2C060A4E-51D2-B34F-8E28-B2E448E43C11}" type="slidenum">
              <a:rPr lang="en-US" smtClean="0"/>
              <a:t>‹#›</a:t>
            </a:fld>
            <a:endParaRPr lang="en-US"/>
          </a:p>
        </p:txBody>
      </p:sp>
    </p:spTree>
    <p:extLst>
      <p:ext uri="{BB962C8B-B14F-4D97-AF65-F5344CB8AC3E}">
        <p14:creationId xmlns:p14="http://schemas.microsoft.com/office/powerpoint/2010/main" val="109755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DC92E0-F4E0-F853-DABF-76C560D3EBD8}"/>
              </a:ext>
            </a:extLst>
          </p:cNvPr>
          <p:cNvSpPr>
            <a:spLocks noGrp="1"/>
          </p:cNvSpPr>
          <p:nvPr>
            <p:ph type="dt" sz="half" idx="10"/>
          </p:nvPr>
        </p:nvSpPr>
        <p:spPr/>
        <p:txBody>
          <a:bodyPr/>
          <a:lstStyle/>
          <a:p>
            <a:fld id="{3B84F7B7-6E8A-EA4A-A8E1-903A2708FFB1}" type="datetimeFigureOut">
              <a:rPr lang="en-US" smtClean="0"/>
              <a:t>4/24/26</a:t>
            </a:fld>
            <a:endParaRPr lang="en-US"/>
          </a:p>
        </p:txBody>
      </p:sp>
      <p:sp>
        <p:nvSpPr>
          <p:cNvPr id="3" name="Footer Placeholder 2">
            <a:extLst>
              <a:ext uri="{FF2B5EF4-FFF2-40B4-BE49-F238E27FC236}">
                <a16:creationId xmlns:a16="http://schemas.microsoft.com/office/drawing/2014/main" id="{72531BFD-B1FA-D357-3C12-6D58A4BA9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0BB894-888D-0C10-F330-862C2267303E}"/>
              </a:ext>
            </a:extLst>
          </p:cNvPr>
          <p:cNvSpPr>
            <a:spLocks noGrp="1"/>
          </p:cNvSpPr>
          <p:nvPr>
            <p:ph type="sldNum" sz="quarter" idx="12"/>
          </p:nvPr>
        </p:nvSpPr>
        <p:spPr/>
        <p:txBody>
          <a:bodyPr/>
          <a:lstStyle/>
          <a:p>
            <a:fld id="{2C060A4E-51D2-B34F-8E28-B2E448E43C11}" type="slidenum">
              <a:rPr lang="en-US" smtClean="0"/>
              <a:t>‹#›</a:t>
            </a:fld>
            <a:endParaRPr lang="en-US"/>
          </a:p>
        </p:txBody>
      </p:sp>
    </p:spTree>
    <p:extLst>
      <p:ext uri="{BB962C8B-B14F-4D97-AF65-F5344CB8AC3E}">
        <p14:creationId xmlns:p14="http://schemas.microsoft.com/office/powerpoint/2010/main" val="212266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EFCE-350A-D431-B240-BC44355F36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F8F151-22C8-5ADA-8349-A93233B11F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DD5F36B-A220-6A0F-9514-AB9B96AA0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06A53B-2721-F3E2-705C-52088B93AE4B}"/>
              </a:ext>
            </a:extLst>
          </p:cNvPr>
          <p:cNvSpPr>
            <a:spLocks noGrp="1"/>
          </p:cNvSpPr>
          <p:nvPr>
            <p:ph type="dt" sz="half" idx="10"/>
          </p:nvPr>
        </p:nvSpPr>
        <p:spPr/>
        <p:txBody>
          <a:bodyPr/>
          <a:lstStyle/>
          <a:p>
            <a:fld id="{3B84F7B7-6E8A-EA4A-A8E1-903A2708FFB1}" type="datetimeFigureOut">
              <a:rPr lang="en-US" smtClean="0"/>
              <a:t>4/24/26</a:t>
            </a:fld>
            <a:endParaRPr lang="en-US"/>
          </a:p>
        </p:txBody>
      </p:sp>
      <p:sp>
        <p:nvSpPr>
          <p:cNvPr id="6" name="Footer Placeholder 5">
            <a:extLst>
              <a:ext uri="{FF2B5EF4-FFF2-40B4-BE49-F238E27FC236}">
                <a16:creationId xmlns:a16="http://schemas.microsoft.com/office/drawing/2014/main" id="{2BA00DF1-487D-1B62-81E5-1ECED12B29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D378FE-8E50-BD68-100F-4C5B9BDC7A0F}"/>
              </a:ext>
            </a:extLst>
          </p:cNvPr>
          <p:cNvSpPr>
            <a:spLocks noGrp="1"/>
          </p:cNvSpPr>
          <p:nvPr>
            <p:ph type="sldNum" sz="quarter" idx="12"/>
          </p:nvPr>
        </p:nvSpPr>
        <p:spPr/>
        <p:txBody>
          <a:bodyPr/>
          <a:lstStyle/>
          <a:p>
            <a:fld id="{2C060A4E-51D2-B34F-8E28-B2E448E43C11}" type="slidenum">
              <a:rPr lang="en-US" smtClean="0"/>
              <a:t>‹#›</a:t>
            </a:fld>
            <a:endParaRPr lang="en-US"/>
          </a:p>
        </p:txBody>
      </p:sp>
    </p:spTree>
    <p:extLst>
      <p:ext uri="{BB962C8B-B14F-4D97-AF65-F5344CB8AC3E}">
        <p14:creationId xmlns:p14="http://schemas.microsoft.com/office/powerpoint/2010/main" val="190673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F90C-4CF9-78CC-E273-06F9B0EC1E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692AF9D-6B83-BF6E-76B4-0BEE1217F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E3669-FFFA-AFBD-56E3-852EA258E5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DE1C177-8CEA-2390-AC1F-653078BCD8AC}"/>
              </a:ext>
            </a:extLst>
          </p:cNvPr>
          <p:cNvSpPr>
            <a:spLocks noGrp="1"/>
          </p:cNvSpPr>
          <p:nvPr>
            <p:ph type="dt" sz="half" idx="10"/>
          </p:nvPr>
        </p:nvSpPr>
        <p:spPr/>
        <p:txBody>
          <a:bodyPr/>
          <a:lstStyle/>
          <a:p>
            <a:fld id="{3B84F7B7-6E8A-EA4A-A8E1-903A2708FFB1}" type="datetimeFigureOut">
              <a:rPr lang="en-US" smtClean="0"/>
              <a:t>4/24/26</a:t>
            </a:fld>
            <a:endParaRPr lang="en-US"/>
          </a:p>
        </p:txBody>
      </p:sp>
      <p:sp>
        <p:nvSpPr>
          <p:cNvPr id="6" name="Footer Placeholder 5">
            <a:extLst>
              <a:ext uri="{FF2B5EF4-FFF2-40B4-BE49-F238E27FC236}">
                <a16:creationId xmlns:a16="http://schemas.microsoft.com/office/drawing/2014/main" id="{7A98B4F0-4F43-3B04-B7A5-67E2406AD1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39A160-A8D9-FEF6-D902-A69B072EB226}"/>
              </a:ext>
            </a:extLst>
          </p:cNvPr>
          <p:cNvSpPr>
            <a:spLocks noGrp="1"/>
          </p:cNvSpPr>
          <p:nvPr>
            <p:ph type="sldNum" sz="quarter" idx="12"/>
          </p:nvPr>
        </p:nvSpPr>
        <p:spPr/>
        <p:txBody>
          <a:bodyPr/>
          <a:lstStyle/>
          <a:p>
            <a:fld id="{2C060A4E-51D2-B34F-8E28-B2E448E43C11}" type="slidenum">
              <a:rPr lang="en-US" smtClean="0"/>
              <a:t>‹#›</a:t>
            </a:fld>
            <a:endParaRPr lang="en-US"/>
          </a:p>
        </p:txBody>
      </p:sp>
    </p:spTree>
    <p:extLst>
      <p:ext uri="{BB962C8B-B14F-4D97-AF65-F5344CB8AC3E}">
        <p14:creationId xmlns:p14="http://schemas.microsoft.com/office/powerpoint/2010/main" val="146759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34092-E70B-119A-CD3F-0075F43720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E29981-24EB-71C5-8D2F-0D0B141CAD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2576CB0-DE23-263A-3391-1D394262FC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84F7B7-6E8A-EA4A-A8E1-903A2708FFB1}" type="datetimeFigureOut">
              <a:rPr lang="en-US" smtClean="0"/>
              <a:t>4/24/26</a:t>
            </a:fld>
            <a:endParaRPr lang="en-US"/>
          </a:p>
        </p:txBody>
      </p:sp>
      <p:sp>
        <p:nvSpPr>
          <p:cNvPr id="5" name="Footer Placeholder 4">
            <a:extLst>
              <a:ext uri="{FF2B5EF4-FFF2-40B4-BE49-F238E27FC236}">
                <a16:creationId xmlns:a16="http://schemas.microsoft.com/office/drawing/2014/main" id="{BD716F4A-2EF2-8B9C-F6CD-89FC5D659B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F982699-C9D0-AF39-9BE9-6AE246A6A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060A4E-51D2-B34F-8E28-B2E448E43C11}" type="slidenum">
              <a:rPr lang="en-US" smtClean="0"/>
              <a:t>‹#›</a:t>
            </a:fld>
            <a:endParaRPr lang="en-US"/>
          </a:p>
        </p:txBody>
      </p:sp>
      <p:pic>
        <p:nvPicPr>
          <p:cNvPr id="8" name="Graphic 7">
            <a:extLst>
              <a:ext uri="{FF2B5EF4-FFF2-40B4-BE49-F238E27FC236}">
                <a16:creationId xmlns:a16="http://schemas.microsoft.com/office/drawing/2014/main" id="{B9A3C3F9-791B-5635-6DA4-B058DE1CFF8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9727419" y="24606"/>
            <a:ext cx="2428954" cy="681037"/>
          </a:xfrm>
          <a:prstGeom prst="rect">
            <a:avLst/>
          </a:prstGeom>
        </p:spPr>
      </p:pic>
      <p:pic>
        <p:nvPicPr>
          <p:cNvPr id="10" name="Picture 9">
            <a:extLst>
              <a:ext uri="{FF2B5EF4-FFF2-40B4-BE49-F238E27FC236}">
                <a16:creationId xmlns:a16="http://schemas.microsoft.com/office/drawing/2014/main" id="{26FBE2A6-7AF4-0DC2-9CD2-B4EE8345D772}"/>
              </a:ext>
            </a:extLst>
          </p:cNvPr>
          <p:cNvPicPr>
            <a:picLocks noChangeAspect="1"/>
          </p:cNvPicPr>
          <p:nvPr userDrawn="1"/>
        </p:nvPicPr>
        <p:blipFill>
          <a:blip r:embed="rId14"/>
          <a:stretch>
            <a:fillRect/>
          </a:stretch>
        </p:blipFill>
        <p:spPr>
          <a:xfrm>
            <a:off x="7006792" y="49212"/>
            <a:ext cx="2625724" cy="656431"/>
          </a:xfrm>
          <a:prstGeom prst="rect">
            <a:avLst/>
          </a:prstGeom>
        </p:spPr>
      </p:pic>
    </p:spTree>
    <p:extLst>
      <p:ext uri="{BB962C8B-B14F-4D97-AF65-F5344CB8AC3E}">
        <p14:creationId xmlns:p14="http://schemas.microsoft.com/office/powerpoint/2010/main" val="118820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mailto:Marina.Pacchetti@ucl.ac.uk" TargetMode="External"/><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mailto:Erica.Thompson@ucl.ac.uk" TargetMode="External"/><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7152-E97C-EE7D-90BC-4F241C5F5C12}"/>
              </a:ext>
            </a:extLst>
          </p:cNvPr>
          <p:cNvSpPr>
            <a:spLocks noGrp="1"/>
          </p:cNvSpPr>
          <p:nvPr>
            <p:ph type="ctrTitle"/>
          </p:nvPr>
        </p:nvSpPr>
        <p:spPr/>
        <p:txBody>
          <a:bodyPr>
            <a:normAutofit/>
          </a:bodyPr>
          <a:lstStyle/>
          <a:p>
            <a:r>
              <a:rPr lang="en-US" sz="4400" dirty="0"/>
              <a:t>Models and data and values in climate change risk assessments: an </a:t>
            </a:r>
            <a:r>
              <a:rPr lang="en-GB" sz="4400" dirty="0"/>
              <a:t>interdisciplinary, multi-company study</a:t>
            </a:r>
            <a:endParaRPr lang="en-US" sz="4400" dirty="0"/>
          </a:p>
        </p:txBody>
      </p:sp>
      <p:sp>
        <p:nvSpPr>
          <p:cNvPr id="3" name="Subtitle 2">
            <a:extLst>
              <a:ext uri="{FF2B5EF4-FFF2-40B4-BE49-F238E27FC236}">
                <a16:creationId xmlns:a16="http://schemas.microsoft.com/office/drawing/2014/main" id="{CE621D62-C997-C120-9FF9-6430AF0E2E0B}"/>
              </a:ext>
            </a:extLst>
          </p:cNvPr>
          <p:cNvSpPr>
            <a:spLocks noGrp="1"/>
          </p:cNvSpPr>
          <p:nvPr>
            <p:ph type="subTitle" idx="1"/>
          </p:nvPr>
        </p:nvSpPr>
        <p:spPr>
          <a:xfrm>
            <a:off x="1524000" y="4008438"/>
            <a:ext cx="9144000" cy="1655762"/>
          </a:xfrm>
        </p:spPr>
        <p:txBody>
          <a:bodyPr/>
          <a:lstStyle/>
          <a:p>
            <a:r>
              <a:rPr lang="en-US" dirty="0"/>
              <a:t>Marina Baldissera Pacchetti (UCL, BSC)</a:t>
            </a:r>
          </a:p>
          <a:p>
            <a:r>
              <a:rPr lang="en-US" dirty="0"/>
              <a:t>Erica Thompson (UCL, LML)</a:t>
            </a:r>
          </a:p>
        </p:txBody>
      </p:sp>
    </p:spTree>
    <p:extLst>
      <p:ext uri="{BB962C8B-B14F-4D97-AF65-F5344CB8AC3E}">
        <p14:creationId xmlns:p14="http://schemas.microsoft.com/office/powerpoint/2010/main" val="424863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0DF5-D9F1-E2F1-DA7F-2A26C7E39787}"/>
              </a:ext>
            </a:extLst>
          </p:cNvPr>
          <p:cNvSpPr>
            <a:spLocks noGrp="1"/>
          </p:cNvSpPr>
          <p:nvPr>
            <p:ph type="title"/>
          </p:nvPr>
        </p:nvSpPr>
        <p:spPr>
          <a:xfrm>
            <a:off x="838200" y="500062"/>
            <a:ext cx="10515600" cy="1325563"/>
          </a:xfrm>
        </p:spPr>
        <p:txBody>
          <a:bodyPr/>
          <a:lstStyle/>
          <a:p>
            <a:r>
              <a:rPr lang="en-US" b="1" dirty="0"/>
              <a:t>Applying this framework to re/insurance</a:t>
            </a:r>
          </a:p>
        </p:txBody>
      </p:sp>
      <p:sp>
        <p:nvSpPr>
          <p:cNvPr id="3" name="Content Placeholder 2">
            <a:extLst>
              <a:ext uri="{FF2B5EF4-FFF2-40B4-BE49-F238E27FC236}">
                <a16:creationId xmlns:a16="http://schemas.microsoft.com/office/drawing/2014/main" id="{8A13DF0B-CBD8-C5E7-B093-4DED1E205434}"/>
              </a:ext>
            </a:extLst>
          </p:cNvPr>
          <p:cNvSpPr>
            <a:spLocks noGrp="1"/>
          </p:cNvSpPr>
          <p:nvPr>
            <p:ph idx="1"/>
          </p:nvPr>
        </p:nvSpPr>
        <p:spPr>
          <a:xfrm>
            <a:off x="838200" y="2046968"/>
            <a:ext cx="10515600" cy="4351338"/>
          </a:xfrm>
        </p:spPr>
        <p:txBody>
          <a:bodyPr/>
          <a:lstStyle/>
          <a:p>
            <a:r>
              <a:rPr lang="en-US" dirty="0"/>
              <a:t>Modelling and model evaluation is often based on scientific principles. </a:t>
            </a:r>
          </a:p>
          <a:p>
            <a:r>
              <a:rPr lang="en-US" dirty="0"/>
              <a:t>Modelling and model evaluation is not objective.</a:t>
            </a:r>
          </a:p>
          <a:p>
            <a:r>
              <a:rPr lang="en-US" dirty="0"/>
              <a:t>What values enter the modeling and information development process </a:t>
            </a:r>
            <a:r>
              <a:rPr lang="en-US" i="1" dirty="0"/>
              <a:t>within and across </a:t>
            </a:r>
            <a:r>
              <a:rPr lang="en-US" dirty="0"/>
              <a:t>firms? Are they homogeneous, diverse, and do they vary depending on expertise?</a:t>
            </a:r>
          </a:p>
          <a:p>
            <a:r>
              <a:rPr lang="en-US" dirty="0"/>
              <a:t>What are implications for regulation and information governance in the context of climate-related risks?</a:t>
            </a:r>
          </a:p>
          <a:p>
            <a:endParaRPr lang="en-US" dirty="0"/>
          </a:p>
          <a:p>
            <a:endParaRPr lang="en-US" dirty="0"/>
          </a:p>
          <a:p>
            <a:endParaRPr lang="en-US" dirty="0"/>
          </a:p>
        </p:txBody>
      </p:sp>
    </p:spTree>
    <p:extLst>
      <p:ext uri="{BB962C8B-B14F-4D97-AF65-F5344CB8AC3E}">
        <p14:creationId xmlns:p14="http://schemas.microsoft.com/office/powerpoint/2010/main" val="1180618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A109F-5B07-DF21-7760-BC117E1EC0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531921-AF40-296D-E622-33FED8EFF8DD}"/>
              </a:ext>
            </a:extLst>
          </p:cNvPr>
          <p:cNvSpPr>
            <a:spLocks noGrp="1"/>
          </p:cNvSpPr>
          <p:nvPr>
            <p:ph idx="1"/>
          </p:nvPr>
        </p:nvSpPr>
        <p:spPr/>
        <p:txBody>
          <a:bodyPr anchor="ctr"/>
          <a:lstStyle/>
          <a:p>
            <a:r>
              <a:rPr lang="en-US" dirty="0">
                <a:solidFill>
                  <a:schemeClr val="bg2"/>
                </a:solidFill>
              </a:rPr>
              <a:t>Philosophical framework: values in science</a:t>
            </a:r>
          </a:p>
          <a:p>
            <a:r>
              <a:rPr lang="en-US" dirty="0"/>
              <a:t>Application to Re/insurance</a:t>
            </a:r>
          </a:p>
          <a:p>
            <a:pPr lvl="1"/>
            <a:r>
              <a:rPr lang="en-US" dirty="0"/>
              <a:t>Cross-industry perspective</a:t>
            </a:r>
          </a:p>
          <a:p>
            <a:pPr lvl="1"/>
            <a:r>
              <a:rPr lang="en-US" dirty="0"/>
              <a:t>In depth comparison: mental models and values</a:t>
            </a:r>
          </a:p>
          <a:p>
            <a:r>
              <a:rPr lang="en-US" dirty="0">
                <a:solidFill>
                  <a:schemeClr val="bg2"/>
                </a:solidFill>
              </a:rPr>
              <a:t>Lessons and open questions for regulation</a:t>
            </a:r>
          </a:p>
        </p:txBody>
      </p:sp>
    </p:spTree>
    <p:extLst>
      <p:ext uri="{BB962C8B-B14F-4D97-AF65-F5344CB8AC3E}">
        <p14:creationId xmlns:p14="http://schemas.microsoft.com/office/powerpoint/2010/main" val="286444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E855-F714-8D13-0FCE-7CB5F1B4159D}"/>
              </a:ext>
            </a:extLst>
          </p:cNvPr>
          <p:cNvSpPr>
            <a:spLocks noGrp="1"/>
          </p:cNvSpPr>
          <p:nvPr>
            <p:ph type="title"/>
          </p:nvPr>
        </p:nvSpPr>
        <p:spPr>
          <a:xfrm>
            <a:off x="223603" y="261412"/>
            <a:ext cx="6462010" cy="1325563"/>
          </a:xfrm>
        </p:spPr>
        <p:txBody>
          <a:bodyPr>
            <a:normAutofit fontScale="90000"/>
          </a:bodyPr>
          <a:lstStyle/>
          <a:p>
            <a:r>
              <a:rPr lang="en-US" b="1" dirty="0"/>
              <a:t>Cross-industry perspectives: valuing climate as a risk</a:t>
            </a:r>
          </a:p>
        </p:txBody>
      </p:sp>
      <p:graphicFrame>
        <p:nvGraphicFramePr>
          <p:cNvPr id="4" name="Content Placeholder 3">
            <a:extLst>
              <a:ext uri="{FF2B5EF4-FFF2-40B4-BE49-F238E27FC236}">
                <a16:creationId xmlns:a16="http://schemas.microsoft.com/office/drawing/2014/main" id="{F90FE1EF-21C4-3377-4104-0868863AABA0}"/>
              </a:ext>
            </a:extLst>
          </p:cNvPr>
          <p:cNvGraphicFramePr>
            <a:graphicFrameLocks noGrp="1"/>
          </p:cNvGraphicFramePr>
          <p:nvPr>
            <p:ph idx="1"/>
            <p:extLst>
              <p:ext uri="{D42A27DB-BD31-4B8C-83A1-F6EECF244321}">
                <p14:modId xmlns:p14="http://schemas.microsoft.com/office/powerpoint/2010/main" val="48417593"/>
              </p:ext>
            </p:extLst>
          </p:nvPr>
        </p:nvGraphicFramePr>
        <p:xfrm>
          <a:off x="566728" y="1659943"/>
          <a:ext cx="11058543" cy="5009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232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DFB24-85B6-0D7E-32DC-3E6E68F50F63}"/>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7ADC5E-E489-A1C3-538D-B323151C6CAD}"/>
              </a:ext>
            </a:extLst>
          </p:cNvPr>
          <p:cNvGraphicFramePr>
            <a:graphicFrameLocks noGrp="1"/>
          </p:cNvGraphicFramePr>
          <p:nvPr>
            <p:ph idx="1"/>
            <p:extLst>
              <p:ext uri="{D42A27DB-BD31-4B8C-83A1-F6EECF244321}">
                <p14:modId xmlns:p14="http://schemas.microsoft.com/office/powerpoint/2010/main" val="1671130515"/>
              </p:ext>
            </p:extLst>
          </p:nvPr>
        </p:nvGraphicFramePr>
        <p:xfrm>
          <a:off x="416333" y="1586975"/>
          <a:ext cx="11126094" cy="5196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E510B5D1-D287-C718-B296-259B35C2DCF9}"/>
              </a:ext>
            </a:extLst>
          </p:cNvPr>
          <p:cNvSpPr txBox="1">
            <a:spLocks/>
          </p:cNvSpPr>
          <p:nvPr/>
        </p:nvSpPr>
        <p:spPr>
          <a:xfrm>
            <a:off x="223603" y="261412"/>
            <a:ext cx="646201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Cross-industry perspectives: valuing climate as a risk</a:t>
            </a:r>
          </a:p>
        </p:txBody>
      </p:sp>
    </p:spTree>
    <p:extLst>
      <p:ext uri="{BB962C8B-B14F-4D97-AF65-F5344CB8AC3E}">
        <p14:creationId xmlns:p14="http://schemas.microsoft.com/office/powerpoint/2010/main" val="137500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9035EB-1AB3-B96B-0EB0-0B7DECB8E01F}"/>
              </a:ext>
            </a:extLst>
          </p:cNvPr>
          <p:cNvSpPr>
            <a:spLocks noGrp="1"/>
          </p:cNvSpPr>
          <p:nvPr>
            <p:ph type="title"/>
          </p:nvPr>
        </p:nvSpPr>
        <p:spPr>
          <a:xfrm>
            <a:off x="2242903" y="2766218"/>
            <a:ext cx="7706193" cy="1325563"/>
          </a:xfrm>
        </p:spPr>
        <p:txBody>
          <a:bodyPr>
            <a:noAutofit/>
          </a:bodyPr>
          <a:lstStyle/>
          <a:p>
            <a:pPr lvl="1"/>
            <a:r>
              <a:rPr lang="en-US" sz="4400" b="1" dirty="0"/>
              <a:t>In depth comparison: mental models and values</a:t>
            </a:r>
          </a:p>
        </p:txBody>
      </p:sp>
    </p:spTree>
    <p:extLst>
      <p:ext uri="{BB962C8B-B14F-4D97-AF65-F5344CB8AC3E}">
        <p14:creationId xmlns:p14="http://schemas.microsoft.com/office/powerpoint/2010/main" val="66930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B573-99AD-8C29-55C3-CAECA2657133}"/>
              </a:ext>
            </a:extLst>
          </p:cNvPr>
          <p:cNvSpPr>
            <a:spLocks noGrp="1"/>
          </p:cNvSpPr>
          <p:nvPr>
            <p:ph type="title"/>
          </p:nvPr>
        </p:nvSpPr>
        <p:spPr>
          <a:xfrm>
            <a:off x="2323089" y="2766218"/>
            <a:ext cx="7545822" cy="1325563"/>
          </a:xfrm>
        </p:spPr>
        <p:txBody>
          <a:bodyPr>
            <a:normAutofit fontScale="90000"/>
          </a:bodyPr>
          <a:lstStyle/>
          <a:p>
            <a:r>
              <a:rPr lang="en-US" b="1" dirty="0"/>
              <a:t>In depth comparison of model/data use in reinsurance underwriting: mental model A</a:t>
            </a:r>
          </a:p>
        </p:txBody>
      </p:sp>
    </p:spTree>
    <p:extLst>
      <p:ext uri="{BB962C8B-B14F-4D97-AF65-F5344CB8AC3E}">
        <p14:creationId xmlns:p14="http://schemas.microsoft.com/office/powerpoint/2010/main" val="413677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35F03-E6E4-EA44-AECF-E9F778ACC70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33F70CB-DF88-C959-8CA4-3D95EBB6225F}"/>
              </a:ext>
            </a:extLst>
          </p:cNvPr>
          <p:cNvSpPr txBox="1"/>
          <p:nvPr/>
        </p:nvSpPr>
        <p:spPr>
          <a:xfrm>
            <a:off x="8968077" y="1954053"/>
            <a:ext cx="1529134"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Standard vendor model output</a:t>
            </a:r>
          </a:p>
        </p:txBody>
      </p:sp>
      <p:sp>
        <p:nvSpPr>
          <p:cNvPr id="9" name="TextBox 8">
            <a:extLst>
              <a:ext uri="{FF2B5EF4-FFF2-40B4-BE49-F238E27FC236}">
                <a16:creationId xmlns:a16="http://schemas.microsoft.com/office/drawing/2014/main" id="{BB5026D0-2AD3-26D9-6B4B-F3E473F83551}"/>
              </a:ext>
            </a:extLst>
          </p:cNvPr>
          <p:cNvSpPr txBox="1"/>
          <p:nvPr/>
        </p:nvSpPr>
        <p:spPr>
          <a:xfrm>
            <a:off x="5762503" y="2212422"/>
            <a:ext cx="2321171"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In house adjusted vendor model output</a:t>
            </a:r>
          </a:p>
        </p:txBody>
      </p:sp>
      <p:sp>
        <p:nvSpPr>
          <p:cNvPr id="10" name="TextBox 9">
            <a:extLst>
              <a:ext uri="{FF2B5EF4-FFF2-40B4-BE49-F238E27FC236}">
                <a16:creationId xmlns:a16="http://schemas.microsoft.com/office/drawing/2014/main" id="{D5F4DFF8-B9C1-E16D-88D6-3DFA1823FC06}"/>
              </a:ext>
            </a:extLst>
          </p:cNvPr>
          <p:cNvSpPr txBox="1"/>
          <p:nvPr/>
        </p:nvSpPr>
        <p:spPr>
          <a:xfrm>
            <a:off x="3468062" y="2231052"/>
            <a:ext cx="158129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Loss history</a:t>
            </a:r>
          </a:p>
        </p:txBody>
      </p:sp>
      <p:sp>
        <p:nvSpPr>
          <p:cNvPr id="11" name="TextBox 10">
            <a:extLst>
              <a:ext uri="{FF2B5EF4-FFF2-40B4-BE49-F238E27FC236}">
                <a16:creationId xmlns:a16="http://schemas.microsoft.com/office/drawing/2014/main" id="{33CDCA64-B7DF-7F32-C476-307E183CED49}"/>
              </a:ext>
            </a:extLst>
          </p:cNvPr>
          <p:cNvSpPr txBox="1"/>
          <p:nvPr/>
        </p:nvSpPr>
        <p:spPr>
          <a:xfrm>
            <a:off x="3136200" y="4284503"/>
            <a:ext cx="275878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Experience Based Rating</a:t>
            </a:r>
          </a:p>
        </p:txBody>
      </p:sp>
      <p:sp>
        <p:nvSpPr>
          <p:cNvPr id="12" name="TextBox 11">
            <a:extLst>
              <a:ext uri="{FF2B5EF4-FFF2-40B4-BE49-F238E27FC236}">
                <a16:creationId xmlns:a16="http://schemas.microsoft.com/office/drawing/2014/main" id="{DD3B6398-C39C-F46C-B04D-FB376CB9BBA6}"/>
              </a:ext>
            </a:extLst>
          </p:cNvPr>
          <p:cNvSpPr txBox="1"/>
          <p:nvPr/>
        </p:nvSpPr>
        <p:spPr>
          <a:xfrm>
            <a:off x="6174386" y="4249782"/>
            <a:ext cx="275878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Model Based Rating</a:t>
            </a:r>
          </a:p>
        </p:txBody>
      </p:sp>
      <p:sp>
        <p:nvSpPr>
          <p:cNvPr id="13" name="TextBox 12">
            <a:extLst>
              <a:ext uri="{FF2B5EF4-FFF2-40B4-BE49-F238E27FC236}">
                <a16:creationId xmlns:a16="http://schemas.microsoft.com/office/drawing/2014/main" id="{15273543-8311-B166-857A-7067A441BC75}"/>
              </a:ext>
            </a:extLst>
          </p:cNvPr>
          <p:cNvSpPr txBox="1"/>
          <p:nvPr/>
        </p:nvSpPr>
        <p:spPr>
          <a:xfrm>
            <a:off x="2715099" y="700994"/>
            <a:ext cx="2321171"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Cedent submission data from brokers in RP slices (from 1 in 5 to 1 in 1000)</a:t>
            </a:r>
          </a:p>
        </p:txBody>
      </p:sp>
      <p:cxnSp>
        <p:nvCxnSpPr>
          <p:cNvPr id="14" name="Straight Arrow Connector 13">
            <a:extLst>
              <a:ext uri="{FF2B5EF4-FFF2-40B4-BE49-F238E27FC236}">
                <a16:creationId xmlns:a16="http://schemas.microsoft.com/office/drawing/2014/main" id="{D841E473-308D-77D7-2409-015CE8883F2C}"/>
              </a:ext>
            </a:extLst>
          </p:cNvPr>
          <p:cNvCxnSpPr>
            <a:cxnSpLocks/>
            <a:stCxn id="18" idx="3"/>
            <a:endCxn id="11" idx="0"/>
          </p:cNvCxnSpPr>
          <p:nvPr/>
        </p:nvCxnSpPr>
        <p:spPr>
          <a:xfrm>
            <a:off x="4506924" y="4023978"/>
            <a:ext cx="8669" cy="260525"/>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15" name="Straight Arrow Connector 14">
            <a:extLst>
              <a:ext uri="{FF2B5EF4-FFF2-40B4-BE49-F238E27FC236}">
                <a16:creationId xmlns:a16="http://schemas.microsoft.com/office/drawing/2014/main" id="{A7FFBE31-36E4-E7CA-7DD0-577E06678EC8}"/>
              </a:ext>
            </a:extLst>
          </p:cNvPr>
          <p:cNvCxnSpPr>
            <a:cxnSpLocks/>
            <a:stCxn id="18" idx="5"/>
            <a:endCxn id="12" idx="0"/>
          </p:cNvCxnSpPr>
          <p:nvPr/>
        </p:nvCxnSpPr>
        <p:spPr>
          <a:xfrm flipH="1">
            <a:off x="7553779" y="4023978"/>
            <a:ext cx="1039" cy="225804"/>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sp>
        <p:nvSpPr>
          <p:cNvPr id="16" name="Right Brace 15">
            <a:extLst>
              <a:ext uri="{FF2B5EF4-FFF2-40B4-BE49-F238E27FC236}">
                <a16:creationId xmlns:a16="http://schemas.microsoft.com/office/drawing/2014/main" id="{3711475E-C2B3-C69A-1BF3-6D094A07DEC2}"/>
              </a:ext>
            </a:extLst>
          </p:cNvPr>
          <p:cNvSpPr/>
          <p:nvPr/>
        </p:nvSpPr>
        <p:spPr>
          <a:xfrm rot="5400000">
            <a:off x="5802086" y="4616259"/>
            <a:ext cx="507999" cy="8509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0FE42230-8684-09DB-DE7E-42B81F0D9921}"/>
              </a:ext>
            </a:extLst>
          </p:cNvPr>
          <p:cNvSpPr txBox="1"/>
          <p:nvPr/>
        </p:nvSpPr>
        <p:spPr>
          <a:xfrm>
            <a:off x="5670549" y="5598178"/>
            <a:ext cx="8509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Price</a:t>
            </a:r>
          </a:p>
        </p:txBody>
      </p:sp>
      <p:sp>
        <p:nvSpPr>
          <p:cNvPr id="18" name="Oval 17">
            <a:extLst>
              <a:ext uri="{FF2B5EF4-FFF2-40B4-BE49-F238E27FC236}">
                <a16:creationId xmlns:a16="http://schemas.microsoft.com/office/drawing/2014/main" id="{A76989E7-A715-BE3D-8942-5D882F5EDAD2}"/>
              </a:ext>
            </a:extLst>
          </p:cNvPr>
          <p:cNvSpPr/>
          <p:nvPr/>
        </p:nvSpPr>
        <p:spPr>
          <a:xfrm>
            <a:off x="3875685" y="3488169"/>
            <a:ext cx="4310372" cy="6277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Pricing Platform</a:t>
            </a:r>
          </a:p>
        </p:txBody>
      </p:sp>
      <p:sp>
        <p:nvSpPr>
          <p:cNvPr id="19" name="Rounded Rectangle 18">
            <a:extLst>
              <a:ext uri="{FF2B5EF4-FFF2-40B4-BE49-F238E27FC236}">
                <a16:creationId xmlns:a16="http://schemas.microsoft.com/office/drawing/2014/main" id="{99ED581C-7117-FA2F-355F-E4287723F56D}"/>
              </a:ext>
            </a:extLst>
          </p:cNvPr>
          <p:cNvSpPr/>
          <p:nvPr/>
        </p:nvSpPr>
        <p:spPr>
          <a:xfrm>
            <a:off x="8025618" y="4879727"/>
            <a:ext cx="1423182" cy="508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Climate loading</a:t>
            </a:r>
          </a:p>
        </p:txBody>
      </p:sp>
      <p:sp>
        <p:nvSpPr>
          <p:cNvPr id="20" name="Rounded Rectangle 19">
            <a:extLst>
              <a:ext uri="{FF2B5EF4-FFF2-40B4-BE49-F238E27FC236}">
                <a16:creationId xmlns:a16="http://schemas.microsoft.com/office/drawing/2014/main" id="{0B768CD1-C3E4-338C-C4C0-0AF54AA75C81}"/>
              </a:ext>
            </a:extLst>
          </p:cNvPr>
          <p:cNvSpPr/>
          <p:nvPr/>
        </p:nvSpPr>
        <p:spPr>
          <a:xfrm>
            <a:off x="8025618" y="6257789"/>
            <a:ext cx="1423182" cy="48225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Market conditions</a:t>
            </a:r>
          </a:p>
        </p:txBody>
      </p:sp>
      <p:sp>
        <p:nvSpPr>
          <p:cNvPr id="21" name="Rounded Rectangle 20">
            <a:extLst>
              <a:ext uri="{FF2B5EF4-FFF2-40B4-BE49-F238E27FC236}">
                <a16:creationId xmlns:a16="http://schemas.microsoft.com/office/drawing/2014/main" id="{530200B0-3C1A-EE10-18D3-A3D0D1333F28}"/>
              </a:ext>
            </a:extLst>
          </p:cNvPr>
          <p:cNvSpPr/>
          <p:nvPr/>
        </p:nvSpPr>
        <p:spPr>
          <a:xfrm>
            <a:off x="8043515" y="5568758"/>
            <a:ext cx="1423182" cy="508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View of Risk</a:t>
            </a:r>
          </a:p>
        </p:txBody>
      </p:sp>
      <p:sp>
        <p:nvSpPr>
          <p:cNvPr id="22" name="TextBox 21">
            <a:extLst>
              <a:ext uri="{FF2B5EF4-FFF2-40B4-BE49-F238E27FC236}">
                <a16:creationId xmlns:a16="http://schemas.microsoft.com/office/drawing/2014/main" id="{6A2B0BA2-0276-E6F9-A077-02C162C15EF7}"/>
              </a:ext>
            </a:extLst>
          </p:cNvPr>
          <p:cNvSpPr txBox="1"/>
          <p:nvPr/>
        </p:nvSpPr>
        <p:spPr>
          <a:xfrm>
            <a:off x="0" y="15457"/>
            <a:ext cx="4573664" cy="369332"/>
          </a:xfrm>
          <a:prstGeom prst="rect">
            <a:avLst/>
          </a:prstGeom>
          <a:noFill/>
        </p:spPr>
        <p:txBody>
          <a:bodyPr wrap="square" rtlCol="0">
            <a:spAutoFit/>
          </a:bodyPr>
          <a:lstStyle/>
          <a:p>
            <a:r>
              <a:rPr lang="en-US" b="1" dirty="0"/>
              <a:t>Treaty underwriter</a:t>
            </a:r>
          </a:p>
        </p:txBody>
      </p:sp>
      <p:sp>
        <p:nvSpPr>
          <p:cNvPr id="23" name="TextBox 22">
            <a:extLst>
              <a:ext uri="{FF2B5EF4-FFF2-40B4-BE49-F238E27FC236}">
                <a16:creationId xmlns:a16="http://schemas.microsoft.com/office/drawing/2014/main" id="{CD15CE39-1FB4-F50C-C278-839BE939B880}"/>
              </a:ext>
            </a:extLst>
          </p:cNvPr>
          <p:cNvSpPr txBox="1"/>
          <p:nvPr/>
        </p:nvSpPr>
        <p:spPr>
          <a:xfrm>
            <a:off x="5762503" y="1377625"/>
            <a:ext cx="2321171"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Cat modeling team</a:t>
            </a:r>
          </a:p>
        </p:txBody>
      </p:sp>
      <p:sp>
        <p:nvSpPr>
          <p:cNvPr id="24" name="Rounded Rectangle 23">
            <a:extLst>
              <a:ext uri="{FF2B5EF4-FFF2-40B4-BE49-F238E27FC236}">
                <a16:creationId xmlns:a16="http://schemas.microsoft.com/office/drawing/2014/main" id="{ECC38C49-9817-0F74-BF9A-BE00572475F1}"/>
              </a:ext>
            </a:extLst>
          </p:cNvPr>
          <p:cNvSpPr/>
          <p:nvPr/>
        </p:nvSpPr>
        <p:spPr>
          <a:xfrm>
            <a:off x="402439" y="4944237"/>
            <a:ext cx="2287955" cy="1677214"/>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1400" b="1" dirty="0"/>
              <a:t>General evaluations:</a:t>
            </a:r>
          </a:p>
          <a:p>
            <a:pPr marL="285750" indent="-285750">
              <a:buFont typeface="Arial" panose="020B0604020202020204" pitchFamily="34" charset="0"/>
              <a:buChar char="•"/>
            </a:pPr>
            <a:r>
              <a:rPr lang="en-US" sz="1400" dirty="0"/>
              <a:t>Predictability of fluctuations (check model assumptions)</a:t>
            </a:r>
          </a:p>
          <a:p>
            <a:pPr marL="285750" indent="-285750">
              <a:buFont typeface="Arial" panose="020B0604020202020204" pitchFamily="34" charset="0"/>
              <a:buChar char="•"/>
            </a:pPr>
            <a:r>
              <a:rPr lang="en-US" sz="1400" dirty="0"/>
              <a:t>Length of loss history</a:t>
            </a:r>
          </a:p>
          <a:p>
            <a:pPr marL="285750" indent="-285750">
              <a:buFont typeface="Arial" panose="020B0604020202020204" pitchFamily="34" charset="0"/>
              <a:buChar char="•"/>
            </a:pPr>
            <a:r>
              <a:rPr lang="en-US" sz="1400" dirty="0"/>
              <a:t>Rigidity of contract (qual T&amp;C)</a:t>
            </a:r>
          </a:p>
          <a:p>
            <a:pPr marL="285750" indent="-285750" algn="ctr">
              <a:buFont typeface="Arial" panose="020B0604020202020204" pitchFamily="34" charset="0"/>
              <a:buChar char="•"/>
            </a:pPr>
            <a:endParaRPr lang="en-US" sz="1400" dirty="0"/>
          </a:p>
        </p:txBody>
      </p:sp>
      <p:sp>
        <p:nvSpPr>
          <p:cNvPr id="25" name="Rounded Rectangle 24">
            <a:extLst>
              <a:ext uri="{FF2B5EF4-FFF2-40B4-BE49-F238E27FC236}">
                <a16:creationId xmlns:a16="http://schemas.microsoft.com/office/drawing/2014/main" id="{388D79B2-6E1F-C5A8-0BFB-C1F4EFC80687}"/>
              </a:ext>
            </a:extLst>
          </p:cNvPr>
          <p:cNvSpPr/>
          <p:nvPr/>
        </p:nvSpPr>
        <p:spPr>
          <a:xfrm>
            <a:off x="3090499" y="4820312"/>
            <a:ext cx="2287955" cy="184282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1400" b="1" dirty="0"/>
              <a:t>Actuary and Risk Manager evaluations:</a:t>
            </a:r>
          </a:p>
          <a:p>
            <a:pPr marL="285750" indent="-285750">
              <a:buFont typeface="Arial" panose="020B0604020202020204" pitchFamily="34" charset="0"/>
              <a:buChar char="•"/>
            </a:pPr>
            <a:r>
              <a:rPr lang="en-US" sz="1400" dirty="0"/>
              <a:t>Quality of risk</a:t>
            </a:r>
          </a:p>
          <a:p>
            <a:pPr marL="285750" indent="-285750">
              <a:buFont typeface="Arial" panose="020B0604020202020204" pitchFamily="34" charset="0"/>
              <a:buChar char="•"/>
            </a:pPr>
            <a:r>
              <a:rPr lang="en-US" sz="1400" dirty="0"/>
              <a:t>Proliferation of uncertainties </a:t>
            </a:r>
          </a:p>
          <a:p>
            <a:pPr marL="285750" indent="-285750">
              <a:buFont typeface="Arial" panose="020B0604020202020204" pitchFamily="34" charset="0"/>
              <a:buChar char="•"/>
            </a:pPr>
            <a:r>
              <a:rPr lang="en-US" sz="1400" dirty="0"/>
              <a:t>Limitations of model vs underwriters’ needs</a:t>
            </a:r>
          </a:p>
          <a:p>
            <a:pPr marL="285750" indent="-285750" algn="ctr">
              <a:buFont typeface="Arial" panose="020B0604020202020204" pitchFamily="34" charset="0"/>
              <a:buChar char="•"/>
            </a:pPr>
            <a:endParaRPr lang="en-US" sz="1400" dirty="0"/>
          </a:p>
        </p:txBody>
      </p:sp>
      <p:sp>
        <p:nvSpPr>
          <p:cNvPr id="26" name="Rounded Rectangle 25">
            <a:extLst>
              <a:ext uri="{FF2B5EF4-FFF2-40B4-BE49-F238E27FC236}">
                <a16:creationId xmlns:a16="http://schemas.microsoft.com/office/drawing/2014/main" id="{34176767-BEB0-537B-6ADC-1D68D58325A6}"/>
              </a:ext>
            </a:extLst>
          </p:cNvPr>
          <p:cNvSpPr/>
          <p:nvPr/>
        </p:nvSpPr>
        <p:spPr>
          <a:xfrm>
            <a:off x="40446" y="784650"/>
            <a:ext cx="2499554" cy="1929521"/>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1400" b="1" dirty="0"/>
              <a:t>General evaluations:</a:t>
            </a:r>
          </a:p>
          <a:p>
            <a:pPr marL="285750" indent="-285750">
              <a:buFont typeface="Arial" panose="020B0604020202020204" pitchFamily="34" charset="0"/>
              <a:buChar char="•"/>
            </a:pPr>
            <a:r>
              <a:rPr lang="en-US" sz="1400" dirty="0"/>
              <a:t>Brokers’ and cedents’ interests vs need to maintain trust and business relationship.</a:t>
            </a:r>
          </a:p>
          <a:p>
            <a:pPr marL="285750" indent="-285750">
              <a:buFont typeface="Arial" panose="020B0604020202020204" pitchFamily="34" charset="0"/>
              <a:buChar char="•"/>
            </a:pPr>
            <a:r>
              <a:rPr lang="en-US" sz="1400" dirty="0"/>
              <a:t>Data is assumed to be of “lowest acceptable quality”</a:t>
            </a:r>
          </a:p>
          <a:p>
            <a:pPr marL="285750" indent="-285750">
              <a:buFont typeface="Arial" panose="020B0604020202020204" pitchFamily="34" charset="0"/>
              <a:buChar char="•"/>
            </a:pPr>
            <a:endParaRPr lang="en-US" sz="1400" dirty="0"/>
          </a:p>
          <a:p>
            <a:pPr marL="285750" indent="-285750" algn="ctr">
              <a:buFont typeface="Arial" panose="020B0604020202020204" pitchFamily="34" charset="0"/>
              <a:buChar char="•"/>
            </a:pPr>
            <a:endParaRPr lang="en-US" sz="1400" dirty="0"/>
          </a:p>
        </p:txBody>
      </p:sp>
      <mc:AlternateContent xmlns:mc="http://schemas.openxmlformats.org/markup-compatibility/2006" xmlns:a14="http://schemas.microsoft.com/office/drawing/2010/main">
        <mc:Choice Requires="a14">
          <p:sp>
            <p:nvSpPr>
              <p:cNvPr id="27" name="Rounded Rectangle 26">
                <a:extLst>
                  <a:ext uri="{FF2B5EF4-FFF2-40B4-BE49-F238E27FC236}">
                    <a16:creationId xmlns:a16="http://schemas.microsoft.com/office/drawing/2014/main" id="{0EF746DC-1B16-2017-1B3B-DA4A3ABD9761}"/>
                  </a:ext>
                </a:extLst>
              </p:cNvPr>
              <p:cNvSpPr/>
              <p:nvPr/>
            </p:nvSpPr>
            <p:spPr>
              <a:xfrm>
                <a:off x="8766629" y="336399"/>
                <a:ext cx="3169932" cy="144906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1400" b="1" dirty="0"/>
                  <a:t>General evaluations:</a:t>
                </a:r>
              </a:p>
              <a:p>
                <a:pPr marL="285750" indent="-285750">
                  <a:buFont typeface="Arial" panose="020B0604020202020204" pitchFamily="34" charset="0"/>
                  <a:buChar char="•"/>
                </a:pPr>
                <a:r>
                  <a:rPr lang="en-US" sz="1400" dirty="0"/>
                  <a:t>Cross validate cedent data with default model output.</a:t>
                </a:r>
              </a:p>
              <a:p>
                <a:pPr marL="285750" indent="-285750">
                  <a:buFont typeface="Arial" panose="020B0604020202020204" pitchFamily="34" charset="0"/>
                  <a:buChar char="•"/>
                </a:pPr>
                <a:r>
                  <a:rPr lang="en-US" sz="1400" dirty="0"/>
                  <a:t>Compare data  with adjusted model (“reasonable match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 </m:t>
                    </m:r>
                  </m:oMath>
                </a14:m>
                <a:r>
                  <a:rPr lang="en-US" sz="1400" dirty="0"/>
                  <a:t>5%; if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10%</m:t>
                    </m:r>
                  </m:oMath>
                </a14:m>
                <a:r>
                  <a:rPr lang="en-US" sz="1400" dirty="0"/>
                  <a:t> go back to broker)</a:t>
                </a:r>
              </a:p>
              <a:p>
                <a:pPr marL="285750" indent="-285750">
                  <a:buFont typeface="Arial" panose="020B0604020202020204" pitchFamily="34" charset="0"/>
                  <a:buChar char="•"/>
                </a:pPr>
                <a:endParaRPr lang="en-US" sz="1400" dirty="0"/>
              </a:p>
              <a:p>
                <a:pPr marL="285750" indent="-285750" algn="ctr">
                  <a:buFont typeface="Arial" panose="020B0604020202020204" pitchFamily="34" charset="0"/>
                  <a:buChar char="•"/>
                </a:pPr>
                <a:endParaRPr lang="en-US" sz="1400" dirty="0"/>
              </a:p>
            </p:txBody>
          </p:sp>
        </mc:Choice>
        <mc:Fallback xmlns="">
          <p:sp>
            <p:nvSpPr>
              <p:cNvPr id="27" name="Rounded Rectangle 26">
                <a:extLst>
                  <a:ext uri="{FF2B5EF4-FFF2-40B4-BE49-F238E27FC236}">
                    <a16:creationId xmlns:a16="http://schemas.microsoft.com/office/drawing/2014/main" id="{0EF746DC-1B16-2017-1B3B-DA4A3ABD9761}"/>
                  </a:ext>
                </a:extLst>
              </p:cNvPr>
              <p:cNvSpPr>
                <a:spLocks noRot="1" noChangeAspect="1" noMove="1" noResize="1" noEditPoints="1" noAdjustHandles="1" noChangeArrowheads="1" noChangeShapeType="1" noTextEdit="1"/>
              </p:cNvSpPr>
              <p:nvPr/>
            </p:nvSpPr>
            <p:spPr>
              <a:xfrm>
                <a:off x="8766629" y="336399"/>
                <a:ext cx="3169932" cy="1449060"/>
              </a:xfrm>
              <a:prstGeom prst="roundRect">
                <a:avLst/>
              </a:prstGeom>
              <a:blipFill>
                <a:blip r:embed="rId2"/>
                <a:stretch>
                  <a:fillRect b="-3419"/>
                </a:stretch>
              </a:blipFill>
            </p:spPr>
            <p:txBody>
              <a:bodyPr/>
              <a:lstStyle/>
              <a:p>
                <a:r>
                  <a:rPr lang="en-US">
                    <a:noFill/>
                  </a:rPr>
                  <a:t> </a:t>
                </a:r>
              </a:p>
            </p:txBody>
          </p:sp>
        </mc:Fallback>
      </mc:AlternateContent>
      <p:sp>
        <p:nvSpPr>
          <p:cNvPr id="28" name="Rounded Rectangle 27">
            <a:extLst>
              <a:ext uri="{FF2B5EF4-FFF2-40B4-BE49-F238E27FC236}">
                <a16:creationId xmlns:a16="http://schemas.microsoft.com/office/drawing/2014/main" id="{82C0204B-1B62-289E-A513-1345BC4903C7}"/>
              </a:ext>
            </a:extLst>
          </p:cNvPr>
          <p:cNvSpPr/>
          <p:nvPr/>
        </p:nvSpPr>
        <p:spPr>
          <a:xfrm>
            <a:off x="9915776" y="6257789"/>
            <a:ext cx="1423182" cy="48225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Cost of Capital</a:t>
            </a:r>
          </a:p>
        </p:txBody>
      </p:sp>
      <p:cxnSp>
        <p:nvCxnSpPr>
          <p:cNvPr id="29" name="Straight Arrow Connector 28">
            <a:extLst>
              <a:ext uri="{FF2B5EF4-FFF2-40B4-BE49-F238E27FC236}">
                <a16:creationId xmlns:a16="http://schemas.microsoft.com/office/drawing/2014/main" id="{A621B56B-EDF8-476C-1955-CA25FAECB5BF}"/>
              </a:ext>
            </a:extLst>
          </p:cNvPr>
          <p:cNvCxnSpPr>
            <a:cxnSpLocks/>
          </p:cNvCxnSpPr>
          <p:nvPr/>
        </p:nvCxnSpPr>
        <p:spPr>
          <a:xfrm>
            <a:off x="4325257" y="2678691"/>
            <a:ext cx="0" cy="920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8F554044-F745-010F-9C84-9D50610002C2}"/>
              </a:ext>
            </a:extLst>
          </p:cNvPr>
          <p:cNvCxnSpPr>
            <a:cxnSpLocks/>
          </p:cNvCxnSpPr>
          <p:nvPr/>
        </p:nvCxnSpPr>
        <p:spPr>
          <a:xfrm>
            <a:off x="8180377" y="3148087"/>
            <a:ext cx="997" cy="5242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ight Brace 30">
            <a:extLst>
              <a:ext uri="{FF2B5EF4-FFF2-40B4-BE49-F238E27FC236}">
                <a16:creationId xmlns:a16="http://schemas.microsoft.com/office/drawing/2014/main" id="{9C535904-F06F-3485-DF4C-77AE1D9078EC}"/>
              </a:ext>
            </a:extLst>
          </p:cNvPr>
          <p:cNvSpPr/>
          <p:nvPr/>
        </p:nvSpPr>
        <p:spPr>
          <a:xfrm rot="5400000">
            <a:off x="8061281" y="1762084"/>
            <a:ext cx="235037" cy="253999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80067272-6DF1-8607-148F-1093C774ED43}"/>
              </a:ext>
            </a:extLst>
          </p:cNvPr>
          <p:cNvCxnSpPr>
            <a:cxnSpLocks/>
            <a:stCxn id="23" idx="2"/>
          </p:cNvCxnSpPr>
          <p:nvPr/>
        </p:nvCxnSpPr>
        <p:spPr>
          <a:xfrm>
            <a:off x="6923089" y="1746957"/>
            <a:ext cx="0" cy="459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1A1AB8B0-4CD2-D0E4-1FC9-FAC7616651EA}"/>
              </a:ext>
            </a:extLst>
          </p:cNvPr>
          <p:cNvCxnSpPr>
            <a:cxnSpLocks/>
          </p:cNvCxnSpPr>
          <p:nvPr/>
        </p:nvCxnSpPr>
        <p:spPr>
          <a:xfrm>
            <a:off x="4234476" y="1945042"/>
            <a:ext cx="0" cy="2996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Plus 33">
            <a:extLst>
              <a:ext uri="{FF2B5EF4-FFF2-40B4-BE49-F238E27FC236}">
                <a16:creationId xmlns:a16="http://schemas.microsoft.com/office/drawing/2014/main" id="{8E0CCAD7-87A5-EB04-F5BF-80F294397E14}"/>
              </a:ext>
            </a:extLst>
          </p:cNvPr>
          <p:cNvSpPr/>
          <p:nvPr/>
        </p:nvSpPr>
        <p:spPr>
          <a:xfrm>
            <a:off x="9475867" y="6326485"/>
            <a:ext cx="412842" cy="344857"/>
          </a:xfrm>
          <a:prstGeom prst="mathPlus">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5" name="Left Brace 34">
            <a:extLst>
              <a:ext uri="{FF2B5EF4-FFF2-40B4-BE49-F238E27FC236}">
                <a16:creationId xmlns:a16="http://schemas.microsoft.com/office/drawing/2014/main" id="{EC063DA7-3294-8248-8814-40AA80E8ED2C}"/>
              </a:ext>
            </a:extLst>
          </p:cNvPr>
          <p:cNvSpPr/>
          <p:nvPr/>
        </p:nvSpPr>
        <p:spPr>
          <a:xfrm>
            <a:off x="6988427" y="5133727"/>
            <a:ext cx="565352" cy="148772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51023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82A00-509F-B314-BE97-99A45F0CE4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4C4C0-E2BC-46C8-9F48-363B7C2C7F65}"/>
              </a:ext>
            </a:extLst>
          </p:cNvPr>
          <p:cNvSpPr>
            <a:spLocks noGrp="1"/>
          </p:cNvSpPr>
          <p:nvPr>
            <p:ph type="title"/>
          </p:nvPr>
        </p:nvSpPr>
        <p:spPr>
          <a:xfrm>
            <a:off x="2323089" y="2766218"/>
            <a:ext cx="7545822" cy="1325563"/>
          </a:xfrm>
        </p:spPr>
        <p:txBody>
          <a:bodyPr>
            <a:normAutofit fontScale="90000"/>
          </a:bodyPr>
          <a:lstStyle/>
          <a:p>
            <a:r>
              <a:rPr lang="en-US" b="1" dirty="0"/>
              <a:t>In depth comparison of model/data use in reinsurance underwriting: mental model B</a:t>
            </a:r>
          </a:p>
        </p:txBody>
      </p:sp>
    </p:spTree>
    <p:extLst>
      <p:ext uri="{BB962C8B-B14F-4D97-AF65-F5344CB8AC3E}">
        <p14:creationId xmlns:p14="http://schemas.microsoft.com/office/powerpoint/2010/main" val="136769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8F7C1-57B8-E6C3-81EA-73B4DBB60DA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43A9817-796E-427C-5F5F-721BA20EF864}"/>
              </a:ext>
            </a:extLst>
          </p:cNvPr>
          <p:cNvGrpSpPr/>
          <p:nvPr/>
        </p:nvGrpSpPr>
        <p:grpSpPr>
          <a:xfrm>
            <a:off x="229509" y="115886"/>
            <a:ext cx="11732982" cy="6626228"/>
            <a:chOff x="141519" y="169861"/>
            <a:chExt cx="11732982" cy="6626228"/>
          </a:xfrm>
        </p:grpSpPr>
        <p:sp>
          <p:nvSpPr>
            <p:cNvPr id="7" name="Oval 6">
              <a:extLst>
                <a:ext uri="{FF2B5EF4-FFF2-40B4-BE49-F238E27FC236}">
                  <a16:creationId xmlns:a16="http://schemas.microsoft.com/office/drawing/2014/main" id="{9F695F53-885C-458E-AC07-ACA75CF59F92}"/>
                </a:ext>
              </a:extLst>
            </p:cNvPr>
            <p:cNvSpPr/>
            <p:nvPr/>
          </p:nvSpPr>
          <p:spPr>
            <a:xfrm>
              <a:off x="3468914" y="2984500"/>
              <a:ext cx="6043386" cy="14859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Pricing Template</a:t>
              </a:r>
            </a:p>
            <a:p>
              <a:pPr algn="ctr"/>
              <a:r>
                <a:rPr lang="en-US" dirty="0"/>
                <a:t>(Return Period * Profitability)</a:t>
              </a:r>
            </a:p>
            <a:p>
              <a:pPr algn="ctr"/>
              <a:r>
                <a:rPr lang="en-US" dirty="0"/>
                <a:t>(Attachment Point * Cost of Reinsurance)</a:t>
              </a:r>
            </a:p>
          </p:txBody>
        </p:sp>
        <p:cxnSp>
          <p:nvCxnSpPr>
            <p:cNvPr id="8" name="Straight Arrow Connector 7">
              <a:extLst>
                <a:ext uri="{FF2B5EF4-FFF2-40B4-BE49-F238E27FC236}">
                  <a16:creationId xmlns:a16="http://schemas.microsoft.com/office/drawing/2014/main" id="{469175D0-8E18-8FD6-043D-E699C713BF45}"/>
                </a:ext>
              </a:extLst>
            </p:cNvPr>
            <p:cNvCxnSpPr>
              <a:cxnSpLocks/>
            </p:cNvCxnSpPr>
            <p:nvPr/>
          </p:nvCxnSpPr>
          <p:spPr>
            <a:xfrm>
              <a:off x="4953000" y="4470400"/>
              <a:ext cx="0" cy="774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9657093-25D1-B452-9891-3C9F54B1BE24}"/>
                </a:ext>
              </a:extLst>
            </p:cNvPr>
            <p:cNvCxnSpPr>
              <a:cxnSpLocks/>
            </p:cNvCxnSpPr>
            <p:nvPr/>
          </p:nvCxnSpPr>
          <p:spPr>
            <a:xfrm>
              <a:off x="8356600" y="4413250"/>
              <a:ext cx="0" cy="774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D216BEDE-BD0F-2391-567C-B4297A192BB1}"/>
                </a:ext>
              </a:extLst>
            </p:cNvPr>
            <p:cNvCxnSpPr>
              <a:cxnSpLocks/>
            </p:cNvCxnSpPr>
            <p:nvPr/>
          </p:nvCxnSpPr>
          <p:spPr>
            <a:xfrm>
              <a:off x="4978399" y="2209800"/>
              <a:ext cx="0" cy="774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F58A7B7-C6E3-FF95-20D1-5CCDDB555908}"/>
                </a:ext>
              </a:extLst>
            </p:cNvPr>
            <p:cNvCxnSpPr>
              <a:cxnSpLocks/>
            </p:cNvCxnSpPr>
            <p:nvPr/>
          </p:nvCxnSpPr>
          <p:spPr>
            <a:xfrm>
              <a:off x="8343899" y="2209800"/>
              <a:ext cx="0" cy="774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7B6DC67E-80C2-9243-5B69-E99B40097E9D}"/>
                </a:ext>
              </a:extLst>
            </p:cNvPr>
            <p:cNvSpPr/>
            <p:nvPr/>
          </p:nvSpPr>
          <p:spPr>
            <a:xfrm>
              <a:off x="4298952" y="5435600"/>
              <a:ext cx="1308095" cy="520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Exposure rating</a:t>
              </a:r>
            </a:p>
          </p:txBody>
        </p:sp>
        <p:sp>
          <p:nvSpPr>
            <p:cNvPr id="13" name="Rectangle 12">
              <a:extLst>
                <a:ext uri="{FF2B5EF4-FFF2-40B4-BE49-F238E27FC236}">
                  <a16:creationId xmlns:a16="http://schemas.microsoft.com/office/drawing/2014/main" id="{DB493308-6C83-D725-FA28-920031B1714F}"/>
                </a:ext>
              </a:extLst>
            </p:cNvPr>
            <p:cNvSpPr/>
            <p:nvPr/>
          </p:nvSpPr>
          <p:spPr>
            <a:xfrm>
              <a:off x="7702552" y="5435600"/>
              <a:ext cx="1308095" cy="520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Experience rating</a:t>
              </a:r>
            </a:p>
          </p:txBody>
        </p:sp>
        <p:sp>
          <p:nvSpPr>
            <p:cNvPr id="14" name="Rectangle 13">
              <a:extLst>
                <a:ext uri="{FF2B5EF4-FFF2-40B4-BE49-F238E27FC236}">
                  <a16:creationId xmlns:a16="http://schemas.microsoft.com/office/drawing/2014/main" id="{FEF527E7-8A2A-AB3A-C3A2-85A96F6A26FD}"/>
                </a:ext>
              </a:extLst>
            </p:cNvPr>
            <p:cNvSpPr/>
            <p:nvPr/>
          </p:nvSpPr>
          <p:spPr>
            <a:xfrm>
              <a:off x="4260851" y="1466850"/>
              <a:ext cx="1435095" cy="520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Model-based Data</a:t>
              </a:r>
            </a:p>
          </p:txBody>
        </p:sp>
        <p:sp>
          <p:nvSpPr>
            <p:cNvPr id="15" name="Rectangle 14">
              <a:extLst>
                <a:ext uri="{FF2B5EF4-FFF2-40B4-BE49-F238E27FC236}">
                  <a16:creationId xmlns:a16="http://schemas.microsoft.com/office/drawing/2014/main" id="{7008B5CB-99D2-83F4-D0D5-583B398B20CE}"/>
                </a:ext>
              </a:extLst>
            </p:cNvPr>
            <p:cNvSpPr/>
            <p:nvPr/>
          </p:nvSpPr>
          <p:spPr>
            <a:xfrm>
              <a:off x="7473952" y="1339850"/>
              <a:ext cx="1435095" cy="774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Historical Actuarial Data</a:t>
              </a:r>
            </a:p>
          </p:txBody>
        </p:sp>
        <p:sp>
          <p:nvSpPr>
            <p:cNvPr id="16" name="Rectangle 15">
              <a:extLst>
                <a:ext uri="{FF2B5EF4-FFF2-40B4-BE49-F238E27FC236}">
                  <a16:creationId xmlns:a16="http://schemas.microsoft.com/office/drawing/2014/main" id="{B1F912E1-8457-1A43-30D9-DA31EE39D053}"/>
                </a:ext>
              </a:extLst>
            </p:cNvPr>
            <p:cNvSpPr/>
            <p:nvPr/>
          </p:nvSpPr>
          <p:spPr>
            <a:xfrm>
              <a:off x="3060699" y="685800"/>
              <a:ext cx="1917699" cy="520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Cat Modelling Team</a:t>
              </a:r>
            </a:p>
          </p:txBody>
        </p:sp>
        <p:sp>
          <p:nvSpPr>
            <p:cNvPr id="17" name="Rectangle 16">
              <a:extLst>
                <a:ext uri="{FF2B5EF4-FFF2-40B4-BE49-F238E27FC236}">
                  <a16:creationId xmlns:a16="http://schemas.microsoft.com/office/drawing/2014/main" id="{CDDE9EFE-8F89-377F-8F8A-986B2DD2536D}"/>
                </a:ext>
              </a:extLst>
            </p:cNvPr>
            <p:cNvSpPr/>
            <p:nvPr/>
          </p:nvSpPr>
          <p:spPr>
            <a:xfrm>
              <a:off x="5360304" y="692150"/>
              <a:ext cx="958850" cy="520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Brokers</a:t>
              </a:r>
            </a:p>
          </p:txBody>
        </p:sp>
        <p:cxnSp>
          <p:nvCxnSpPr>
            <p:cNvPr id="18" name="Straight Arrow Connector 17">
              <a:extLst>
                <a:ext uri="{FF2B5EF4-FFF2-40B4-BE49-F238E27FC236}">
                  <a16:creationId xmlns:a16="http://schemas.microsoft.com/office/drawing/2014/main" id="{8582DA7D-1CFE-AC05-C950-C0E8BD8B0FFE}"/>
                </a:ext>
              </a:extLst>
            </p:cNvPr>
            <p:cNvCxnSpPr>
              <a:cxnSpLocks/>
            </p:cNvCxnSpPr>
            <p:nvPr/>
          </p:nvCxnSpPr>
          <p:spPr>
            <a:xfrm>
              <a:off x="4658459" y="1235075"/>
              <a:ext cx="0" cy="2317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3661C14-0C3D-D356-3BC7-52E4B7655292}"/>
                </a:ext>
              </a:extLst>
            </p:cNvPr>
            <p:cNvCxnSpPr>
              <a:cxnSpLocks/>
            </p:cNvCxnSpPr>
            <p:nvPr/>
          </p:nvCxnSpPr>
          <p:spPr>
            <a:xfrm>
              <a:off x="5607047" y="1244600"/>
              <a:ext cx="0" cy="2222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4E292047-260E-DDA6-0057-F00870984BD5}"/>
                </a:ext>
              </a:extLst>
            </p:cNvPr>
            <p:cNvSpPr/>
            <p:nvPr/>
          </p:nvSpPr>
          <p:spPr>
            <a:xfrm>
              <a:off x="141519" y="2286000"/>
              <a:ext cx="3327395" cy="102235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Risk type (Peril*Vulnerability*Exposure)</a:t>
              </a:r>
            </a:p>
          </p:txBody>
        </p:sp>
        <p:sp>
          <p:nvSpPr>
            <p:cNvPr id="21" name="Rounded Rectangle 20">
              <a:extLst>
                <a:ext uri="{FF2B5EF4-FFF2-40B4-BE49-F238E27FC236}">
                  <a16:creationId xmlns:a16="http://schemas.microsoft.com/office/drawing/2014/main" id="{3541D197-7D67-A709-C9E9-EC5EB7999CFB}"/>
                </a:ext>
              </a:extLst>
            </p:cNvPr>
            <p:cNvSpPr/>
            <p:nvPr/>
          </p:nvSpPr>
          <p:spPr>
            <a:xfrm>
              <a:off x="9766314" y="2286000"/>
              <a:ext cx="2108187" cy="102235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Client Benchmarking and Choice</a:t>
              </a:r>
            </a:p>
          </p:txBody>
        </p:sp>
        <p:sp>
          <p:nvSpPr>
            <p:cNvPr id="22" name="Right Brace 21">
              <a:extLst>
                <a:ext uri="{FF2B5EF4-FFF2-40B4-BE49-F238E27FC236}">
                  <a16:creationId xmlns:a16="http://schemas.microsoft.com/office/drawing/2014/main" id="{81C5A634-11B6-169A-3E57-2F2BF6D1A70D}"/>
                </a:ext>
              </a:extLst>
            </p:cNvPr>
            <p:cNvSpPr/>
            <p:nvPr/>
          </p:nvSpPr>
          <p:spPr>
            <a:xfrm rot="5400000">
              <a:off x="6515100" y="4646612"/>
              <a:ext cx="454022" cy="3203576"/>
            </a:xfrm>
            <a:prstGeom prst="rightBrace">
              <a:avLst>
                <a:gd name="adj1" fmla="val 0"/>
                <a:gd name="adj2" fmla="val 49604"/>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23" name="Rectangle 22">
              <a:extLst>
                <a:ext uri="{FF2B5EF4-FFF2-40B4-BE49-F238E27FC236}">
                  <a16:creationId xmlns:a16="http://schemas.microsoft.com/office/drawing/2014/main" id="{798DDB7C-ABB5-8DAF-BCC9-C59228AE8B37}"/>
                </a:ext>
              </a:extLst>
            </p:cNvPr>
            <p:cNvSpPr/>
            <p:nvPr/>
          </p:nvSpPr>
          <p:spPr>
            <a:xfrm>
              <a:off x="4133851" y="6478589"/>
              <a:ext cx="5219700" cy="317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Pricing and Portfolio Management</a:t>
              </a:r>
            </a:p>
          </p:txBody>
        </p:sp>
        <p:sp>
          <p:nvSpPr>
            <p:cNvPr id="24" name="Arc 23">
              <a:extLst>
                <a:ext uri="{FF2B5EF4-FFF2-40B4-BE49-F238E27FC236}">
                  <a16:creationId xmlns:a16="http://schemas.microsoft.com/office/drawing/2014/main" id="{A3EB64FB-FE73-789F-DFAB-B095C45A0F21}"/>
                </a:ext>
              </a:extLst>
            </p:cNvPr>
            <p:cNvSpPr/>
            <p:nvPr/>
          </p:nvSpPr>
          <p:spPr>
            <a:xfrm>
              <a:off x="569236" y="169861"/>
              <a:ext cx="10718785" cy="4217989"/>
            </a:xfrm>
            <a:prstGeom prst="arc">
              <a:avLst>
                <a:gd name="adj1" fmla="val 10784346"/>
                <a:gd name="adj2" fmla="val 2158468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BBE48-E427-D57A-4F00-BF6F7A2D3965}"/>
                </a:ext>
              </a:extLst>
            </p:cNvPr>
            <p:cNvCxnSpPr>
              <a:cxnSpLocks/>
            </p:cNvCxnSpPr>
            <p:nvPr/>
          </p:nvCxnSpPr>
          <p:spPr>
            <a:xfrm flipV="1">
              <a:off x="10180390" y="1818298"/>
              <a:ext cx="0" cy="3385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A11D7C7-5296-867C-7984-0FA6B245DFCB}"/>
                </a:ext>
              </a:extLst>
            </p:cNvPr>
            <p:cNvCxnSpPr>
              <a:cxnSpLocks/>
            </p:cNvCxnSpPr>
            <p:nvPr/>
          </p:nvCxnSpPr>
          <p:spPr>
            <a:xfrm flipV="1">
              <a:off x="10187354" y="3429000"/>
              <a:ext cx="0" cy="32083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3F2C7281-CE60-C8A7-C91D-EB4D12F0F1CC}"/>
                </a:ext>
              </a:extLst>
            </p:cNvPr>
            <p:cNvCxnSpPr>
              <a:cxnSpLocks/>
            </p:cNvCxnSpPr>
            <p:nvPr/>
          </p:nvCxnSpPr>
          <p:spPr>
            <a:xfrm flipH="1">
              <a:off x="9275291" y="1818298"/>
              <a:ext cx="9140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C4FBCA6-BDA4-D0AC-739E-05E548CD7CBF}"/>
                </a:ext>
              </a:extLst>
            </p:cNvPr>
            <p:cNvCxnSpPr/>
            <p:nvPr/>
          </p:nvCxnSpPr>
          <p:spPr>
            <a:xfrm flipH="1">
              <a:off x="9236364" y="5691332"/>
              <a:ext cx="9509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36DD80A-E0F3-C61D-DFD9-C5C84A4EB1F8}"/>
                </a:ext>
              </a:extLst>
            </p:cNvPr>
            <p:cNvCxnSpPr>
              <a:cxnSpLocks/>
            </p:cNvCxnSpPr>
            <p:nvPr/>
          </p:nvCxnSpPr>
          <p:spPr>
            <a:xfrm flipH="1">
              <a:off x="9439852" y="6637339"/>
              <a:ext cx="75702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0" name="TextBox 29">
            <a:extLst>
              <a:ext uri="{FF2B5EF4-FFF2-40B4-BE49-F238E27FC236}">
                <a16:creationId xmlns:a16="http://schemas.microsoft.com/office/drawing/2014/main" id="{2B3864CA-3E62-0C63-CB9A-A06247387B21}"/>
              </a:ext>
            </a:extLst>
          </p:cNvPr>
          <p:cNvSpPr txBox="1"/>
          <p:nvPr/>
        </p:nvSpPr>
        <p:spPr>
          <a:xfrm>
            <a:off x="163957" y="3612167"/>
            <a:ext cx="3558285" cy="2923877"/>
          </a:xfrm>
          <a:prstGeom prst="rect">
            <a:avLst/>
          </a:prstGeom>
          <a:noFill/>
        </p:spPr>
        <p:txBody>
          <a:bodyPr wrap="square" rtlCol="0">
            <a:spAutoFit/>
          </a:bodyPr>
          <a:lstStyle/>
          <a:p>
            <a:pPr algn="ctr"/>
            <a:r>
              <a:rPr lang="en-US" sz="1400" b="1" dirty="0"/>
              <a:t>CRITERIA:</a:t>
            </a:r>
          </a:p>
          <a:p>
            <a:pPr marL="285750" indent="-285750">
              <a:buFont typeface="Arial" panose="020B0604020202020204" pitchFamily="34" charset="0"/>
              <a:buChar char="•"/>
            </a:pPr>
            <a:r>
              <a:rPr lang="en-US" sz="1400" dirty="0"/>
              <a:t>Hazard level * area exposed</a:t>
            </a:r>
          </a:p>
          <a:p>
            <a:pPr marL="285750" indent="-285750">
              <a:buFont typeface="Arial" panose="020B0604020202020204" pitchFamily="34" charset="0"/>
              <a:buChar char="•"/>
            </a:pPr>
            <a:r>
              <a:rPr lang="en-US" sz="1400" dirty="0"/>
              <a:t>Tight Policy</a:t>
            </a:r>
          </a:p>
          <a:p>
            <a:pPr marL="285750" indent="-285750">
              <a:buFont typeface="Arial" panose="020B0604020202020204" pitchFamily="34" charset="0"/>
              <a:buChar char="•"/>
            </a:pPr>
            <a:r>
              <a:rPr lang="en-US" sz="1400" dirty="0"/>
              <a:t>Proactive response to Climate Change</a:t>
            </a:r>
          </a:p>
          <a:p>
            <a:pPr marL="742950" lvl="1" indent="-285750">
              <a:buFont typeface="Arial" panose="020B0604020202020204" pitchFamily="34" charset="0"/>
              <a:buChar char="•"/>
            </a:pPr>
            <a:r>
              <a:rPr lang="en-US" sz="1400" dirty="0"/>
              <a:t>Shifting from regional to global focus</a:t>
            </a:r>
          </a:p>
          <a:p>
            <a:pPr marL="742950" lvl="1" indent="-285750">
              <a:buFont typeface="Arial" panose="020B0604020202020204" pitchFamily="34" charset="0"/>
              <a:buChar char="•"/>
            </a:pPr>
            <a:r>
              <a:rPr lang="en-US" sz="1400" dirty="0"/>
              <a:t>Higher attachment points for modelled RP – but top layers are more volatile/uncertain</a:t>
            </a:r>
          </a:p>
          <a:p>
            <a:pPr marL="742950" lvl="1" indent="-285750">
              <a:buFont typeface="Arial" panose="020B0604020202020204" pitchFamily="34" charset="0"/>
              <a:buChar char="•"/>
            </a:pPr>
            <a:r>
              <a:rPr lang="en-US" sz="1400" dirty="0"/>
              <a:t>Separate out opportunistic portfolios [volatility + client relationship]</a:t>
            </a:r>
          </a:p>
          <a:p>
            <a:pPr marL="742950" lvl="1" indent="-285750">
              <a:buFont typeface="Arial" panose="020B0604020202020204" pitchFamily="34" charset="0"/>
              <a:buChar char="•"/>
            </a:pPr>
            <a:endParaRPr lang="en-US" sz="1600" dirty="0"/>
          </a:p>
        </p:txBody>
      </p:sp>
      <p:sp>
        <p:nvSpPr>
          <p:cNvPr id="31" name="TextBox 30">
            <a:extLst>
              <a:ext uri="{FF2B5EF4-FFF2-40B4-BE49-F238E27FC236}">
                <a16:creationId xmlns:a16="http://schemas.microsoft.com/office/drawing/2014/main" id="{FC011A60-4B94-7C44-03EA-7E6068539C5A}"/>
              </a:ext>
            </a:extLst>
          </p:cNvPr>
          <p:cNvSpPr txBox="1"/>
          <p:nvPr/>
        </p:nvSpPr>
        <p:spPr>
          <a:xfrm>
            <a:off x="9881300" y="3485251"/>
            <a:ext cx="2429770" cy="1938992"/>
          </a:xfrm>
          <a:prstGeom prst="rect">
            <a:avLst/>
          </a:prstGeom>
          <a:noFill/>
        </p:spPr>
        <p:txBody>
          <a:bodyPr wrap="square" rtlCol="0">
            <a:spAutoFit/>
          </a:bodyPr>
          <a:lstStyle/>
          <a:p>
            <a:pPr algn="ctr"/>
            <a:r>
              <a:rPr lang="en-US" sz="1200" b="1" dirty="0"/>
              <a:t>           CRITERIA:</a:t>
            </a:r>
          </a:p>
          <a:p>
            <a:pPr marL="742950" lvl="1" indent="-285750">
              <a:buFont typeface="Arial" panose="020B0604020202020204" pitchFamily="34" charset="0"/>
              <a:buChar char="•"/>
            </a:pPr>
            <a:r>
              <a:rPr lang="en-US" sz="1200" dirty="0"/>
              <a:t>Market performance</a:t>
            </a:r>
          </a:p>
          <a:p>
            <a:pPr marL="742950" lvl="1" indent="-285750">
              <a:buFont typeface="Arial" panose="020B0604020202020204" pitchFamily="34" charset="0"/>
              <a:buChar char="•"/>
            </a:pPr>
            <a:r>
              <a:rPr lang="en-US" sz="1200" dirty="0"/>
              <a:t>Size</a:t>
            </a:r>
          </a:p>
          <a:p>
            <a:pPr marL="742950" lvl="1" indent="-285750">
              <a:buFont typeface="Arial" panose="020B0604020202020204" pitchFamily="34" charset="0"/>
              <a:buChar char="•"/>
            </a:pPr>
            <a:r>
              <a:rPr lang="en-US" sz="1200" dirty="0"/>
              <a:t>Quality of capital and risk management</a:t>
            </a:r>
          </a:p>
          <a:p>
            <a:pPr marL="742950" lvl="1" indent="-285750">
              <a:buFont typeface="Arial" panose="020B0604020202020204" pitchFamily="34" charset="0"/>
              <a:buChar char="•"/>
            </a:pPr>
            <a:r>
              <a:rPr lang="en-US" sz="1200" dirty="0"/>
              <a:t>Trustworthiness of loss est.</a:t>
            </a:r>
          </a:p>
          <a:p>
            <a:pPr marL="742950" lvl="1" indent="-285750">
              <a:buFont typeface="Arial" panose="020B0604020202020204" pitchFamily="34" charset="0"/>
              <a:buChar char="•"/>
            </a:pPr>
            <a:r>
              <a:rPr lang="en-US" sz="1200" dirty="0"/>
              <a:t>Expert Judgment</a:t>
            </a:r>
          </a:p>
          <a:p>
            <a:pPr marL="742950" lvl="1" indent="-285750">
              <a:buFont typeface="Arial" panose="020B0604020202020204" pitchFamily="34" charset="0"/>
              <a:buChar char="•"/>
            </a:pPr>
            <a:r>
              <a:rPr lang="en-US" sz="1200" dirty="0"/>
              <a:t>Relationship with client</a:t>
            </a:r>
          </a:p>
        </p:txBody>
      </p:sp>
      <p:sp>
        <p:nvSpPr>
          <p:cNvPr id="32" name="TextBox 31">
            <a:extLst>
              <a:ext uri="{FF2B5EF4-FFF2-40B4-BE49-F238E27FC236}">
                <a16:creationId xmlns:a16="http://schemas.microsoft.com/office/drawing/2014/main" id="{E8531E30-9FDC-9304-6B79-A8AEE380C9D3}"/>
              </a:ext>
            </a:extLst>
          </p:cNvPr>
          <p:cNvSpPr txBox="1"/>
          <p:nvPr/>
        </p:nvSpPr>
        <p:spPr>
          <a:xfrm>
            <a:off x="0" y="15457"/>
            <a:ext cx="4573664" cy="369332"/>
          </a:xfrm>
          <a:prstGeom prst="rect">
            <a:avLst/>
          </a:prstGeom>
          <a:noFill/>
        </p:spPr>
        <p:txBody>
          <a:bodyPr wrap="square" rtlCol="0">
            <a:spAutoFit/>
          </a:bodyPr>
          <a:lstStyle/>
          <a:p>
            <a:r>
              <a:rPr lang="en-US" b="1" dirty="0"/>
              <a:t>Treaty, property class underwriter</a:t>
            </a:r>
          </a:p>
        </p:txBody>
      </p:sp>
      <p:sp>
        <p:nvSpPr>
          <p:cNvPr id="33" name="TextBox 32">
            <a:extLst>
              <a:ext uri="{FF2B5EF4-FFF2-40B4-BE49-F238E27FC236}">
                <a16:creationId xmlns:a16="http://schemas.microsoft.com/office/drawing/2014/main" id="{6B9E7514-AAF1-6B22-998A-03439C17F1C0}"/>
              </a:ext>
            </a:extLst>
          </p:cNvPr>
          <p:cNvSpPr txBox="1"/>
          <p:nvPr/>
        </p:nvSpPr>
        <p:spPr>
          <a:xfrm>
            <a:off x="7282355" y="5060538"/>
            <a:ext cx="2245487" cy="276999"/>
          </a:xfrm>
          <a:prstGeom prst="rect">
            <a:avLst/>
          </a:prstGeom>
          <a:noFill/>
        </p:spPr>
        <p:txBody>
          <a:bodyPr wrap="none" rtlCol="0">
            <a:spAutoFit/>
          </a:bodyPr>
          <a:lstStyle/>
          <a:p>
            <a:r>
              <a:rPr lang="en-US" sz="1200" dirty="0">
                <a:solidFill>
                  <a:srgbClr val="FF0000"/>
                </a:solidFill>
              </a:rPr>
              <a:t>always preferred over exposure</a:t>
            </a:r>
          </a:p>
        </p:txBody>
      </p:sp>
      <p:sp>
        <p:nvSpPr>
          <p:cNvPr id="34" name="Rounded Rectangle 33">
            <a:extLst>
              <a:ext uri="{FF2B5EF4-FFF2-40B4-BE49-F238E27FC236}">
                <a16:creationId xmlns:a16="http://schemas.microsoft.com/office/drawing/2014/main" id="{D9F4115C-67DD-F8F5-8CC2-7FDD400320D3}"/>
              </a:ext>
            </a:extLst>
          </p:cNvPr>
          <p:cNvSpPr/>
          <p:nvPr/>
        </p:nvSpPr>
        <p:spPr>
          <a:xfrm>
            <a:off x="99049" y="3509370"/>
            <a:ext cx="3457854" cy="312947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C12509AF-42C8-CB4C-AD9D-8BAE83CF5310}"/>
              </a:ext>
            </a:extLst>
          </p:cNvPr>
          <p:cNvSpPr/>
          <p:nvPr/>
        </p:nvSpPr>
        <p:spPr>
          <a:xfrm>
            <a:off x="10347792" y="3333917"/>
            <a:ext cx="1774605" cy="230042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0098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D606-7D69-C843-D6CE-C117001B925E}"/>
              </a:ext>
            </a:extLst>
          </p:cNvPr>
          <p:cNvSpPr>
            <a:spLocks noGrp="1"/>
          </p:cNvSpPr>
          <p:nvPr>
            <p:ph type="title"/>
          </p:nvPr>
        </p:nvSpPr>
        <p:spPr>
          <a:xfrm>
            <a:off x="222798" y="375371"/>
            <a:ext cx="10515600" cy="1325563"/>
          </a:xfrm>
        </p:spPr>
        <p:txBody>
          <a:bodyPr/>
          <a:lstStyle/>
          <a:p>
            <a:r>
              <a:rPr lang="en-US" b="1" dirty="0"/>
              <a:t>Reflections on mental models</a:t>
            </a:r>
          </a:p>
        </p:txBody>
      </p:sp>
      <p:graphicFrame>
        <p:nvGraphicFramePr>
          <p:cNvPr id="5" name="Content Placeholder 4">
            <a:extLst>
              <a:ext uri="{FF2B5EF4-FFF2-40B4-BE49-F238E27FC236}">
                <a16:creationId xmlns:a16="http://schemas.microsoft.com/office/drawing/2014/main" id="{F613B8FA-177E-CA94-31FF-9FC683F1438B}"/>
              </a:ext>
            </a:extLst>
          </p:cNvPr>
          <p:cNvGraphicFramePr>
            <a:graphicFrameLocks noGrp="1"/>
          </p:cNvGraphicFramePr>
          <p:nvPr>
            <p:ph idx="1"/>
            <p:extLst>
              <p:ext uri="{D42A27DB-BD31-4B8C-83A1-F6EECF244321}">
                <p14:modId xmlns:p14="http://schemas.microsoft.com/office/powerpoint/2010/main" val="3867248861"/>
              </p:ext>
            </p:extLst>
          </p:nvPr>
        </p:nvGraphicFramePr>
        <p:xfrm>
          <a:off x="838200" y="1825625"/>
          <a:ext cx="878058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book cover of a book&#10;&#10;AI-generated content may be incorrect.">
            <a:extLst>
              <a:ext uri="{FF2B5EF4-FFF2-40B4-BE49-F238E27FC236}">
                <a16:creationId xmlns:a16="http://schemas.microsoft.com/office/drawing/2014/main" id="{ABA5C565-182F-315A-CFB2-FA026407241F}"/>
              </a:ext>
            </a:extLst>
          </p:cNvPr>
          <p:cNvPicPr>
            <a:picLocks noChangeAspect="1"/>
          </p:cNvPicPr>
          <p:nvPr/>
        </p:nvPicPr>
        <p:blipFill>
          <a:blip r:embed="rId8"/>
          <a:stretch>
            <a:fillRect/>
          </a:stretch>
        </p:blipFill>
        <p:spPr>
          <a:xfrm>
            <a:off x="9933175" y="1345817"/>
            <a:ext cx="1610447" cy="2442512"/>
          </a:xfrm>
          <a:prstGeom prst="rect">
            <a:avLst/>
          </a:prstGeom>
          <a:noFill/>
        </p:spPr>
      </p:pic>
      <p:sp>
        <p:nvSpPr>
          <p:cNvPr id="6" name="TextBox 5">
            <a:extLst>
              <a:ext uri="{FF2B5EF4-FFF2-40B4-BE49-F238E27FC236}">
                <a16:creationId xmlns:a16="http://schemas.microsoft.com/office/drawing/2014/main" id="{926F8879-8D16-3103-3A8E-11201A1373BC}"/>
              </a:ext>
            </a:extLst>
          </p:cNvPr>
          <p:cNvSpPr txBox="1"/>
          <p:nvPr/>
        </p:nvSpPr>
        <p:spPr>
          <a:xfrm>
            <a:off x="6056470" y="3816628"/>
            <a:ext cx="6093500" cy="369332"/>
          </a:xfrm>
          <a:prstGeom prst="rect">
            <a:avLst/>
          </a:prstGeom>
          <a:noFill/>
        </p:spPr>
        <p:txBody>
          <a:bodyPr wrap="square">
            <a:spAutoFit/>
          </a:bodyPr>
          <a:lstStyle/>
          <a:p>
            <a:pPr algn="r"/>
            <a:r>
              <a:rPr lang="en-US" sz="1800" dirty="0"/>
              <a:t>(Jarzabkowski et al. 2015)</a:t>
            </a:r>
            <a:endParaRPr lang="en-US" dirty="0"/>
          </a:p>
        </p:txBody>
      </p:sp>
    </p:spTree>
    <p:extLst>
      <p:ext uri="{BB962C8B-B14F-4D97-AF65-F5344CB8AC3E}">
        <p14:creationId xmlns:p14="http://schemas.microsoft.com/office/powerpoint/2010/main" val="2392925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5B718-81D6-E8E3-FB48-DADE3E8C783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EC65422-EE5E-7A27-55B0-FD223DBE601B}"/>
              </a:ext>
            </a:extLst>
          </p:cNvPr>
          <p:cNvSpPr>
            <a:spLocks noGrp="1"/>
          </p:cNvSpPr>
          <p:nvPr>
            <p:ph idx="1"/>
          </p:nvPr>
        </p:nvSpPr>
        <p:spPr/>
        <p:txBody>
          <a:bodyPr anchor="ctr"/>
          <a:lstStyle/>
          <a:p>
            <a:r>
              <a:rPr lang="en-US" dirty="0"/>
              <a:t>Philosophical framework: values in science</a:t>
            </a:r>
          </a:p>
          <a:p>
            <a:r>
              <a:rPr lang="en-US" dirty="0"/>
              <a:t>Application to Re/insurance</a:t>
            </a:r>
          </a:p>
          <a:p>
            <a:pPr lvl="1"/>
            <a:r>
              <a:rPr lang="en-US" dirty="0"/>
              <a:t>Cross-industry perspective</a:t>
            </a:r>
          </a:p>
          <a:p>
            <a:pPr lvl="1"/>
            <a:r>
              <a:rPr lang="en-US" dirty="0"/>
              <a:t>In depth comparison: mental models and values</a:t>
            </a:r>
          </a:p>
          <a:p>
            <a:r>
              <a:rPr lang="en-US" dirty="0"/>
              <a:t>Lessons and open questions for regulation</a:t>
            </a:r>
          </a:p>
        </p:txBody>
      </p:sp>
    </p:spTree>
    <p:extLst>
      <p:ext uri="{BB962C8B-B14F-4D97-AF65-F5344CB8AC3E}">
        <p14:creationId xmlns:p14="http://schemas.microsoft.com/office/powerpoint/2010/main" val="3769014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7E1A8-38AB-D30C-20FD-8B7CA1C1F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BEA28-E449-A803-D0E0-022061676C56}"/>
              </a:ext>
            </a:extLst>
          </p:cNvPr>
          <p:cNvSpPr>
            <a:spLocks noGrp="1"/>
          </p:cNvSpPr>
          <p:nvPr>
            <p:ph type="title"/>
          </p:nvPr>
        </p:nvSpPr>
        <p:spPr>
          <a:xfrm>
            <a:off x="143656" y="139496"/>
            <a:ext cx="5952344" cy="1325563"/>
          </a:xfrm>
        </p:spPr>
        <p:txBody>
          <a:bodyPr/>
          <a:lstStyle/>
          <a:p>
            <a:r>
              <a:rPr lang="en-US" b="1" dirty="0"/>
              <a:t>In depth comparison: valuing climate risk </a:t>
            </a:r>
          </a:p>
        </p:txBody>
      </p:sp>
      <p:graphicFrame>
        <p:nvGraphicFramePr>
          <p:cNvPr id="6" name="Content Placeholder 5">
            <a:extLst>
              <a:ext uri="{FF2B5EF4-FFF2-40B4-BE49-F238E27FC236}">
                <a16:creationId xmlns:a16="http://schemas.microsoft.com/office/drawing/2014/main" id="{F3B28908-2820-0DEE-0403-24C2369B1CD7}"/>
              </a:ext>
            </a:extLst>
          </p:cNvPr>
          <p:cNvGraphicFramePr>
            <a:graphicFrameLocks noGrp="1"/>
          </p:cNvGraphicFramePr>
          <p:nvPr>
            <p:ph idx="1"/>
            <p:extLst>
              <p:ext uri="{D42A27DB-BD31-4B8C-83A1-F6EECF244321}">
                <p14:modId xmlns:p14="http://schemas.microsoft.com/office/powerpoint/2010/main" val="310398068"/>
              </p:ext>
            </p:extLst>
          </p:nvPr>
        </p:nvGraphicFramePr>
        <p:xfrm>
          <a:off x="838200" y="1690688"/>
          <a:ext cx="10515600" cy="2108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446242358"/>
                    </a:ext>
                  </a:extLst>
                </a:gridCol>
                <a:gridCol w="5257800">
                  <a:extLst>
                    <a:ext uri="{9D8B030D-6E8A-4147-A177-3AD203B41FA5}">
                      <a16:colId xmlns:a16="http://schemas.microsoft.com/office/drawing/2014/main" val="1978459724"/>
                    </a:ext>
                  </a:extLst>
                </a:gridCol>
              </a:tblGrid>
              <a:tr h="370840">
                <a:tc>
                  <a:txBody>
                    <a:bodyPr/>
                    <a:lstStyle/>
                    <a:p>
                      <a:r>
                        <a:rPr lang="en-US" dirty="0"/>
                        <a:t>Underwriter Firm A</a:t>
                      </a:r>
                    </a:p>
                  </a:txBody>
                  <a:tcPr/>
                </a:tc>
                <a:tc>
                  <a:txBody>
                    <a:bodyPr/>
                    <a:lstStyle/>
                    <a:p>
                      <a:r>
                        <a:rPr lang="en-US" dirty="0"/>
                        <a:t>Underwriter Firm B</a:t>
                      </a:r>
                    </a:p>
                  </a:txBody>
                  <a:tcPr/>
                </a:tc>
                <a:extLst>
                  <a:ext uri="{0D108BD9-81ED-4DB2-BD59-A6C34878D82A}">
                    <a16:rowId xmlns:a16="http://schemas.microsoft.com/office/drawing/2014/main" val="2842273103"/>
                  </a:ext>
                </a:extLst>
              </a:tr>
              <a:tr h="370840">
                <a:tc>
                  <a:txBody>
                    <a:bodyPr/>
                    <a:lstStyle/>
                    <a:p>
                      <a:r>
                        <a:rPr lang="en-GB" sz="1800" kern="1200" dirty="0">
                          <a:solidFill>
                            <a:schemeClr val="dk1"/>
                          </a:solidFill>
                          <a:effectLst/>
                          <a:latin typeface="+mn-lt"/>
                          <a:ea typeface="+mn-ea"/>
                          <a:cs typeface="+mn-cs"/>
                        </a:rPr>
                        <a:t>Our approach is to look at the most impactful [areas of business affected by CC], and </a:t>
                      </a:r>
                      <a:r>
                        <a:rPr lang="en-GB" sz="1800" b="1" kern="1200" dirty="0">
                          <a:solidFill>
                            <a:schemeClr val="dk1"/>
                          </a:solidFill>
                          <a:effectLst/>
                          <a:latin typeface="+mn-lt"/>
                          <a:ea typeface="+mn-ea"/>
                          <a:cs typeface="+mn-cs"/>
                        </a:rPr>
                        <a:t>if there’s any where we think that we have missed out, then we would explicitly add up some loading factors </a:t>
                      </a:r>
                      <a:r>
                        <a:rPr lang="en-GB" sz="1800" kern="1200" dirty="0">
                          <a:solidFill>
                            <a:schemeClr val="dk1"/>
                          </a:solidFill>
                          <a:effectLst/>
                          <a:latin typeface="+mn-lt"/>
                          <a:ea typeface="+mn-ea"/>
                          <a:cs typeface="+mn-cs"/>
                        </a:rPr>
                        <a:t>to account for the uncertainty [in CC]. </a:t>
                      </a:r>
                      <a:endParaRPr lang="en-US" dirty="0"/>
                    </a:p>
                  </a:txBody>
                  <a:tcPr/>
                </a:tc>
                <a:tc>
                  <a:txBody>
                    <a:bodyPr/>
                    <a:lstStyle/>
                    <a:p>
                      <a:r>
                        <a:rPr lang="en-GB" sz="1800" kern="1200" dirty="0">
                          <a:solidFill>
                            <a:schemeClr val="dk1"/>
                          </a:solidFill>
                          <a:effectLst/>
                          <a:latin typeface="+mn-lt"/>
                          <a:ea typeface="+mn-ea"/>
                          <a:cs typeface="+mn-cs"/>
                        </a:rPr>
                        <a:t>I’m not saying we discount the climate change but it’s not the sole focus</a:t>
                      </a:r>
                      <a:r>
                        <a:rPr lang="en-GB" dirty="0">
                          <a:effectLst/>
                        </a:rPr>
                        <a:t> […] </a:t>
                      </a:r>
                      <a:r>
                        <a:rPr lang="en-GB" sz="1800" kern="1200" dirty="0">
                          <a:solidFill>
                            <a:schemeClr val="dk1"/>
                          </a:solidFill>
                          <a:effectLst/>
                          <a:latin typeface="+mn-lt"/>
                          <a:ea typeface="+mn-ea"/>
                          <a:cs typeface="+mn-cs"/>
                        </a:rPr>
                        <a:t>you’ve got to have a big storm in the first instance, land falling in a bad place, and then </a:t>
                      </a:r>
                      <a:r>
                        <a:rPr lang="en-GB" sz="1800" b="1" kern="1200" dirty="0">
                          <a:solidFill>
                            <a:schemeClr val="dk1"/>
                          </a:solidFill>
                          <a:effectLst/>
                          <a:latin typeface="+mn-lt"/>
                          <a:ea typeface="+mn-ea"/>
                          <a:cs typeface="+mn-cs"/>
                        </a:rPr>
                        <a:t>you adjust whatever uplift you want to apply for climate change. It doesn’t change the maths of it much</a:t>
                      </a:r>
                      <a:r>
                        <a:rPr lang="en-GB" sz="1800" kern="1200" dirty="0">
                          <a:solidFill>
                            <a:schemeClr val="dk1"/>
                          </a:solidFill>
                          <a:effectLst/>
                          <a:latin typeface="+mn-lt"/>
                          <a:ea typeface="+mn-ea"/>
                          <a:cs typeface="+mn-cs"/>
                        </a:rPr>
                        <a:t>. </a:t>
                      </a:r>
                      <a:endParaRPr lang="en-US" dirty="0"/>
                    </a:p>
                  </a:txBody>
                  <a:tcPr/>
                </a:tc>
                <a:extLst>
                  <a:ext uri="{0D108BD9-81ED-4DB2-BD59-A6C34878D82A}">
                    <a16:rowId xmlns:a16="http://schemas.microsoft.com/office/drawing/2014/main" val="2788368315"/>
                  </a:ext>
                </a:extLst>
              </a:tr>
            </a:tbl>
          </a:graphicData>
        </a:graphic>
      </p:graphicFrame>
      <p:graphicFrame>
        <p:nvGraphicFramePr>
          <p:cNvPr id="7" name="Content Placeholder 5">
            <a:extLst>
              <a:ext uri="{FF2B5EF4-FFF2-40B4-BE49-F238E27FC236}">
                <a16:creationId xmlns:a16="http://schemas.microsoft.com/office/drawing/2014/main" id="{BB78D43E-B19E-9643-E46A-A4BBA3B4EDE2}"/>
              </a:ext>
            </a:extLst>
          </p:cNvPr>
          <p:cNvGraphicFramePr>
            <a:graphicFrameLocks/>
          </p:cNvGraphicFramePr>
          <p:nvPr>
            <p:extLst>
              <p:ext uri="{D42A27DB-BD31-4B8C-83A1-F6EECF244321}">
                <p14:modId xmlns:p14="http://schemas.microsoft.com/office/powerpoint/2010/main" val="919474647"/>
              </p:ext>
            </p:extLst>
          </p:nvPr>
        </p:nvGraphicFramePr>
        <p:xfrm>
          <a:off x="838200" y="4024517"/>
          <a:ext cx="10515600" cy="26568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446242358"/>
                    </a:ext>
                  </a:extLst>
                </a:gridCol>
                <a:gridCol w="5257800">
                  <a:extLst>
                    <a:ext uri="{9D8B030D-6E8A-4147-A177-3AD203B41FA5}">
                      <a16:colId xmlns:a16="http://schemas.microsoft.com/office/drawing/2014/main" val="1978459724"/>
                    </a:ext>
                  </a:extLst>
                </a:gridCol>
              </a:tblGrid>
              <a:tr h="370840">
                <a:tc>
                  <a:txBody>
                    <a:bodyPr/>
                    <a:lstStyle/>
                    <a:p>
                      <a:r>
                        <a:rPr lang="en-US" dirty="0"/>
                        <a:t>Exposure Manager Firm A</a:t>
                      </a:r>
                    </a:p>
                  </a:txBody>
                  <a:tcPr/>
                </a:tc>
                <a:tc>
                  <a:txBody>
                    <a:bodyPr/>
                    <a:lstStyle/>
                    <a:p>
                      <a:r>
                        <a:rPr lang="en-US" dirty="0"/>
                        <a:t>Exposure Manager Firm B</a:t>
                      </a:r>
                    </a:p>
                  </a:txBody>
                  <a:tcPr/>
                </a:tc>
                <a:extLst>
                  <a:ext uri="{0D108BD9-81ED-4DB2-BD59-A6C34878D82A}">
                    <a16:rowId xmlns:a16="http://schemas.microsoft.com/office/drawing/2014/main" val="28422731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If you’ve got something from 1910 which you captured in there for example, does that mean that’s reflective of current day climate conditions? There’s always going to be that conversation between climate variability versus climate change. </a:t>
                      </a:r>
                      <a:r>
                        <a:rPr lang="en-GB" sz="1800" b="1" kern="1200" dirty="0">
                          <a:solidFill>
                            <a:schemeClr val="dk1"/>
                          </a:solidFill>
                          <a:effectLst/>
                          <a:latin typeface="+mn-lt"/>
                          <a:ea typeface="+mn-ea"/>
                          <a:cs typeface="+mn-cs"/>
                        </a:rPr>
                        <a:t>There were bad years in the past. Doesn’t mean that it was due to climate change</a:t>
                      </a:r>
                      <a:r>
                        <a:rPr lang="en-GB" sz="1800" kern="1200" dirty="0">
                          <a:solidFill>
                            <a:schemeClr val="dk1"/>
                          </a:solidFill>
                          <a:effectLst/>
                          <a:latin typeface="+mn-lt"/>
                          <a:ea typeface="+mn-ea"/>
                          <a:cs typeface="+mn-cs"/>
                        </a:rPr>
                        <a:t>. Could just have been, again, a bad year [due to climate variability].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mn-lt"/>
                          <a:ea typeface="+mn-ea"/>
                          <a:cs typeface="+mn-cs"/>
                        </a:rPr>
                        <a:t>The return period language is a little unhelpful </a:t>
                      </a:r>
                      <a:r>
                        <a:rPr lang="en-GB" sz="1800" kern="1200" dirty="0">
                          <a:solidFill>
                            <a:schemeClr val="dk1"/>
                          </a:solidFill>
                          <a:effectLst/>
                          <a:latin typeface="+mn-lt"/>
                          <a:ea typeface="+mn-ea"/>
                          <a:cs typeface="+mn-cs"/>
                        </a:rPr>
                        <a:t>because we’re considering the next 12 months rather than sort of 1-in-5 or 10 years’ time, but the idea is that the modelling should be allowing for the present day slightly warmer temperatures,[..]</a:t>
                      </a:r>
                      <a:r>
                        <a:rPr lang="en-GB" sz="1800" b="1" kern="1200" dirty="0">
                          <a:solidFill>
                            <a:schemeClr val="dk1"/>
                          </a:solidFill>
                          <a:effectLst/>
                          <a:latin typeface="+mn-lt"/>
                          <a:ea typeface="+mn-ea"/>
                          <a:cs typeface="+mn-cs"/>
                        </a:rPr>
                        <a:t>the losses are higher because of climate change, essentially.</a:t>
                      </a:r>
                      <a:r>
                        <a:rPr lang="en-GB" sz="1800" kern="1200" dirty="0">
                          <a:solidFill>
                            <a:schemeClr val="dk1"/>
                          </a:solidFill>
                          <a:effectLst/>
                          <a:latin typeface="+mn-lt"/>
                          <a:ea typeface="+mn-ea"/>
                          <a:cs typeface="+mn-cs"/>
                        </a:rPr>
                        <a:t> [..] </a:t>
                      </a:r>
                      <a:r>
                        <a:rPr lang="en-GB" sz="1800" b="1" kern="1200" dirty="0">
                          <a:solidFill>
                            <a:schemeClr val="dk1"/>
                          </a:solidFill>
                          <a:effectLst/>
                          <a:latin typeface="+mn-lt"/>
                          <a:ea typeface="+mn-ea"/>
                          <a:cs typeface="+mn-cs"/>
                        </a:rPr>
                        <a:t>The extent to which that is climate change is difficult to assess</a:t>
                      </a:r>
                      <a:r>
                        <a:rPr lang="en-GB" sz="1800" kern="1200" dirty="0">
                          <a:solidFill>
                            <a:schemeClr val="dk1"/>
                          </a:solidFill>
                          <a:effectLst/>
                          <a:latin typeface="+mn-lt"/>
                          <a:ea typeface="+mn-ea"/>
                          <a:cs typeface="+mn-cs"/>
                        </a:rPr>
                        <a:t>.</a:t>
                      </a:r>
                      <a:endParaRPr lang="en-US" dirty="0"/>
                    </a:p>
                  </a:txBody>
                  <a:tcPr/>
                </a:tc>
                <a:extLst>
                  <a:ext uri="{0D108BD9-81ED-4DB2-BD59-A6C34878D82A}">
                    <a16:rowId xmlns:a16="http://schemas.microsoft.com/office/drawing/2014/main" val="2788368315"/>
                  </a:ext>
                </a:extLst>
              </a:tr>
            </a:tbl>
          </a:graphicData>
        </a:graphic>
      </p:graphicFrame>
    </p:spTree>
    <p:extLst>
      <p:ext uri="{BB962C8B-B14F-4D97-AF65-F5344CB8AC3E}">
        <p14:creationId xmlns:p14="http://schemas.microsoft.com/office/powerpoint/2010/main" val="76226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EDB3B-819D-ED84-C512-53F252224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B1552-AA78-A2FD-4DAA-3A876EDD4C68}"/>
              </a:ext>
            </a:extLst>
          </p:cNvPr>
          <p:cNvSpPr>
            <a:spLocks noGrp="1"/>
          </p:cNvSpPr>
          <p:nvPr>
            <p:ph type="title"/>
          </p:nvPr>
        </p:nvSpPr>
        <p:spPr>
          <a:xfrm>
            <a:off x="313545" y="348005"/>
            <a:ext cx="6282128" cy="1325563"/>
          </a:xfrm>
        </p:spPr>
        <p:txBody>
          <a:bodyPr>
            <a:normAutofit fontScale="90000"/>
          </a:bodyPr>
          <a:lstStyle/>
          <a:p>
            <a:r>
              <a:rPr lang="en-US" b="1" dirty="0"/>
              <a:t>In depth comparison: valuing uncertainty for business decisions </a:t>
            </a:r>
          </a:p>
        </p:txBody>
      </p:sp>
      <p:graphicFrame>
        <p:nvGraphicFramePr>
          <p:cNvPr id="6" name="Content Placeholder 5">
            <a:extLst>
              <a:ext uri="{FF2B5EF4-FFF2-40B4-BE49-F238E27FC236}">
                <a16:creationId xmlns:a16="http://schemas.microsoft.com/office/drawing/2014/main" id="{D09B1E14-4DCB-A97C-89FE-DE45E4E17187}"/>
              </a:ext>
            </a:extLst>
          </p:cNvPr>
          <p:cNvGraphicFramePr>
            <a:graphicFrameLocks/>
          </p:cNvGraphicFramePr>
          <p:nvPr>
            <p:extLst>
              <p:ext uri="{D42A27DB-BD31-4B8C-83A1-F6EECF244321}">
                <p14:modId xmlns:p14="http://schemas.microsoft.com/office/powerpoint/2010/main" val="1263353911"/>
              </p:ext>
            </p:extLst>
          </p:nvPr>
        </p:nvGraphicFramePr>
        <p:xfrm>
          <a:off x="838200" y="2072599"/>
          <a:ext cx="10515600" cy="220163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446242358"/>
                    </a:ext>
                  </a:extLst>
                </a:gridCol>
                <a:gridCol w="5257800">
                  <a:extLst>
                    <a:ext uri="{9D8B030D-6E8A-4147-A177-3AD203B41FA5}">
                      <a16:colId xmlns:a16="http://schemas.microsoft.com/office/drawing/2014/main" val="1978459724"/>
                    </a:ext>
                  </a:extLst>
                </a:gridCol>
              </a:tblGrid>
              <a:tr h="270752">
                <a:tc>
                  <a:txBody>
                    <a:bodyPr/>
                    <a:lstStyle/>
                    <a:p>
                      <a:r>
                        <a:rPr lang="en-US" dirty="0"/>
                        <a:t>Underwriter Firm A</a:t>
                      </a:r>
                    </a:p>
                  </a:txBody>
                  <a:tcPr/>
                </a:tc>
                <a:tc>
                  <a:txBody>
                    <a:bodyPr/>
                    <a:lstStyle/>
                    <a:p>
                      <a:r>
                        <a:rPr lang="en-US" dirty="0"/>
                        <a:t>Underwriter Firm B</a:t>
                      </a:r>
                    </a:p>
                  </a:txBody>
                  <a:tcPr/>
                </a:tc>
                <a:extLst>
                  <a:ext uri="{0D108BD9-81ED-4DB2-BD59-A6C34878D82A}">
                    <a16:rowId xmlns:a16="http://schemas.microsoft.com/office/drawing/2014/main" val="2842273103"/>
                  </a:ext>
                </a:extLst>
              </a:tr>
              <a:tr h="183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I think by trying to reduce uncertainty from model insights will not always be 100% correlated with […] the price. </a:t>
                      </a:r>
                      <a:r>
                        <a:rPr lang="en-GB" sz="1800" b="1" kern="1200" dirty="0">
                          <a:solidFill>
                            <a:schemeClr val="dk1"/>
                          </a:solidFill>
                          <a:effectLst/>
                          <a:latin typeface="+mn-lt"/>
                          <a:ea typeface="+mn-ea"/>
                          <a:cs typeface="+mn-cs"/>
                        </a:rPr>
                        <a:t>Hard market or soft market cycles are not correlated with the underlying data</a:t>
                      </a:r>
                      <a:r>
                        <a:rPr lang="en-GB" sz="1800" kern="1200" dirty="0">
                          <a:solidFill>
                            <a:schemeClr val="dk1"/>
                          </a:solidFill>
                          <a:effectLst/>
                          <a:latin typeface="+mn-lt"/>
                          <a:ea typeface="+mn-ea"/>
                          <a:cs typeface="+mn-cs"/>
                        </a:rPr>
                        <a:t>.</a:t>
                      </a:r>
                      <a:endParaRPr lang="en-US" dirty="0"/>
                    </a:p>
                  </a:txBody>
                  <a:tcPr/>
                </a:tc>
                <a:tc>
                  <a:txBody>
                    <a:bodyPr/>
                    <a:lstStyle/>
                    <a:p>
                      <a:r>
                        <a:rPr lang="en-GB" sz="1800" kern="1200" dirty="0">
                          <a:solidFill>
                            <a:schemeClr val="dk1"/>
                          </a:solidFill>
                          <a:effectLst/>
                          <a:latin typeface="+mn-lt"/>
                          <a:ea typeface="+mn-ea"/>
                          <a:cs typeface="+mn-cs"/>
                        </a:rPr>
                        <a:t>What the underwriters will have is a target price they need to try and get their portfolio to run at, and within that they’ll be a [Firm B] view of risk, i.e. </a:t>
                      </a:r>
                      <a:r>
                        <a:rPr lang="en-GB" sz="1800" b="1" kern="1200" dirty="0">
                          <a:solidFill>
                            <a:schemeClr val="dk1"/>
                          </a:solidFill>
                          <a:effectLst/>
                          <a:latin typeface="+mn-lt"/>
                          <a:ea typeface="+mn-ea"/>
                          <a:cs typeface="+mn-cs"/>
                        </a:rPr>
                        <a:t>we’ve taken into account some climate change at the company level</a:t>
                      </a:r>
                      <a:r>
                        <a:rPr lang="en-GB" dirty="0">
                          <a:effectLst/>
                        </a:rPr>
                        <a:t> .</a:t>
                      </a:r>
                      <a:endParaRPr lang="en-US" dirty="0"/>
                    </a:p>
                  </a:txBody>
                  <a:tcPr/>
                </a:tc>
                <a:extLst>
                  <a:ext uri="{0D108BD9-81ED-4DB2-BD59-A6C34878D82A}">
                    <a16:rowId xmlns:a16="http://schemas.microsoft.com/office/drawing/2014/main" val="2788368315"/>
                  </a:ext>
                </a:extLst>
              </a:tr>
            </a:tbl>
          </a:graphicData>
        </a:graphic>
      </p:graphicFrame>
      <p:graphicFrame>
        <p:nvGraphicFramePr>
          <p:cNvPr id="7" name="Content Placeholder 5">
            <a:extLst>
              <a:ext uri="{FF2B5EF4-FFF2-40B4-BE49-F238E27FC236}">
                <a16:creationId xmlns:a16="http://schemas.microsoft.com/office/drawing/2014/main" id="{10B92FB3-3244-1B6D-6A0E-F6EFB59C7060}"/>
              </a:ext>
            </a:extLst>
          </p:cNvPr>
          <p:cNvGraphicFramePr>
            <a:graphicFrameLocks/>
          </p:cNvGraphicFramePr>
          <p:nvPr>
            <p:extLst>
              <p:ext uri="{D42A27DB-BD31-4B8C-83A1-F6EECF244321}">
                <p14:modId xmlns:p14="http://schemas.microsoft.com/office/powerpoint/2010/main" val="2608227472"/>
              </p:ext>
            </p:extLst>
          </p:nvPr>
        </p:nvGraphicFramePr>
        <p:xfrm>
          <a:off x="838200" y="4401795"/>
          <a:ext cx="10515600" cy="2108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446242358"/>
                    </a:ext>
                  </a:extLst>
                </a:gridCol>
                <a:gridCol w="5257800">
                  <a:extLst>
                    <a:ext uri="{9D8B030D-6E8A-4147-A177-3AD203B41FA5}">
                      <a16:colId xmlns:a16="http://schemas.microsoft.com/office/drawing/2014/main" val="1978459724"/>
                    </a:ext>
                  </a:extLst>
                </a:gridCol>
              </a:tblGrid>
              <a:tr h="370840">
                <a:tc>
                  <a:txBody>
                    <a:bodyPr/>
                    <a:lstStyle/>
                    <a:p>
                      <a:r>
                        <a:rPr lang="en-US" dirty="0"/>
                        <a:t>Exposure Manager Firm A</a:t>
                      </a:r>
                    </a:p>
                  </a:txBody>
                  <a:tcPr/>
                </a:tc>
                <a:tc>
                  <a:txBody>
                    <a:bodyPr/>
                    <a:lstStyle/>
                    <a:p>
                      <a:r>
                        <a:rPr lang="en-US" dirty="0"/>
                        <a:t>Exposure Manager Firm B</a:t>
                      </a:r>
                    </a:p>
                  </a:txBody>
                  <a:tcPr/>
                </a:tc>
                <a:extLst>
                  <a:ext uri="{0D108BD9-81ED-4DB2-BD59-A6C34878D82A}">
                    <a16:rowId xmlns:a16="http://schemas.microsoft.com/office/drawing/2014/main" val="2842273103"/>
                  </a:ext>
                </a:extLst>
              </a:tr>
              <a:tr h="370840">
                <a:tc>
                  <a:txBody>
                    <a:bodyPr/>
                    <a:lstStyle/>
                    <a:p>
                      <a:r>
                        <a:rPr lang="en-GB" sz="1800" kern="1200" dirty="0">
                          <a:solidFill>
                            <a:schemeClr val="dk1"/>
                          </a:solidFill>
                          <a:effectLst/>
                          <a:latin typeface="+mn-lt"/>
                          <a:ea typeface="+mn-ea"/>
                          <a:cs typeface="+mn-cs"/>
                        </a:rPr>
                        <a:t>There are lots of assumptions that you have to be comfortable with… </a:t>
                      </a:r>
                      <a:r>
                        <a:rPr lang="en-GB" sz="1800" b="1" kern="1200" dirty="0">
                          <a:solidFill>
                            <a:schemeClr val="dk1"/>
                          </a:solidFill>
                          <a:effectLst/>
                          <a:latin typeface="+mn-lt"/>
                          <a:ea typeface="+mn-ea"/>
                          <a:cs typeface="+mn-cs"/>
                        </a:rPr>
                        <a:t>we’re trying to make judgement calls quite rapidly for the purpose of </a:t>
                      </a:r>
                      <a:r>
                        <a:rPr lang="en-GB" sz="1800" b="1" kern="1200">
                          <a:solidFill>
                            <a:schemeClr val="dk1"/>
                          </a:solidFill>
                          <a:effectLst/>
                          <a:latin typeface="+mn-lt"/>
                          <a:ea typeface="+mn-ea"/>
                          <a:cs typeface="+mn-cs"/>
                        </a:rPr>
                        <a:t>doing business.</a:t>
                      </a:r>
                      <a:r>
                        <a:rPr lang="en-GB" b="1">
                          <a:effectLst/>
                        </a:rPr>
                        <a:t> </a:t>
                      </a:r>
                      <a:endParaRPr lang="en-US" b="1" dirty="0"/>
                    </a:p>
                  </a:txBody>
                  <a:tcPr/>
                </a:tc>
                <a:tc>
                  <a:txBody>
                    <a:bodyPr/>
                    <a:lstStyle/>
                    <a:p>
                      <a:r>
                        <a:rPr lang="en-GB" sz="1800" kern="1200" dirty="0">
                          <a:solidFill>
                            <a:schemeClr val="dk1"/>
                          </a:solidFill>
                          <a:effectLst/>
                          <a:latin typeface="+mn-lt"/>
                          <a:ea typeface="+mn-ea"/>
                          <a:cs typeface="+mn-cs"/>
                        </a:rPr>
                        <a:t>We’re restricted in just amount we can do because you’re dealing with unknowns, and different types of uncertainty as well</a:t>
                      </a:r>
                      <a:r>
                        <a:rPr lang="en-GB" dirty="0">
                          <a:effectLst/>
                        </a:rPr>
                        <a:t> ..</a:t>
                      </a:r>
                      <a:r>
                        <a:rPr lang="en-GB" sz="1800" kern="1200" dirty="0">
                          <a:solidFill>
                            <a:schemeClr val="dk1"/>
                          </a:solidFill>
                          <a:effectLst/>
                          <a:latin typeface="+mn-lt"/>
                          <a:ea typeface="+mn-ea"/>
                          <a:cs typeface="+mn-cs"/>
                        </a:rPr>
                        <a:t> The fact is, we are driving business</a:t>
                      </a:r>
                      <a:r>
                        <a:rPr lang="en-GB" dirty="0">
                          <a:effectLst/>
                        </a:rPr>
                        <a:t> …</a:t>
                      </a:r>
                      <a:r>
                        <a:rPr lang="en-GB" sz="1800" b="1" kern="1200" dirty="0">
                          <a:solidFill>
                            <a:schemeClr val="dk1"/>
                          </a:solidFill>
                          <a:effectLst/>
                          <a:latin typeface="+mn-lt"/>
                          <a:ea typeface="+mn-ea"/>
                          <a:cs typeface="+mn-cs"/>
                        </a:rPr>
                        <a:t>we are restricted in terms of what we can do </a:t>
                      </a:r>
                      <a:r>
                        <a:rPr lang="en-GB" sz="1800" kern="1200" dirty="0">
                          <a:solidFill>
                            <a:schemeClr val="dk1"/>
                          </a:solidFill>
                          <a:effectLst/>
                          <a:latin typeface="+mn-lt"/>
                          <a:ea typeface="+mn-ea"/>
                          <a:cs typeface="+mn-cs"/>
                        </a:rPr>
                        <a:t>with data cleansing of the data and model adjustment in producing reports to the business.</a:t>
                      </a:r>
                      <a:r>
                        <a:rPr lang="en-GB" dirty="0">
                          <a:effectLst/>
                        </a:rPr>
                        <a:t> </a:t>
                      </a:r>
                      <a:endParaRPr lang="en-US" dirty="0"/>
                    </a:p>
                  </a:txBody>
                  <a:tcPr/>
                </a:tc>
                <a:extLst>
                  <a:ext uri="{0D108BD9-81ED-4DB2-BD59-A6C34878D82A}">
                    <a16:rowId xmlns:a16="http://schemas.microsoft.com/office/drawing/2014/main" val="2788368315"/>
                  </a:ext>
                </a:extLst>
              </a:tr>
            </a:tbl>
          </a:graphicData>
        </a:graphic>
      </p:graphicFrame>
    </p:spTree>
    <p:extLst>
      <p:ext uri="{BB962C8B-B14F-4D97-AF65-F5344CB8AC3E}">
        <p14:creationId xmlns:p14="http://schemas.microsoft.com/office/powerpoint/2010/main" val="1066063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3DF3-D507-76CC-C567-67D5E1DCA753}"/>
              </a:ext>
            </a:extLst>
          </p:cNvPr>
          <p:cNvSpPr>
            <a:spLocks noGrp="1"/>
          </p:cNvSpPr>
          <p:nvPr>
            <p:ph type="title"/>
          </p:nvPr>
        </p:nvSpPr>
        <p:spPr>
          <a:xfrm>
            <a:off x="523407" y="681037"/>
            <a:ext cx="10515600" cy="1325563"/>
          </a:xfrm>
        </p:spPr>
        <p:txBody>
          <a:bodyPr/>
          <a:lstStyle/>
          <a:p>
            <a:r>
              <a:rPr lang="en-US" b="1" dirty="0"/>
              <a:t>Reflections on in depth comparison</a:t>
            </a:r>
          </a:p>
        </p:txBody>
      </p:sp>
      <p:graphicFrame>
        <p:nvGraphicFramePr>
          <p:cNvPr id="4" name="Content Placeholder 3">
            <a:extLst>
              <a:ext uri="{FF2B5EF4-FFF2-40B4-BE49-F238E27FC236}">
                <a16:creationId xmlns:a16="http://schemas.microsoft.com/office/drawing/2014/main" id="{D4C84479-6671-E5B4-BDF7-EFBEA37C6DA7}"/>
              </a:ext>
            </a:extLst>
          </p:cNvPr>
          <p:cNvGraphicFramePr>
            <a:graphicFrameLocks noGrp="1"/>
          </p:cNvGraphicFramePr>
          <p:nvPr>
            <p:ph idx="1"/>
            <p:extLst>
              <p:ext uri="{D42A27DB-BD31-4B8C-83A1-F6EECF244321}">
                <p14:modId xmlns:p14="http://schemas.microsoft.com/office/powerpoint/2010/main" val="22651250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984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D1B6-DE7E-7D9D-224B-AB2944F0BFD9}"/>
              </a:ext>
            </a:extLst>
          </p:cNvPr>
          <p:cNvSpPr>
            <a:spLocks noGrp="1"/>
          </p:cNvSpPr>
          <p:nvPr>
            <p:ph type="title"/>
          </p:nvPr>
        </p:nvSpPr>
        <p:spPr>
          <a:xfrm>
            <a:off x="213360" y="190975"/>
            <a:ext cx="6319520" cy="1325563"/>
          </a:xfrm>
        </p:spPr>
        <p:txBody>
          <a:bodyPr/>
          <a:lstStyle/>
          <a:p>
            <a:r>
              <a:rPr lang="en-US" b="1" dirty="0"/>
              <a:t>Take aways for cat modelers</a:t>
            </a:r>
          </a:p>
        </p:txBody>
      </p:sp>
      <p:graphicFrame>
        <p:nvGraphicFramePr>
          <p:cNvPr id="5" name="Content Placeholder 4">
            <a:extLst>
              <a:ext uri="{FF2B5EF4-FFF2-40B4-BE49-F238E27FC236}">
                <a16:creationId xmlns:a16="http://schemas.microsoft.com/office/drawing/2014/main" id="{8EFBCFDA-A79F-DE7B-C463-6C1D1FBE709B}"/>
              </a:ext>
            </a:extLst>
          </p:cNvPr>
          <p:cNvGraphicFramePr>
            <a:graphicFrameLocks noGrp="1"/>
          </p:cNvGraphicFramePr>
          <p:nvPr>
            <p:ph idx="1"/>
            <p:extLst>
              <p:ext uri="{D42A27DB-BD31-4B8C-83A1-F6EECF244321}">
                <p14:modId xmlns:p14="http://schemas.microsoft.com/office/powerpoint/2010/main" val="4221097022"/>
              </p:ext>
            </p:extLst>
          </p:nvPr>
        </p:nvGraphicFramePr>
        <p:xfrm>
          <a:off x="484908" y="1680152"/>
          <a:ext cx="10882745" cy="484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3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3443D-111B-A9E8-75A3-DBFF3FA059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9BA789-68B5-3C43-640A-5A2D1472F2B1}"/>
              </a:ext>
            </a:extLst>
          </p:cNvPr>
          <p:cNvSpPr>
            <a:spLocks noGrp="1"/>
          </p:cNvSpPr>
          <p:nvPr>
            <p:ph idx="1"/>
          </p:nvPr>
        </p:nvSpPr>
        <p:spPr/>
        <p:txBody>
          <a:bodyPr anchor="ctr"/>
          <a:lstStyle/>
          <a:p>
            <a:r>
              <a:rPr lang="en-US" dirty="0">
                <a:solidFill>
                  <a:schemeClr val="bg2"/>
                </a:solidFill>
              </a:rPr>
              <a:t>Philosophical framework: values in science</a:t>
            </a:r>
          </a:p>
          <a:p>
            <a:r>
              <a:rPr lang="en-US" dirty="0">
                <a:solidFill>
                  <a:schemeClr val="bg2"/>
                </a:solidFill>
              </a:rPr>
              <a:t>Application to Re/insurance</a:t>
            </a:r>
          </a:p>
          <a:p>
            <a:pPr lvl="1"/>
            <a:r>
              <a:rPr lang="en-US" dirty="0">
                <a:solidFill>
                  <a:schemeClr val="bg2"/>
                </a:solidFill>
              </a:rPr>
              <a:t>Cross-industry perspective</a:t>
            </a:r>
          </a:p>
          <a:p>
            <a:pPr lvl="1"/>
            <a:r>
              <a:rPr lang="en-US" dirty="0">
                <a:solidFill>
                  <a:schemeClr val="bg2"/>
                </a:solidFill>
              </a:rPr>
              <a:t>In depth comparison: mental models and values</a:t>
            </a:r>
          </a:p>
          <a:p>
            <a:r>
              <a:rPr lang="en-US" dirty="0"/>
              <a:t>Lessons and open questions for regulation</a:t>
            </a:r>
          </a:p>
        </p:txBody>
      </p:sp>
    </p:spTree>
    <p:extLst>
      <p:ext uri="{BB962C8B-B14F-4D97-AF65-F5344CB8AC3E}">
        <p14:creationId xmlns:p14="http://schemas.microsoft.com/office/powerpoint/2010/main" val="3713560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4048-869B-0B9E-14B0-510128902AEB}"/>
              </a:ext>
            </a:extLst>
          </p:cNvPr>
          <p:cNvSpPr>
            <a:spLocks noGrp="1"/>
          </p:cNvSpPr>
          <p:nvPr>
            <p:ph type="title"/>
          </p:nvPr>
        </p:nvSpPr>
        <p:spPr>
          <a:xfrm>
            <a:off x="360680" y="805282"/>
            <a:ext cx="6202680" cy="1325563"/>
          </a:xfrm>
        </p:spPr>
        <p:txBody>
          <a:bodyPr>
            <a:normAutofit fontScale="90000"/>
          </a:bodyPr>
          <a:lstStyle/>
          <a:p>
            <a:r>
              <a:rPr lang="en-US" b="1" dirty="0"/>
              <a:t>Implications for regulation and information governance in the context of climate-related risks</a:t>
            </a:r>
            <a:br>
              <a:rPr lang="en-US" b="1" dirty="0"/>
            </a:br>
            <a:endParaRPr lang="en-US" b="1" dirty="0"/>
          </a:p>
        </p:txBody>
      </p:sp>
      <p:graphicFrame>
        <p:nvGraphicFramePr>
          <p:cNvPr id="4" name="Content Placeholder 3">
            <a:extLst>
              <a:ext uri="{FF2B5EF4-FFF2-40B4-BE49-F238E27FC236}">
                <a16:creationId xmlns:a16="http://schemas.microsoft.com/office/drawing/2014/main" id="{709DCCA2-4BB7-3B99-329F-A5D1FC9D3D45}"/>
              </a:ext>
            </a:extLst>
          </p:cNvPr>
          <p:cNvGraphicFramePr>
            <a:graphicFrameLocks noGrp="1"/>
          </p:cNvGraphicFramePr>
          <p:nvPr>
            <p:ph idx="1"/>
            <p:extLst>
              <p:ext uri="{D42A27DB-BD31-4B8C-83A1-F6EECF244321}">
                <p14:modId xmlns:p14="http://schemas.microsoft.com/office/powerpoint/2010/main" val="3805534522"/>
              </p:ext>
            </p:extLst>
          </p:nvPr>
        </p:nvGraphicFramePr>
        <p:xfrm>
          <a:off x="838200" y="2354365"/>
          <a:ext cx="10515600" cy="4179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357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C376-084D-0559-0DAD-F10A92CCD601}"/>
              </a:ext>
            </a:extLst>
          </p:cNvPr>
          <p:cNvSpPr>
            <a:spLocks noGrp="1"/>
          </p:cNvSpPr>
          <p:nvPr>
            <p:ph type="title"/>
          </p:nvPr>
        </p:nvSpPr>
        <p:spPr/>
        <p:txBody>
          <a:bodyPr/>
          <a:lstStyle/>
          <a:p>
            <a:r>
              <a:rPr lang="en-US" b="1" dirty="0"/>
              <a:t>Thank you!</a:t>
            </a:r>
          </a:p>
        </p:txBody>
      </p:sp>
      <p:sp>
        <p:nvSpPr>
          <p:cNvPr id="3" name="Content Placeholder 2">
            <a:extLst>
              <a:ext uri="{FF2B5EF4-FFF2-40B4-BE49-F238E27FC236}">
                <a16:creationId xmlns:a16="http://schemas.microsoft.com/office/drawing/2014/main" id="{8B1709B3-0541-62F8-40BB-AD35267A2589}"/>
              </a:ext>
            </a:extLst>
          </p:cNvPr>
          <p:cNvSpPr>
            <a:spLocks noGrp="1"/>
          </p:cNvSpPr>
          <p:nvPr>
            <p:ph idx="1"/>
          </p:nvPr>
        </p:nvSpPr>
        <p:spPr>
          <a:xfrm>
            <a:off x="838200" y="1825625"/>
            <a:ext cx="5257800" cy="1801995"/>
          </a:xfrm>
        </p:spPr>
        <p:txBody>
          <a:bodyPr/>
          <a:lstStyle/>
          <a:p>
            <a:pPr marL="0" indent="0">
              <a:buNone/>
            </a:pPr>
            <a:r>
              <a:rPr lang="en-US" dirty="0"/>
              <a:t>If you’d like to connect:</a:t>
            </a:r>
          </a:p>
          <a:p>
            <a:pPr marL="0" indent="0">
              <a:buNone/>
            </a:pPr>
            <a:r>
              <a:rPr lang="en-US" dirty="0">
                <a:hlinkClick r:id="rId3"/>
              </a:rPr>
              <a:t>Marina.Pacchetti@ucl.ac.uk</a:t>
            </a:r>
            <a:endParaRPr lang="en-US" dirty="0"/>
          </a:p>
          <a:p>
            <a:pPr marL="0" indent="0">
              <a:buNone/>
            </a:pPr>
            <a:r>
              <a:rPr lang="en-US" dirty="0">
                <a:hlinkClick r:id="rId4"/>
              </a:rPr>
              <a:t>Erica.Thompson@ucl.ac.uk</a:t>
            </a:r>
            <a:r>
              <a:rPr lang="en-US" dirty="0"/>
              <a:t> </a:t>
            </a:r>
          </a:p>
        </p:txBody>
      </p:sp>
      <p:pic>
        <p:nvPicPr>
          <p:cNvPr id="4" name="Picture 3">
            <a:extLst>
              <a:ext uri="{FF2B5EF4-FFF2-40B4-BE49-F238E27FC236}">
                <a16:creationId xmlns:a16="http://schemas.microsoft.com/office/drawing/2014/main" id="{6FCC6542-E24B-15F1-1185-8B0441A92EFD}"/>
              </a:ext>
            </a:extLst>
          </p:cNvPr>
          <p:cNvPicPr>
            <a:picLocks noChangeAspect="1"/>
          </p:cNvPicPr>
          <p:nvPr/>
        </p:nvPicPr>
        <p:blipFill>
          <a:blip r:embed="rId5"/>
          <a:stretch>
            <a:fillRect/>
          </a:stretch>
        </p:blipFill>
        <p:spPr>
          <a:xfrm>
            <a:off x="895177" y="4657114"/>
            <a:ext cx="1361515" cy="2057400"/>
          </a:xfrm>
          <a:prstGeom prst="rect">
            <a:avLst/>
          </a:prstGeom>
        </p:spPr>
      </p:pic>
      <p:sp>
        <p:nvSpPr>
          <p:cNvPr id="5" name="Title 1">
            <a:extLst>
              <a:ext uri="{FF2B5EF4-FFF2-40B4-BE49-F238E27FC236}">
                <a16:creationId xmlns:a16="http://schemas.microsoft.com/office/drawing/2014/main" id="{901F7FCD-F387-E6C7-406F-DFA8437AD6D2}"/>
              </a:ext>
            </a:extLst>
          </p:cNvPr>
          <p:cNvSpPr txBox="1">
            <a:spLocks/>
          </p:cNvSpPr>
          <p:nvPr/>
        </p:nvSpPr>
        <p:spPr>
          <a:xfrm>
            <a:off x="433754" y="3956538"/>
            <a:ext cx="2836985" cy="7005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Cool books plug:</a:t>
            </a:r>
          </a:p>
        </p:txBody>
      </p:sp>
      <p:pic>
        <p:nvPicPr>
          <p:cNvPr id="6" name="Picture 5">
            <a:extLst>
              <a:ext uri="{FF2B5EF4-FFF2-40B4-BE49-F238E27FC236}">
                <a16:creationId xmlns:a16="http://schemas.microsoft.com/office/drawing/2014/main" id="{7A99577E-9023-DEDF-9301-D20D62536296}"/>
              </a:ext>
            </a:extLst>
          </p:cNvPr>
          <p:cNvPicPr>
            <a:picLocks noChangeAspect="1"/>
          </p:cNvPicPr>
          <p:nvPr/>
        </p:nvPicPr>
        <p:blipFill>
          <a:blip r:embed="rId6"/>
          <a:stretch>
            <a:fillRect/>
          </a:stretch>
        </p:blipFill>
        <p:spPr>
          <a:xfrm>
            <a:off x="2939811" y="4761630"/>
            <a:ext cx="1201164" cy="1848367"/>
          </a:xfrm>
          <a:prstGeom prst="rect">
            <a:avLst/>
          </a:prstGeom>
        </p:spPr>
      </p:pic>
      <p:pic>
        <p:nvPicPr>
          <p:cNvPr id="7" name="Picture 6" descr="A book cover of a book&#10;&#10;AI-generated content may be incorrect.">
            <a:extLst>
              <a:ext uri="{FF2B5EF4-FFF2-40B4-BE49-F238E27FC236}">
                <a16:creationId xmlns:a16="http://schemas.microsoft.com/office/drawing/2014/main" id="{076BB7D1-CDD1-8A8E-3683-06D3FB9ADDCF}"/>
              </a:ext>
            </a:extLst>
          </p:cNvPr>
          <p:cNvPicPr>
            <a:picLocks noChangeAspect="1"/>
          </p:cNvPicPr>
          <p:nvPr/>
        </p:nvPicPr>
        <p:blipFill>
          <a:blip r:embed="rId7"/>
          <a:stretch>
            <a:fillRect/>
          </a:stretch>
        </p:blipFill>
        <p:spPr>
          <a:xfrm>
            <a:off x="4824094" y="4721285"/>
            <a:ext cx="1271905" cy="1929056"/>
          </a:xfrm>
          <a:prstGeom prst="rect">
            <a:avLst/>
          </a:prstGeom>
          <a:noFill/>
        </p:spPr>
      </p:pic>
      <p:pic>
        <p:nvPicPr>
          <p:cNvPr id="9" name="Picture 8">
            <a:extLst>
              <a:ext uri="{FF2B5EF4-FFF2-40B4-BE49-F238E27FC236}">
                <a16:creationId xmlns:a16="http://schemas.microsoft.com/office/drawing/2014/main" id="{66FA538B-B8A9-0478-9158-D7FC237871D8}"/>
              </a:ext>
            </a:extLst>
          </p:cNvPr>
          <p:cNvPicPr>
            <a:picLocks noChangeAspect="1"/>
          </p:cNvPicPr>
          <p:nvPr/>
        </p:nvPicPr>
        <p:blipFill>
          <a:blip r:embed="rId8"/>
          <a:stretch>
            <a:fillRect/>
          </a:stretch>
        </p:blipFill>
        <p:spPr>
          <a:xfrm>
            <a:off x="6586769" y="1287551"/>
            <a:ext cx="2300385" cy="2324100"/>
          </a:xfrm>
          <a:prstGeom prst="rect">
            <a:avLst/>
          </a:prstGeom>
        </p:spPr>
      </p:pic>
      <p:pic>
        <p:nvPicPr>
          <p:cNvPr id="11" name="Picture 10">
            <a:extLst>
              <a:ext uri="{FF2B5EF4-FFF2-40B4-BE49-F238E27FC236}">
                <a16:creationId xmlns:a16="http://schemas.microsoft.com/office/drawing/2014/main" id="{21919B3E-9D65-E6E1-0440-D0356D4B4B7C}"/>
              </a:ext>
            </a:extLst>
          </p:cNvPr>
          <p:cNvPicPr>
            <a:picLocks noChangeAspect="1"/>
          </p:cNvPicPr>
          <p:nvPr/>
        </p:nvPicPr>
        <p:blipFill>
          <a:blip r:embed="rId9"/>
          <a:stretch>
            <a:fillRect/>
          </a:stretch>
        </p:blipFill>
        <p:spPr>
          <a:xfrm>
            <a:off x="9448531" y="1287551"/>
            <a:ext cx="2340296" cy="2324101"/>
          </a:xfrm>
          <a:prstGeom prst="rect">
            <a:avLst/>
          </a:prstGeom>
        </p:spPr>
      </p:pic>
      <p:sp>
        <p:nvSpPr>
          <p:cNvPr id="12" name="TextBox 11">
            <a:extLst>
              <a:ext uri="{FF2B5EF4-FFF2-40B4-BE49-F238E27FC236}">
                <a16:creationId xmlns:a16="http://schemas.microsoft.com/office/drawing/2014/main" id="{0ADC6BE7-58C6-BCC2-C1E7-279D08D44248}"/>
              </a:ext>
            </a:extLst>
          </p:cNvPr>
          <p:cNvSpPr txBox="1"/>
          <p:nvPr/>
        </p:nvSpPr>
        <p:spPr>
          <a:xfrm>
            <a:off x="7300783" y="3771872"/>
            <a:ext cx="872355" cy="369332"/>
          </a:xfrm>
          <a:prstGeom prst="rect">
            <a:avLst/>
          </a:prstGeom>
          <a:noFill/>
        </p:spPr>
        <p:txBody>
          <a:bodyPr wrap="none" rtlCol="0">
            <a:spAutoFit/>
          </a:bodyPr>
          <a:lstStyle/>
          <a:p>
            <a:r>
              <a:rPr lang="en-US" dirty="0"/>
              <a:t>Marina</a:t>
            </a:r>
          </a:p>
        </p:txBody>
      </p:sp>
      <p:sp>
        <p:nvSpPr>
          <p:cNvPr id="13" name="TextBox 12">
            <a:extLst>
              <a:ext uri="{FF2B5EF4-FFF2-40B4-BE49-F238E27FC236}">
                <a16:creationId xmlns:a16="http://schemas.microsoft.com/office/drawing/2014/main" id="{833B072D-6EE5-C106-00C1-D5AE3310787E}"/>
              </a:ext>
            </a:extLst>
          </p:cNvPr>
          <p:cNvSpPr txBox="1"/>
          <p:nvPr/>
        </p:nvSpPr>
        <p:spPr>
          <a:xfrm>
            <a:off x="10182501" y="3771872"/>
            <a:ext cx="688265" cy="369332"/>
          </a:xfrm>
          <a:prstGeom prst="rect">
            <a:avLst/>
          </a:prstGeom>
          <a:noFill/>
        </p:spPr>
        <p:txBody>
          <a:bodyPr wrap="none" rtlCol="0">
            <a:spAutoFit/>
          </a:bodyPr>
          <a:lstStyle/>
          <a:p>
            <a:r>
              <a:rPr lang="en-US" dirty="0"/>
              <a:t>Erica</a:t>
            </a:r>
          </a:p>
        </p:txBody>
      </p:sp>
    </p:spTree>
    <p:extLst>
      <p:ext uri="{BB962C8B-B14F-4D97-AF65-F5344CB8AC3E}">
        <p14:creationId xmlns:p14="http://schemas.microsoft.com/office/powerpoint/2010/main" val="72011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FBD84-52F8-58CB-238C-3410A50E3B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85F8F-6C37-A86E-4D30-2942F2A83785}"/>
              </a:ext>
            </a:extLst>
          </p:cNvPr>
          <p:cNvSpPr>
            <a:spLocks noGrp="1"/>
          </p:cNvSpPr>
          <p:nvPr>
            <p:ph idx="1"/>
          </p:nvPr>
        </p:nvSpPr>
        <p:spPr/>
        <p:txBody>
          <a:bodyPr anchor="ctr"/>
          <a:lstStyle/>
          <a:p>
            <a:r>
              <a:rPr lang="en-US" dirty="0"/>
              <a:t>Philosophical framework: values in science</a:t>
            </a:r>
          </a:p>
          <a:p>
            <a:r>
              <a:rPr lang="en-US" dirty="0">
                <a:solidFill>
                  <a:schemeClr val="bg2"/>
                </a:solidFill>
              </a:rPr>
              <a:t>Application to Re/insurance</a:t>
            </a:r>
          </a:p>
          <a:p>
            <a:pPr lvl="1"/>
            <a:r>
              <a:rPr lang="en-US" dirty="0">
                <a:solidFill>
                  <a:schemeClr val="bg2"/>
                </a:solidFill>
              </a:rPr>
              <a:t>Cross-industry perspective</a:t>
            </a:r>
          </a:p>
          <a:p>
            <a:pPr lvl="1"/>
            <a:r>
              <a:rPr lang="en-US" dirty="0">
                <a:solidFill>
                  <a:schemeClr val="bg2"/>
                </a:solidFill>
              </a:rPr>
              <a:t>In depth comparison: mental models and values</a:t>
            </a:r>
          </a:p>
          <a:p>
            <a:r>
              <a:rPr lang="en-US" dirty="0">
                <a:solidFill>
                  <a:schemeClr val="bg2"/>
                </a:solidFill>
              </a:rPr>
              <a:t>Lessons and open questions for regulation</a:t>
            </a:r>
          </a:p>
        </p:txBody>
      </p:sp>
    </p:spTree>
    <p:extLst>
      <p:ext uri="{BB962C8B-B14F-4D97-AF65-F5344CB8AC3E}">
        <p14:creationId xmlns:p14="http://schemas.microsoft.com/office/powerpoint/2010/main" val="408311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439708-5EEE-0989-770C-95F6F60DA062}"/>
              </a:ext>
            </a:extLst>
          </p:cNvPr>
          <p:cNvSpPr>
            <a:spLocks noGrp="1"/>
          </p:cNvSpPr>
          <p:nvPr>
            <p:ph type="title"/>
          </p:nvPr>
        </p:nvSpPr>
        <p:spPr>
          <a:xfrm>
            <a:off x="91441" y="91440"/>
            <a:ext cx="6375400" cy="1325563"/>
          </a:xfrm>
        </p:spPr>
        <p:txBody>
          <a:bodyPr>
            <a:normAutofit/>
          </a:bodyPr>
          <a:lstStyle/>
          <a:p>
            <a:r>
              <a:rPr lang="en-US" sz="4000" b="1" dirty="0"/>
              <a:t>Science and values: the received view</a:t>
            </a:r>
          </a:p>
        </p:txBody>
      </p:sp>
      <p:graphicFrame>
        <p:nvGraphicFramePr>
          <p:cNvPr id="5" name="Content Placeholder 4">
            <a:extLst>
              <a:ext uri="{FF2B5EF4-FFF2-40B4-BE49-F238E27FC236}">
                <a16:creationId xmlns:a16="http://schemas.microsoft.com/office/drawing/2014/main" id="{B5424E94-73F4-78C4-D6B5-FC063AE5891B}"/>
              </a:ext>
            </a:extLst>
          </p:cNvPr>
          <p:cNvGraphicFramePr>
            <a:graphicFrameLocks noGrp="1"/>
          </p:cNvGraphicFramePr>
          <p:nvPr>
            <p:ph idx="1"/>
            <p:extLst>
              <p:ext uri="{D42A27DB-BD31-4B8C-83A1-F6EECF244321}">
                <p14:modId xmlns:p14="http://schemas.microsoft.com/office/powerpoint/2010/main" val="4081920876"/>
              </p:ext>
            </p:extLst>
          </p:nvPr>
        </p:nvGraphicFramePr>
        <p:xfrm>
          <a:off x="571500" y="1343818"/>
          <a:ext cx="11049000" cy="508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D65CE94-8BDC-8D55-8DB9-36E681FD3A18}"/>
              </a:ext>
            </a:extLst>
          </p:cNvPr>
          <p:cNvSpPr txBox="1"/>
          <p:nvPr/>
        </p:nvSpPr>
        <p:spPr>
          <a:xfrm>
            <a:off x="7249886" y="6188855"/>
            <a:ext cx="4708071" cy="523220"/>
          </a:xfrm>
          <a:prstGeom prst="rect">
            <a:avLst/>
          </a:prstGeom>
          <a:noFill/>
        </p:spPr>
        <p:txBody>
          <a:bodyPr wrap="square" rtlCol="0">
            <a:spAutoFit/>
          </a:bodyPr>
          <a:lstStyle/>
          <a:p>
            <a:r>
              <a:rPr lang="en-US" sz="1400" dirty="0"/>
              <a:t>Harding, S. (1995). “Strong objectivity”: A response to the new objectivity question. </a:t>
            </a:r>
            <a:r>
              <a:rPr lang="en-US" sz="1400" i="1" dirty="0" err="1"/>
              <a:t>Synthese</a:t>
            </a:r>
            <a:r>
              <a:rPr lang="en-US" sz="1400" dirty="0"/>
              <a:t>, </a:t>
            </a:r>
            <a:r>
              <a:rPr lang="en-US" sz="1400" i="1" dirty="0"/>
              <a:t>104</a:t>
            </a:r>
            <a:r>
              <a:rPr lang="en-US" sz="1400" dirty="0"/>
              <a:t>, 331-349.</a:t>
            </a:r>
          </a:p>
        </p:txBody>
      </p:sp>
    </p:spTree>
    <p:extLst>
      <p:ext uri="{BB962C8B-B14F-4D97-AF65-F5344CB8AC3E}">
        <p14:creationId xmlns:p14="http://schemas.microsoft.com/office/powerpoint/2010/main" val="71954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0A500AAC-5EC0-4E62-18B5-2FDCC7480E32}"/>
              </a:ext>
            </a:extLst>
          </p:cNvPr>
          <p:cNvGraphicFramePr>
            <a:graphicFrameLocks/>
          </p:cNvGraphicFramePr>
          <p:nvPr>
            <p:extLst>
              <p:ext uri="{D42A27DB-BD31-4B8C-83A1-F6EECF244321}">
                <p14:modId xmlns:p14="http://schemas.microsoft.com/office/powerpoint/2010/main" val="1762310789"/>
              </p:ext>
            </p:extLst>
          </p:nvPr>
        </p:nvGraphicFramePr>
        <p:xfrm>
          <a:off x="353785" y="2264229"/>
          <a:ext cx="11484429" cy="5055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8C6DF799-48A6-29B3-4861-71EDA0F03FAF}"/>
              </a:ext>
            </a:extLst>
          </p:cNvPr>
          <p:cNvSpPr>
            <a:spLocks noGrp="1"/>
          </p:cNvSpPr>
          <p:nvPr>
            <p:ph type="title"/>
          </p:nvPr>
        </p:nvSpPr>
        <p:spPr>
          <a:xfrm>
            <a:off x="165100" y="482600"/>
            <a:ext cx="8175171" cy="1325563"/>
          </a:xfrm>
        </p:spPr>
        <p:txBody>
          <a:bodyPr>
            <a:normAutofit/>
          </a:bodyPr>
          <a:lstStyle/>
          <a:p>
            <a:r>
              <a:rPr lang="en-US" sz="4000" b="1" dirty="0"/>
              <a:t>Science and values: current view</a:t>
            </a:r>
          </a:p>
        </p:txBody>
      </p:sp>
    </p:spTree>
    <p:extLst>
      <p:ext uri="{BB962C8B-B14F-4D97-AF65-F5344CB8AC3E}">
        <p14:creationId xmlns:p14="http://schemas.microsoft.com/office/powerpoint/2010/main" val="1099419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7F07DBF-C285-A4FA-227D-D9649CE0D29A}"/>
              </a:ext>
            </a:extLst>
          </p:cNvPr>
          <p:cNvSpPr txBox="1">
            <a:spLocks/>
          </p:cNvSpPr>
          <p:nvPr/>
        </p:nvSpPr>
        <p:spPr>
          <a:xfrm>
            <a:off x="628649" y="1533976"/>
            <a:ext cx="11246193" cy="380002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6"/>
                </a:solidFill>
              </a:rPr>
              <a:t>Credibility: </a:t>
            </a:r>
            <a:r>
              <a:rPr lang="en-US" dirty="0"/>
              <a:t>scientific adequacy  of  the  technical  evidence  and  arguments.</a:t>
            </a:r>
          </a:p>
          <a:p>
            <a:r>
              <a:rPr lang="en-US" b="1" dirty="0">
                <a:solidFill>
                  <a:schemeClr val="accent6"/>
                </a:solidFill>
              </a:rPr>
              <a:t>Salience</a:t>
            </a:r>
            <a:r>
              <a:rPr lang="en-US" dirty="0">
                <a:solidFill>
                  <a:schemeClr val="accent6"/>
                </a:solidFill>
              </a:rPr>
              <a:t>: </a:t>
            </a:r>
            <a:r>
              <a:rPr lang="en-US" dirty="0"/>
              <a:t>the  relevance  of  the  assessment  to  the  needs  of decision  makers.</a:t>
            </a:r>
          </a:p>
          <a:p>
            <a:r>
              <a:rPr lang="en-US" b="1" dirty="0">
                <a:solidFill>
                  <a:schemeClr val="accent6"/>
                </a:solidFill>
              </a:rPr>
              <a:t>Legitimacy: </a:t>
            </a:r>
            <a:r>
              <a:rPr lang="en-US" dirty="0"/>
              <a:t>the  perception  that  the production of information and technology has been respectful of stakeholders’ divergent values and beliefs, unbiased in its conduct, and fair in its treatment of opposing views and interests.</a:t>
            </a:r>
          </a:p>
        </p:txBody>
      </p:sp>
      <p:sp>
        <p:nvSpPr>
          <p:cNvPr id="5" name="Title 1">
            <a:extLst>
              <a:ext uri="{FF2B5EF4-FFF2-40B4-BE49-F238E27FC236}">
                <a16:creationId xmlns:a16="http://schemas.microsoft.com/office/drawing/2014/main" id="{7BC09042-8F37-5B31-91C7-EB4D4F50DA40}"/>
              </a:ext>
            </a:extLst>
          </p:cNvPr>
          <p:cNvSpPr txBox="1">
            <a:spLocks/>
          </p:cNvSpPr>
          <p:nvPr/>
        </p:nvSpPr>
        <p:spPr>
          <a:xfrm>
            <a:off x="172995" y="160863"/>
            <a:ext cx="7305491" cy="99417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Quality of scientific information for decision making</a:t>
            </a:r>
          </a:p>
        </p:txBody>
      </p:sp>
      <p:sp>
        <p:nvSpPr>
          <p:cNvPr id="6" name="TextBox 5">
            <a:extLst>
              <a:ext uri="{FF2B5EF4-FFF2-40B4-BE49-F238E27FC236}">
                <a16:creationId xmlns:a16="http://schemas.microsoft.com/office/drawing/2014/main" id="{A71A63F2-49A4-0678-1B65-AE378215D9DF}"/>
              </a:ext>
            </a:extLst>
          </p:cNvPr>
          <p:cNvSpPr txBox="1"/>
          <p:nvPr/>
        </p:nvSpPr>
        <p:spPr>
          <a:xfrm>
            <a:off x="3558746" y="5958473"/>
            <a:ext cx="8633254" cy="738664"/>
          </a:xfrm>
          <a:prstGeom prst="rect">
            <a:avLst/>
          </a:prstGeom>
          <a:noFill/>
        </p:spPr>
        <p:txBody>
          <a:bodyPr wrap="square" rtlCol="0">
            <a:spAutoFit/>
          </a:bodyPr>
          <a:lstStyle/>
          <a:p>
            <a:r>
              <a:rPr lang="en-US" sz="1400" dirty="0"/>
              <a:t>Cash, D. W., Clark, W. C., </a:t>
            </a:r>
            <a:r>
              <a:rPr lang="en-US" sz="1400" dirty="0" err="1"/>
              <a:t>Alcock</a:t>
            </a:r>
            <a:r>
              <a:rPr lang="en-US" sz="1400" dirty="0"/>
              <a:t>, F., Dickson, N. M., </a:t>
            </a:r>
            <a:r>
              <a:rPr lang="en-US" sz="1400" dirty="0" err="1"/>
              <a:t>Eckley</a:t>
            </a:r>
            <a:r>
              <a:rPr lang="en-US" sz="1400" dirty="0"/>
              <a:t>, N., </a:t>
            </a:r>
            <a:r>
              <a:rPr lang="en-US" sz="1400" dirty="0" err="1"/>
              <a:t>Guston</a:t>
            </a:r>
            <a:r>
              <a:rPr lang="en-US" sz="1400" dirty="0"/>
              <a:t>, D. H., ... &amp; Mitchell, R. B. (2003). Knowledge systems for sustainable development. </a:t>
            </a:r>
            <a:r>
              <a:rPr lang="en-US" sz="1400" i="1" dirty="0"/>
              <a:t>Proceedings of the national academy of sciences</a:t>
            </a:r>
            <a:r>
              <a:rPr lang="en-US" sz="1400" dirty="0"/>
              <a:t>, </a:t>
            </a:r>
            <a:r>
              <a:rPr lang="en-US" sz="1400" i="1" dirty="0"/>
              <a:t>100</a:t>
            </a:r>
            <a:r>
              <a:rPr lang="en-US" sz="1400" dirty="0"/>
              <a:t>(14), 8086-8091.</a:t>
            </a:r>
          </a:p>
          <a:p>
            <a:endParaRPr lang="en-US" sz="1400" dirty="0"/>
          </a:p>
        </p:txBody>
      </p:sp>
      <p:sp>
        <p:nvSpPr>
          <p:cNvPr id="7" name="Donut 10">
            <a:extLst>
              <a:ext uri="{FF2B5EF4-FFF2-40B4-BE49-F238E27FC236}">
                <a16:creationId xmlns:a16="http://schemas.microsoft.com/office/drawing/2014/main" id="{39328ABB-7FE4-F077-CC0A-D4CF3A937FE5}"/>
              </a:ext>
            </a:extLst>
          </p:cNvPr>
          <p:cNvSpPr/>
          <p:nvPr/>
        </p:nvSpPr>
        <p:spPr>
          <a:xfrm>
            <a:off x="443592" y="1338943"/>
            <a:ext cx="10159094" cy="1306286"/>
          </a:xfrm>
          <a:prstGeom prst="donut">
            <a:avLst>
              <a:gd name="adj" fmla="val 4507"/>
            </a:avLst>
          </a:prstGeom>
          <a:solidFill>
            <a:srgbClr val="FF000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534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16FF8F6-ACB2-E266-1BAF-9A0878549503}"/>
              </a:ext>
            </a:extLst>
          </p:cNvPr>
          <p:cNvGraphicFramePr>
            <a:graphicFrameLocks noGrp="1"/>
          </p:cNvGraphicFramePr>
          <p:nvPr>
            <p:extLst>
              <p:ext uri="{D42A27DB-BD31-4B8C-83A1-F6EECF244321}">
                <p14:modId xmlns:p14="http://schemas.microsoft.com/office/powerpoint/2010/main" val="2290105552"/>
              </p:ext>
            </p:extLst>
          </p:nvPr>
        </p:nvGraphicFramePr>
        <p:xfrm>
          <a:off x="2061010" y="1982604"/>
          <a:ext cx="7721162" cy="3639674"/>
        </p:xfrm>
        <a:graphic>
          <a:graphicData uri="http://schemas.openxmlformats.org/drawingml/2006/table">
            <a:tbl>
              <a:tblPr firstRow="1" firstCol="1" bandRow="1">
                <a:tableStyleId>{00A15C55-8517-42AA-B614-E9B94910E393}</a:tableStyleId>
              </a:tblPr>
              <a:tblGrid>
                <a:gridCol w="588461">
                  <a:extLst>
                    <a:ext uri="{9D8B030D-6E8A-4147-A177-3AD203B41FA5}">
                      <a16:colId xmlns:a16="http://schemas.microsoft.com/office/drawing/2014/main" val="477080450"/>
                    </a:ext>
                  </a:extLst>
                </a:gridCol>
                <a:gridCol w="1795531">
                  <a:extLst>
                    <a:ext uri="{9D8B030D-6E8A-4147-A177-3AD203B41FA5}">
                      <a16:colId xmlns:a16="http://schemas.microsoft.com/office/drawing/2014/main" val="1903073498"/>
                    </a:ext>
                  </a:extLst>
                </a:gridCol>
                <a:gridCol w="5337170">
                  <a:extLst>
                    <a:ext uri="{9D8B030D-6E8A-4147-A177-3AD203B41FA5}">
                      <a16:colId xmlns:a16="http://schemas.microsoft.com/office/drawing/2014/main" val="3254333138"/>
                    </a:ext>
                  </a:extLst>
                </a:gridCol>
              </a:tblGrid>
              <a:tr h="249222">
                <a:tc gridSpan="2">
                  <a:txBody>
                    <a:bodyPr/>
                    <a:lstStyle/>
                    <a:p>
                      <a:pPr marL="0" marR="0">
                        <a:lnSpc>
                          <a:spcPct val="115000"/>
                        </a:lnSpc>
                        <a:spcBef>
                          <a:spcPts val="0"/>
                        </a:spcBef>
                        <a:spcAft>
                          <a:spcPts val="0"/>
                        </a:spcAft>
                      </a:pPr>
                      <a:r>
                        <a:rPr lang="en-US" sz="1500" dirty="0">
                          <a:effectLst/>
                        </a:rPr>
                        <a:t>Quality dimension</a:t>
                      </a:r>
                      <a:endParaRPr lang="en-US" sz="1500" dirty="0">
                        <a:effectLst/>
                        <a:latin typeface="Helvetica" pitchFamily="2" charset="0"/>
                        <a:ea typeface="Yu Mincho" panose="02020400000000000000" pitchFamily="18" charset="-128"/>
                        <a:cs typeface="Times New Roman" panose="02020603050405020304" pitchFamily="18" charset="0"/>
                      </a:endParaRPr>
                    </a:p>
                  </a:txBody>
                  <a:tcPr marL="51435" marR="51435" marT="0" marB="0"/>
                </a:tc>
                <a:tc hMerge="1">
                  <a:txBody>
                    <a:bodyPr/>
                    <a:lstStyle/>
                    <a:p>
                      <a:endParaRPr lang="en-US"/>
                    </a:p>
                  </a:txBody>
                  <a:tcPr/>
                </a:tc>
                <a:tc>
                  <a:txBody>
                    <a:bodyPr/>
                    <a:lstStyle/>
                    <a:p>
                      <a:pPr marL="0" marR="0">
                        <a:lnSpc>
                          <a:spcPct val="115000"/>
                        </a:lnSpc>
                        <a:spcBef>
                          <a:spcPts val="0"/>
                        </a:spcBef>
                        <a:spcAft>
                          <a:spcPts val="0"/>
                        </a:spcAft>
                      </a:pPr>
                      <a:r>
                        <a:rPr lang="en-US" sz="1500" dirty="0">
                          <a:effectLst/>
                        </a:rPr>
                        <a:t>What it does</a:t>
                      </a:r>
                      <a:endParaRPr lang="en-US" sz="1500" dirty="0">
                        <a:effectLst/>
                        <a:latin typeface="Helvetica" pitchFamily="2" charset="0"/>
                        <a:ea typeface="Yu Mincho" panose="02020400000000000000" pitchFamily="18" charset="-128"/>
                        <a:cs typeface="Times New Roman" panose="02020603050405020304" pitchFamily="18" charset="0"/>
                      </a:endParaRPr>
                    </a:p>
                  </a:txBody>
                  <a:tcPr marL="51435" marR="51435" marT="0" marB="0"/>
                </a:tc>
                <a:extLst>
                  <a:ext uri="{0D108BD9-81ED-4DB2-BD59-A6C34878D82A}">
                    <a16:rowId xmlns:a16="http://schemas.microsoft.com/office/drawing/2014/main" val="3396761486"/>
                  </a:ext>
                </a:extLst>
              </a:tr>
              <a:tr h="703214">
                <a:tc gridSpan="2">
                  <a:txBody>
                    <a:bodyPr/>
                    <a:lstStyle/>
                    <a:p>
                      <a:pPr marL="0" marR="0">
                        <a:lnSpc>
                          <a:spcPct val="115000"/>
                        </a:lnSpc>
                        <a:spcBef>
                          <a:spcPts val="0"/>
                        </a:spcBef>
                        <a:spcAft>
                          <a:spcPts val="0"/>
                        </a:spcAft>
                      </a:pPr>
                      <a:r>
                        <a:rPr lang="en-US" sz="1500" dirty="0">
                          <a:effectLst/>
                        </a:rPr>
                        <a:t>Transparency</a:t>
                      </a:r>
                      <a:endParaRPr lang="en-US" sz="1500" dirty="0">
                        <a:effectLst/>
                        <a:latin typeface="Helvetica" pitchFamily="2" charset="0"/>
                        <a:ea typeface="Yu Mincho" panose="02020400000000000000" pitchFamily="18" charset="-128"/>
                        <a:cs typeface="Times New Roman" panose="02020603050405020304" pitchFamily="18" charset="0"/>
                      </a:endParaRPr>
                    </a:p>
                  </a:txBody>
                  <a:tcPr marL="51435" marR="51435" marT="0" marB="0"/>
                </a:tc>
                <a:tc hMerge="1">
                  <a:txBody>
                    <a:bodyPr/>
                    <a:lstStyle/>
                    <a:p>
                      <a:endParaRPr lang="en-US"/>
                    </a:p>
                  </a:txBody>
                  <a:tcPr/>
                </a:tc>
                <a:tc>
                  <a:txBody>
                    <a:bodyPr/>
                    <a:lstStyle/>
                    <a:p>
                      <a:pPr marL="0" marR="0">
                        <a:lnSpc>
                          <a:spcPct val="115000"/>
                        </a:lnSpc>
                        <a:spcBef>
                          <a:spcPts val="0"/>
                        </a:spcBef>
                        <a:spcAft>
                          <a:spcPts val="0"/>
                        </a:spcAft>
                      </a:pPr>
                      <a:r>
                        <a:rPr lang="en-US" sz="1500" dirty="0">
                          <a:effectLst/>
                        </a:rPr>
                        <a:t>Assesses whether evidence and methodology are accessible and whether the other quality dimensions can be assessed.</a:t>
                      </a:r>
                      <a:endParaRPr lang="en-US" sz="1500" dirty="0">
                        <a:effectLst/>
                        <a:latin typeface="Helvetica" pitchFamily="2" charset="0"/>
                        <a:ea typeface="Yu Mincho" panose="02020400000000000000" pitchFamily="18" charset="-128"/>
                        <a:cs typeface="Times New Roman" panose="02020603050405020304" pitchFamily="18" charset="0"/>
                      </a:endParaRPr>
                    </a:p>
                  </a:txBody>
                  <a:tcPr marL="51435" marR="51435" marT="0" marB="0"/>
                </a:tc>
                <a:extLst>
                  <a:ext uri="{0D108BD9-81ED-4DB2-BD59-A6C34878D82A}">
                    <a16:rowId xmlns:a16="http://schemas.microsoft.com/office/drawing/2014/main" val="87683428"/>
                  </a:ext>
                </a:extLst>
              </a:tr>
              <a:tr h="512112">
                <a:tc gridSpan="2">
                  <a:txBody>
                    <a:bodyPr/>
                    <a:lstStyle/>
                    <a:p>
                      <a:pPr marL="0" marR="0">
                        <a:lnSpc>
                          <a:spcPct val="115000"/>
                        </a:lnSpc>
                        <a:spcBef>
                          <a:spcPts val="0"/>
                        </a:spcBef>
                        <a:spcAft>
                          <a:spcPts val="0"/>
                        </a:spcAft>
                      </a:pPr>
                      <a:r>
                        <a:rPr lang="en-US" sz="1500" dirty="0">
                          <a:effectLst/>
                        </a:rPr>
                        <a:t>Theory</a:t>
                      </a:r>
                      <a:endParaRPr lang="en-US" sz="1500" dirty="0">
                        <a:effectLst/>
                        <a:latin typeface="Helvetica" pitchFamily="2" charset="0"/>
                        <a:ea typeface="Yu Mincho" panose="02020400000000000000" pitchFamily="18" charset="-128"/>
                        <a:cs typeface="Times New Roman" panose="02020603050405020304" pitchFamily="18" charset="0"/>
                      </a:endParaRPr>
                    </a:p>
                  </a:txBody>
                  <a:tcPr marL="51435" marR="51435" marT="0" marB="0"/>
                </a:tc>
                <a:tc hMerge="1">
                  <a:txBody>
                    <a:bodyPr/>
                    <a:lstStyle/>
                    <a:p>
                      <a:endParaRPr lang="en-US"/>
                    </a:p>
                  </a:txBody>
                  <a:tcPr/>
                </a:tc>
                <a:tc>
                  <a:txBody>
                    <a:bodyPr/>
                    <a:lstStyle/>
                    <a:p>
                      <a:pPr marL="0" marR="0">
                        <a:lnSpc>
                          <a:spcPct val="115000"/>
                        </a:lnSpc>
                        <a:spcBef>
                          <a:spcPts val="0"/>
                        </a:spcBef>
                        <a:spcAft>
                          <a:spcPts val="0"/>
                        </a:spcAft>
                      </a:pPr>
                      <a:r>
                        <a:rPr lang="en-US" sz="1500" dirty="0">
                          <a:effectLst/>
                        </a:rPr>
                        <a:t>Assesses the strength of the theoretical underpinning of the statement about future climate.</a:t>
                      </a:r>
                      <a:endParaRPr lang="en-US" sz="1500" dirty="0">
                        <a:effectLst/>
                        <a:latin typeface="Helvetica" pitchFamily="2" charset="0"/>
                        <a:ea typeface="Yu Mincho" panose="02020400000000000000" pitchFamily="18" charset="-128"/>
                        <a:cs typeface="Times New Roman" panose="02020603050405020304" pitchFamily="18" charset="0"/>
                      </a:endParaRPr>
                    </a:p>
                  </a:txBody>
                  <a:tcPr marL="51435" marR="51435" marT="0" marB="0"/>
                </a:tc>
                <a:extLst>
                  <a:ext uri="{0D108BD9-81ED-4DB2-BD59-A6C34878D82A}">
                    <a16:rowId xmlns:a16="http://schemas.microsoft.com/office/drawing/2014/main" val="2933237170"/>
                  </a:ext>
                </a:extLst>
              </a:tr>
              <a:tr h="512112">
                <a:tc rowSpan="3">
                  <a:txBody>
                    <a:bodyPr/>
                    <a:lstStyle/>
                    <a:p>
                      <a:pPr marL="0" marR="0" algn="ctr">
                        <a:lnSpc>
                          <a:spcPct val="115000"/>
                        </a:lnSpc>
                        <a:spcBef>
                          <a:spcPts val="0"/>
                        </a:spcBef>
                        <a:spcAft>
                          <a:spcPts val="0"/>
                        </a:spcAft>
                      </a:pPr>
                      <a:r>
                        <a:rPr lang="en-US" sz="1500" dirty="0">
                          <a:effectLst/>
                        </a:rPr>
                        <a:t>Diversity and Completeness</a:t>
                      </a:r>
                      <a:endParaRPr lang="en-US" sz="1500" dirty="0">
                        <a:effectLst/>
                        <a:latin typeface="Helvetica" pitchFamily="2" charset="0"/>
                        <a:ea typeface="Yu Mincho" panose="02020400000000000000" pitchFamily="18" charset="-128"/>
                        <a:cs typeface="Times New Roman" panose="02020603050405020304" pitchFamily="18" charset="0"/>
                      </a:endParaRPr>
                    </a:p>
                  </a:txBody>
                  <a:tcPr marL="51435" marR="51435" marT="0" marB="0" vert="vert27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dirty="0">
                          <a:effectLst/>
                        </a:rPr>
                        <a:t>Independence</a:t>
                      </a:r>
                      <a:endParaRPr lang="en-US" sz="1500" dirty="0">
                        <a:effectLst/>
                        <a:latin typeface="Helvetica" pitchFamily="2" charset="0"/>
                        <a:ea typeface="Yu Mincho" panose="02020400000000000000" pitchFamily="18" charset="-128"/>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500" dirty="0">
                          <a:effectLst/>
                        </a:rPr>
                        <a:t>Assesses whether different types of evidence are independent from one another.</a:t>
                      </a:r>
                      <a:endParaRPr lang="en-US" sz="1500" dirty="0">
                        <a:effectLst/>
                        <a:latin typeface="Helvetica" pitchFamily="2" charset="0"/>
                        <a:ea typeface="Yu Mincho" panose="02020400000000000000" pitchFamily="18" charset="-128"/>
                        <a:cs typeface="Times New Roman" panose="02020603050405020304" pitchFamily="18" charset="0"/>
                      </a:endParaRPr>
                    </a:p>
                  </a:txBody>
                  <a:tcPr marL="51435" marR="51435" marT="0" marB="0"/>
                </a:tc>
                <a:extLst>
                  <a:ext uri="{0D108BD9-81ED-4DB2-BD59-A6C34878D82A}">
                    <a16:rowId xmlns:a16="http://schemas.microsoft.com/office/drawing/2014/main" val="2410487891"/>
                  </a:ext>
                </a:extLst>
              </a:tr>
              <a:tr h="457200">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dirty="0">
                        <a:effectLst/>
                        <a:latin typeface="Helvetica" pitchFamily="2" charset="0"/>
                        <a:ea typeface="Yu Mincho" panose="02020400000000000000" pitchFamily="18" charset="-128"/>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dirty="0">
                          <a:effectLst/>
                        </a:rPr>
                        <a:t>Number</a:t>
                      </a:r>
                      <a:endParaRPr lang="en-US" sz="1500" dirty="0">
                        <a:effectLst/>
                        <a:latin typeface="Helvetica" pitchFamily="2" charset="0"/>
                        <a:ea typeface="Yu Mincho" panose="02020400000000000000" pitchFamily="18" charset="-128"/>
                        <a:cs typeface="Times New Roman" panose="02020603050405020304" pitchFamily="18" charset="0"/>
                      </a:endParaRPr>
                    </a:p>
                  </a:txBody>
                  <a:tcPr marL="51435" marR="51435" marT="0" marB="0"/>
                </a:tc>
                <a:tc>
                  <a:txBody>
                    <a:bodyPr/>
                    <a:lstStyle/>
                    <a:p>
                      <a:r>
                        <a:rPr lang="en-US" sz="1500" dirty="0">
                          <a:effectLst/>
                        </a:rPr>
                        <a:t>Assesses how many different types of evidence are taken into account.</a:t>
                      </a:r>
                      <a:endParaRPr lang="en-US" sz="1500" dirty="0">
                        <a:latin typeface="Helvetica" pitchFamily="2" charset="0"/>
                      </a:endParaRPr>
                    </a:p>
                  </a:txBody>
                  <a:tcPr marL="51435" marR="51435" marT="0" marB="0"/>
                </a:tc>
                <a:extLst>
                  <a:ext uri="{0D108BD9-81ED-4DB2-BD59-A6C34878D82A}">
                    <a16:rowId xmlns:a16="http://schemas.microsoft.com/office/drawing/2014/main" val="832615468"/>
                  </a:ext>
                </a:extLst>
              </a:tr>
              <a:tr h="533388">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dirty="0">
                        <a:effectLst/>
                        <a:latin typeface="Helvetica" pitchFamily="2" charset="0"/>
                        <a:ea typeface="Yu Mincho" panose="02020400000000000000" pitchFamily="18" charset="-128"/>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dirty="0">
                          <a:effectLst/>
                        </a:rPr>
                        <a:t>Comprehensiveness</a:t>
                      </a:r>
                      <a:endParaRPr lang="en-US" sz="1500" dirty="0">
                        <a:effectLst/>
                        <a:latin typeface="Helvetica" pitchFamily="2" charset="0"/>
                        <a:ea typeface="Yu Mincho" panose="02020400000000000000" pitchFamily="18" charset="-128"/>
                        <a:cs typeface="Times New Roman" panose="02020603050405020304" pitchFamily="18" charset="0"/>
                      </a:endParaRPr>
                    </a:p>
                  </a:txBody>
                  <a:tcPr marL="51435" marR="51435" marT="0" marB="0"/>
                </a:tc>
                <a:tc>
                  <a:txBody>
                    <a:bodyPr/>
                    <a:lstStyle/>
                    <a:p>
                      <a:r>
                        <a:rPr lang="en-US" sz="1500" dirty="0"/>
                        <a:t>Assesses whether individual lines of evidence are exhaustively explored.</a:t>
                      </a:r>
                      <a:endParaRPr lang="en-US" sz="1500" dirty="0">
                        <a:latin typeface="Helvetica" pitchFamily="2" charset="0"/>
                      </a:endParaRPr>
                    </a:p>
                  </a:txBody>
                  <a:tcPr marL="68580" marR="68580" marT="34290" marB="34290"/>
                </a:tc>
                <a:extLst>
                  <a:ext uri="{0D108BD9-81ED-4DB2-BD59-A6C34878D82A}">
                    <a16:rowId xmlns:a16="http://schemas.microsoft.com/office/drawing/2014/main" val="3075635635"/>
                  </a:ext>
                </a:extLst>
              </a:tr>
              <a:tr h="670473">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dirty="0">
                          <a:effectLst/>
                        </a:rPr>
                        <a:t>Historical Empirical Adequacy</a:t>
                      </a:r>
                      <a:endParaRPr lang="en-US" sz="1500" dirty="0">
                        <a:effectLst/>
                        <a:latin typeface="Helvetica" pitchFamily="2" charset="0"/>
                        <a:ea typeface="Yu Mincho" panose="02020400000000000000" pitchFamily="18" charset="-128"/>
                        <a:cs typeface="Times New Roman" panose="02020603050405020304" pitchFamily="18" charset="0"/>
                      </a:endParaRPr>
                    </a:p>
                  </a:txBody>
                  <a:tcPr marL="51435" marR="51435" marT="0" marB="0"/>
                </a:tc>
                <a:tc hMerge="1">
                  <a:txBody>
                    <a:bodyPr/>
                    <a:lstStyle/>
                    <a:p>
                      <a:endParaRPr lang="en-US"/>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dirty="0">
                          <a:effectLst/>
                        </a:rPr>
                        <a:t>Assesses the empirical adequacy of the components relevant to the statement about future climate.</a:t>
                      </a:r>
                      <a:endParaRPr lang="en-US" sz="1500" dirty="0">
                        <a:effectLst/>
                        <a:latin typeface="Helvetica" pitchFamily="2" charset="0"/>
                        <a:ea typeface="Yu Mincho" panose="02020400000000000000" pitchFamily="18" charset="-128"/>
                        <a:cs typeface="Times New Roman" panose="02020603050405020304" pitchFamily="18" charset="0"/>
                      </a:endParaRPr>
                    </a:p>
                  </a:txBody>
                  <a:tcPr marL="51435" marR="51435" marT="0" marB="0"/>
                </a:tc>
                <a:extLst>
                  <a:ext uri="{0D108BD9-81ED-4DB2-BD59-A6C34878D82A}">
                    <a16:rowId xmlns:a16="http://schemas.microsoft.com/office/drawing/2014/main" val="2752518845"/>
                  </a:ext>
                </a:extLst>
              </a:tr>
            </a:tbl>
          </a:graphicData>
        </a:graphic>
      </p:graphicFrame>
      <p:sp>
        <p:nvSpPr>
          <p:cNvPr id="5" name="Title 1">
            <a:extLst>
              <a:ext uri="{FF2B5EF4-FFF2-40B4-BE49-F238E27FC236}">
                <a16:creationId xmlns:a16="http://schemas.microsoft.com/office/drawing/2014/main" id="{9FE1CFB0-7A29-7025-46FC-8D5D242C3551}"/>
              </a:ext>
            </a:extLst>
          </p:cNvPr>
          <p:cNvSpPr txBox="1">
            <a:spLocks/>
          </p:cNvSpPr>
          <p:nvPr/>
        </p:nvSpPr>
        <p:spPr>
          <a:xfrm>
            <a:off x="172996" y="160863"/>
            <a:ext cx="6198776" cy="144734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Quality of forward-looking climate science information for decision making</a:t>
            </a:r>
          </a:p>
        </p:txBody>
      </p:sp>
      <p:sp>
        <p:nvSpPr>
          <p:cNvPr id="6" name="TextBox 5">
            <a:extLst>
              <a:ext uri="{FF2B5EF4-FFF2-40B4-BE49-F238E27FC236}">
                <a16:creationId xmlns:a16="http://schemas.microsoft.com/office/drawing/2014/main" id="{1C903A84-7A05-CCC0-1378-3D54E50B25C7}"/>
              </a:ext>
            </a:extLst>
          </p:cNvPr>
          <p:cNvSpPr txBox="1"/>
          <p:nvPr/>
        </p:nvSpPr>
        <p:spPr>
          <a:xfrm>
            <a:off x="1796143" y="6257836"/>
            <a:ext cx="10754792" cy="523220"/>
          </a:xfrm>
          <a:prstGeom prst="rect">
            <a:avLst/>
          </a:prstGeom>
          <a:noFill/>
        </p:spPr>
        <p:txBody>
          <a:bodyPr wrap="square" rtlCol="0">
            <a:spAutoFit/>
          </a:bodyPr>
          <a:lstStyle/>
          <a:p>
            <a:r>
              <a:rPr lang="en-US" sz="1400" dirty="0"/>
              <a:t>Baldissera Pacchetti, M., </a:t>
            </a:r>
            <a:r>
              <a:rPr lang="en-US" sz="1400" dirty="0" err="1"/>
              <a:t>Dessai</a:t>
            </a:r>
            <a:r>
              <a:rPr lang="en-US" sz="1400" dirty="0"/>
              <a:t>, S., </a:t>
            </a:r>
            <a:r>
              <a:rPr lang="en-US" sz="1400" dirty="0" err="1"/>
              <a:t>Stainforth</a:t>
            </a:r>
            <a:r>
              <a:rPr lang="en-US" sz="1400" dirty="0"/>
              <a:t>, D.A. </a:t>
            </a:r>
            <a:r>
              <a:rPr lang="en-US" sz="1400" i="1" dirty="0"/>
              <a:t>et al.</a:t>
            </a:r>
            <a:r>
              <a:rPr lang="en-US" sz="1400" dirty="0"/>
              <a:t> Assessing the quality of state-of-the-art regional climate information: the case of the UK Climate Projections 2018. </a:t>
            </a:r>
            <a:r>
              <a:rPr lang="en-US" sz="1400" i="1" dirty="0"/>
              <a:t>Climatic Change</a:t>
            </a:r>
            <a:r>
              <a:rPr lang="en-US" sz="1400" dirty="0"/>
              <a:t> </a:t>
            </a:r>
            <a:r>
              <a:rPr lang="en-US" sz="1400" b="1" dirty="0"/>
              <a:t>168</a:t>
            </a:r>
            <a:r>
              <a:rPr lang="en-US" sz="1400" dirty="0"/>
              <a:t>, 1 (2021). https://</a:t>
            </a:r>
            <a:r>
              <a:rPr lang="en-US" sz="1400" dirty="0" err="1"/>
              <a:t>doi.org</a:t>
            </a:r>
            <a:r>
              <a:rPr lang="en-US" sz="1400" dirty="0"/>
              <a:t>/10.1007/s10584-021-03187-w</a:t>
            </a:r>
          </a:p>
        </p:txBody>
      </p:sp>
    </p:spTree>
    <p:extLst>
      <p:ext uri="{BB962C8B-B14F-4D97-AF65-F5344CB8AC3E}">
        <p14:creationId xmlns:p14="http://schemas.microsoft.com/office/powerpoint/2010/main" val="70287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CEEC3D-866D-9255-2870-E6B8EB49F54D}"/>
              </a:ext>
            </a:extLst>
          </p:cNvPr>
          <p:cNvSpPr txBox="1">
            <a:spLocks/>
          </p:cNvSpPr>
          <p:nvPr/>
        </p:nvSpPr>
        <p:spPr>
          <a:xfrm>
            <a:off x="598714" y="1302641"/>
            <a:ext cx="117140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Scientists from different institutions have different values about what counts as “good” science.</a:t>
            </a:r>
          </a:p>
        </p:txBody>
      </p:sp>
      <p:pic>
        <p:nvPicPr>
          <p:cNvPr id="5" name="Picture 4" descr="Graphical user interface, text, application, email&#10;&#10;Description automatically generated">
            <a:extLst>
              <a:ext uri="{FF2B5EF4-FFF2-40B4-BE49-F238E27FC236}">
                <a16:creationId xmlns:a16="http://schemas.microsoft.com/office/drawing/2014/main" id="{AC4FE1AA-B601-A8DC-185D-511235FCFD21}"/>
              </a:ext>
            </a:extLst>
          </p:cNvPr>
          <p:cNvPicPr>
            <a:picLocks noChangeAspect="1"/>
          </p:cNvPicPr>
          <p:nvPr/>
        </p:nvPicPr>
        <p:blipFill>
          <a:blip r:embed="rId2"/>
          <a:stretch>
            <a:fillRect/>
          </a:stretch>
        </p:blipFill>
        <p:spPr>
          <a:xfrm>
            <a:off x="3093871" y="2914223"/>
            <a:ext cx="5592930" cy="2022059"/>
          </a:xfrm>
          <a:prstGeom prst="rect">
            <a:avLst/>
          </a:prstGeom>
        </p:spPr>
      </p:pic>
      <p:sp>
        <p:nvSpPr>
          <p:cNvPr id="6" name="Rectangle 5">
            <a:extLst>
              <a:ext uri="{FF2B5EF4-FFF2-40B4-BE49-F238E27FC236}">
                <a16:creationId xmlns:a16="http://schemas.microsoft.com/office/drawing/2014/main" id="{F84FEBEB-2FA8-BFDD-074D-B14C92950649}"/>
              </a:ext>
            </a:extLst>
          </p:cNvPr>
          <p:cNvSpPr/>
          <p:nvPr/>
        </p:nvSpPr>
        <p:spPr>
          <a:xfrm>
            <a:off x="326967" y="5222301"/>
            <a:ext cx="11538066" cy="1384995"/>
          </a:xfrm>
          <a:prstGeom prst="rect">
            <a:avLst/>
          </a:prstGeom>
        </p:spPr>
        <p:txBody>
          <a:bodyPr wrap="square">
            <a:spAutoFit/>
          </a:bodyPr>
          <a:lstStyle/>
          <a:p>
            <a:pPr marL="400050" indent="-400050">
              <a:buAutoNum type="romanLcParenBoth"/>
            </a:pPr>
            <a:r>
              <a:rPr lang="en-US" sz="2800" dirty="0">
                <a:effectLst/>
                <a:latin typeface="+mj-lt"/>
              </a:rPr>
              <a:t>innovators, where the advancement of science is the main objective;</a:t>
            </a:r>
          </a:p>
          <a:p>
            <a:pPr marL="400050" indent="-400050">
              <a:buAutoNum type="romanLcParenBoth"/>
            </a:pPr>
            <a:r>
              <a:rPr lang="en-US" sz="2800" dirty="0">
                <a:latin typeface="+mj-lt"/>
              </a:rPr>
              <a:t> c</a:t>
            </a:r>
            <a:r>
              <a:rPr lang="en-US" sz="2800" dirty="0">
                <a:effectLst/>
                <a:latin typeface="+mj-lt"/>
              </a:rPr>
              <a:t>onsolidators, where knowledge exchanges and networks are </a:t>
            </a:r>
            <a:r>
              <a:rPr lang="en-US" sz="2800" dirty="0" err="1">
                <a:effectLst/>
                <a:latin typeface="+mj-lt"/>
              </a:rPr>
              <a:t>prioritised</a:t>
            </a:r>
            <a:r>
              <a:rPr lang="en-US" sz="2800" dirty="0">
                <a:effectLst/>
                <a:latin typeface="+mj-lt"/>
              </a:rPr>
              <a:t>; </a:t>
            </a:r>
          </a:p>
          <a:p>
            <a:pPr marL="400050" indent="-400050">
              <a:buAutoNum type="romanLcParenBoth"/>
            </a:pPr>
            <a:r>
              <a:rPr lang="en-US" sz="2800" dirty="0">
                <a:effectLst/>
                <a:latin typeface="+mj-lt"/>
              </a:rPr>
              <a:t> collaborators, where the needs of users are put first and foremost.</a:t>
            </a:r>
            <a:endParaRPr lang="en-US" sz="2800" dirty="0">
              <a:latin typeface="+mj-lt"/>
            </a:endParaRPr>
          </a:p>
        </p:txBody>
      </p:sp>
      <p:sp>
        <p:nvSpPr>
          <p:cNvPr id="7" name="Title 1">
            <a:extLst>
              <a:ext uri="{FF2B5EF4-FFF2-40B4-BE49-F238E27FC236}">
                <a16:creationId xmlns:a16="http://schemas.microsoft.com/office/drawing/2014/main" id="{52D29EB2-6528-89A4-3B64-DCF26C9D9714}"/>
              </a:ext>
            </a:extLst>
          </p:cNvPr>
          <p:cNvSpPr txBox="1">
            <a:spLocks/>
          </p:cNvSpPr>
          <p:nvPr/>
        </p:nvSpPr>
        <p:spPr>
          <a:xfrm>
            <a:off x="172995" y="160863"/>
            <a:ext cx="7305491" cy="99417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BUT:</a:t>
            </a:r>
          </a:p>
        </p:txBody>
      </p:sp>
    </p:spTree>
    <p:extLst>
      <p:ext uri="{BB962C8B-B14F-4D97-AF65-F5344CB8AC3E}">
        <p14:creationId xmlns:p14="http://schemas.microsoft.com/office/powerpoint/2010/main" val="220039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A4C22E-E8B5-1A71-9EFE-D0B286FBFE0A}"/>
              </a:ext>
            </a:extLst>
          </p:cNvPr>
          <p:cNvPicPr>
            <a:picLocks noGrp="1" noChangeAspect="1"/>
          </p:cNvPicPr>
          <p:nvPr>
            <p:ph idx="1"/>
          </p:nvPr>
        </p:nvPicPr>
        <p:blipFill>
          <a:blip r:embed="rId3"/>
          <a:stretch>
            <a:fillRect/>
          </a:stretch>
        </p:blipFill>
        <p:spPr>
          <a:xfrm>
            <a:off x="631001" y="918481"/>
            <a:ext cx="6557567" cy="3603247"/>
          </a:xfrm>
          <a:prstGeom prst="rect">
            <a:avLst/>
          </a:prstGeom>
        </p:spPr>
      </p:pic>
      <p:pic>
        <p:nvPicPr>
          <p:cNvPr id="7" name="Picture 6">
            <a:extLst>
              <a:ext uri="{FF2B5EF4-FFF2-40B4-BE49-F238E27FC236}">
                <a16:creationId xmlns:a16="http://schemas.microsoft.com/office/drawing/2014/main" id="{958AD93F-B60C-7F85-B4D6-51167DAB29F3}"/>
              </a:ext>
            </a:extLst>
          </p:cNvPr>
          <p:cNvPicPr>
            <a:picLocks noChangeAspect="1"/>
          </p:cNvPicPr>
          <p:nvPr/>
        </p:nvPicPr>
        <p:blipFill>
          <a:blip r:embed="rId4"/>
          <a:stretch>
            <a:fillRect/>
          </a:stretch>
        </p:blipFill>
        <p:spPr>
          <a:xfrm>
            <a:off x="4380664" y="4630056"/>
            <a:ext cx="7589013" cy="2014457"/>
          </a:xfrm>
          <a:prstGeom prst="rect">
            <a:avLst/>
          </a:prstGeom>
        </p:spPr>
      </p:pic>
      <p:sp>
        <p:nvSpPr>
          <p:cNvPr id="8" name="Title 1">
            <a:extLst>
              <a:ext uri="{FF2B5EF4-FFF2-40B4-BE49-F238E27FC236}">
                <a16:creationId xmlns:a16="http://schemas.microsoft.com/office/drawing/2014/main" id="{BE01C6C9-50CA-C627-BCC3-EB8CFC8EE8A2}"/>
              </a:ext>
            </a:extLst>
          </p:cNvPr>
          <p:cNvSpPr>
            <a:spLocks noGrp="1"/>
          </p:cNvSpPr>
          <p:nvPr>
            <p:ph type="title"/>
          </p:nvPr>
        </p:nvSpPr>
        <p:spPr>
          <a:xfrm>
            <a:off x="88900" y="0"/>
            <a:ext cx="8175171" cy="1325563"/>
          </a:xfrm>
        </p:spPr>
        <p:txBody>
          <a:bodyPr>
            <a:normAutofit/>
          </a:bodyPr>
          <a:lstStyle/>
          <a:p>
            <a:r>
              <a:rPr lang="en-US" sz="4000" b="1" dirty="0"/>
              <a:t>Science and values: examples</a:t>
            </a:r>
          </a:p>
        </p:txBody>
      </p:sp>
    </p:spTree>
    <p:extLst>
      <p:ext uri="{BB962C8B-B14F-4D97-AF65-F5344CB8AC3E}">
        <p14:creationId xmlns:p14="http://schemas.microsoft.com/office/powerpoint/2010/main" val="3499500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1329</TotalTime>
  <Words>2283</Words>
  <Application>Microsoft Macintosh PowerPoint</Application>
  <PresentationFormat>Widescreen</PresentationFormat>
  <Paragraphs>202</Paragraphs>
  <Slides>26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Cambria Math</vt:lpstr>
      <vt:lpstr>Helvetica</vt:lpstr>
      <vt:lpstr>Office Theme</vt:lpstr>
      <vt:lpstr>Models and data and values in climate change risk assessments: an interdisciplinary, multi-company study</vt:lpstr>
      <vt:lpstr>Agenda</vt:lpstr>
      <vt:lpstr>PowerPoint Presentation</vt:lpstr>
      <vt:lpstr>Science and values: the received view</vt:lpstr>
      <vt:lpstr>Science and values: current view</vt:lpstr>
      <vt:lpstr>PowerPoint Presentation</vt:lpstr>
      <vt:lpstr>PowerPoint Presentation</vt:lpstr>
      <vt:lpstr>PowerPoint Presentation</vt:lpstr>
      <vt:lpstr>Science and values: examples</vt:lpstr>
      <vt:lpstr>Applying this framework to re/insurance</vt:lpstr>
      <vt:lpstr>PowerPoint Presentation</vt:lpstr>
      <vt:lpstr>Cross-industry perspectives: valuing climate as a risk</vt:lpstr>
      <vt:lpstr>PowerPoint Presentation</vt:lpstr>
      <vt:lpstr>In depth comparison: mental models and values</vt:lpstr>
      <vt:lpstr>In depth comparison of model/data use in reinsurance underwriting: mental model A</vt:lpstr>
      <vt:lpstr>PowerPoint Presentation</vt:lpstr>
      <vt:lpstr>In depth comparison of model/data use in reinsurance underwriting: mental model B</vt:lpstr>
      <vt:lpstr>PowerPoint Presentation</vt:lpstr>
      <vt:lpstr>Reflections on mental models</vt:lpstr>
      <vt:lpstr>In depth comparison: valuing climate risk </vt:lpstr>
      <vt:lpstr>In depth comparison: valuing uncertainty for business decisions </vt:lpstr>
      <vt:lpstr>Reflections on in depth comparison</vt:lpstr>
      <vt:lpstr>Take aways for cat modelers</vt:lpstr>
      <vt:lpstr>PowerPoint Presentation</vt:lpstr>
      <vt:lpstr>Implications for regulation and information governance in the context of climate-related risks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Marina Baldissera Pacchetti</dc:creator>
  <cp:lastModifiedBy>Marina Baldissera Pacchetti</cp:lastModifiedBy>
  <cp:revision>14</cp:revision>
  <dcterms:created xsi:type="dcterms:W3CDTF">2026-04-21T13:06:33Z</dcterms:created>
  <dcterms:modified xsi:type="dcterms:W3CDTF">2026-04-24T13:47:23Z</dcterms:modified>
</cp:coreProperties>
</file>