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6" name="Shape 186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3" name="Shape 19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lnSpc>
                <a:spcPct val="100000"/>
              </a:lnSpc>
              <a:defRPr sz="1200">
                <a:latin typeface="Calibri"/>
                <a:ea typeface="Calibri"/>
                <a:cs typeface="Calibri"/>
                <a:sym typeface="Calibri"/>
              </a:defRPr>
            </a:pPr>
            <a:r>
              <a:t>Temblor developed the first globally consistent seismic risk model. Today, we are making it available as a service via the integration to SpatialKAT. If you are already Katrisk client with SpatialKAT, you are ready to use our earthquake model. </a:t>
            </a:r>
          </a:p>
          <a:p>
            <a:pPr defTabSz="914400">
              <a:lnSpc>
                <a:spcPct val="100000"/>
              </a:lnSpc>
              <a:defRPr sz="12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defTabSz="914400">
              <a:lnSpc>
                <a:spcPct val="100000"/>
              </a:lnSpc>
              <a:defRPr sz="1200">
                <a:latin typeface="Calibri"/>
                <a:ea typeface="Calibri"/>
                <a:cs typeface="Calibri"/>
                <a:sym typeface="Calibri"/>
              </a:defRPr>
            </a:pPr>
            <a:r>
              <a:t>In the figure you are seeing our 100 m worldwide-resolution site amplification model in an art form. This model has been tested by Fermat Capital management and it outperformed the USGS vs30 model in Japan. </a:t>
            </a:r>
          </a:p>
        </p:txBody>
      </p:sp>
    </p:spTree>
  </p:cSld>
  <p:clrMapOvr>
    <a:masterClrMapping/>
  </p:clrMapOvr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/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12" name="Presentation Title"/>
          <p:cNvSpPr txBox="1"/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13" name="Body Level One…"/>
          <p:cNvSpPr txBox="1"/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Statement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/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7" name="Fact information"/>
          <p:cNvSpPr txBox="1"/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Fact information</a:t>
            </a:r>
          </a:p>
        </p:txBody>
      </p:sp>
      <p:sp>
        <p:nvSpPr>
          <p:cNvPr id="10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/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Attribution</a:t>
            </a:r>
          </a:p>
        </p:txBody>
      </p:sp>
      <p:sp>
        <p:nvSpPr>
          <p:cNvPr id="116" name="Body Level One…"/>
          <p:cNvSpPr txBox="1"/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“Notable Quote”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Bowl of salad with fried rice, boiled eggs, and chopsticks"/>
          <p:cNvSpPr/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5" name="Bowl with salmon cakes, salad, and hummus "/>
          <p:cNvSpPr/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6" name="Bowl of pappardelle pasta with parsley butter, roasted hazelnuts, and shaved parmesan cheese"/>
          <p:cNvSpPr/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bowl of salad with fried rice, boiled eggs, and chopsticks"/>
          <p:cNvSpPr/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Title Text"/>
          <p:cNvSpPr txBox="1"/>
          <p:nvPr>
            <p:ph type="title"/>
          </p:nvPr>
        </p:nvSpPr>
        <p:spPr>
          <a:xfrm>
            <a:off x="1676400" y="730250"/>
            <a:ext cx="21031200" cy="2651126"/>
          </a:xfrm>
          <a:prstGeom prst="rect">
            <a:avLst/>
          </a:prstGeom>
        </p:spPr>
        <p:txBody>
          <a:bodyPr lIns="91439" tIns="91439" rIns="91439" bIns="91439" anchor="ctr"/>
          <a:lstStyle>
            <a:lvl1pPr defTabSz="1828800">
              <a:lnSpc>
                <a:spcPct val="90000"/>
              </a:lnSpc>
              <a:defRPr b="0" spc="0" sz="8800">
                <a:latin typeface="Aptos Display"/>
                <a:ea typeface="Aptos Display"/>
                <a:cs typeface="Aptos Display"/>
                <a:sym typeface="Aptos Display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50" name="Body Level One…"/>
          <p:cNvSpPr txBox="1"/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</p:spPr>
        <p:txBody>
          <a:bodyPr lIns="91439" tIns="91439" rIns="91439" bIns="91439"/>
          <a:lstStyle>
            <a:lvl1pPr marL="457200" indent="-457200" defTabSz="1828800">
              <a:spcBef>
                <a:spcPts val="2000"/>
              </a:spcBef>
              <a:buSzPct val="100000"/>
              <a:buFont typeface="Arial"/>
              <a:defRPr sz="5600">
                <a:latin typeface="Aptos"/>
                <a:ea typeface="Aptos"/>
                <a:cs typeface="Aptos"/>
                <a:sym typeface="Aptos"/>
              </a:defRPr>
            </a:lvl1pPr>
            <a:lvl2pPr marL="990600" indent="-533400" defTabSz="1828800">
              <a:spcBef>
                <a:spcPts val="2000"/>
              </a:spcBef>
              <a:buSzPct val="100000"/>
              <a:buFont typeface="Arial"/>
              <a:defRPr sz="5600">
                <a:latin typeface="Aptos"/>
                <a:ea typeface="Aptos"/>
                <a:cs typeface="Aptos"/>
                <a:sym typeface="Aptos"/>
              </a:defRPr>
            </a:lvl2pPr>
            <a:lvl3pPr marL="1554479" indent="-640079" defTabSz="1828800">
              <a:spcBef>
                <a:spcPts val="2000"/>
              </a:spcBef>
              <a:buSzPct val="100000"/>
              <a:buFont typeface="Arial"/>
              <a:defRPr sz="5600">
                <a:latin typeface="Aptos"/>
                <a:ea typeface="Aptos"/>
                <a:cs typeface="Aptos"/>
                <a:sym typeface="Aptos"/>
              </a:defRPr>
            </a:lvl3pPr>
            <a:lvl4pPr marL="2082800" indent="-711200" defTabSz="1828800">
              <a:spcBef>
                <a:spcPts val="2000"/>
              </a:spcBef>
              <a:buSzPct val="100000"/>
              <a:buFont typeface="Arial"/>
              <a:defRPr sz="5600">
                <a:latin typeface="Aptos"/>
                <a:ea typeface="Aptos"/>
                <a:cs typeface="Aptos"/>
                <a:sym typeface="Aptos"/>
              </a:defRPr>
            </a:lvl4pPr>
            <a:lvl5pPr marL="2540000" indent="-711200" defTabSz="1828800">
              <a:spcBef>
                <a:spcPts val="2000"/>
              </a:spcBef>
              <a:buSzPct val="100000"/>
              <a:buFont typeface="Arial"/>
              <a:defRPr sz="5600">
                <a:latin typeface="Aptos"/>
                <a:ea typeface="Aptos"/>
                <a:cs typeface="Aptos"/>
                <a:sym typeface="Apto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1" name="Slide Number"/>
          <p:cNvSpPr txBox="1"/>
          <p:nvPr>
            <p:ph type="sldNum" sz="quarter" idx="2"/>
          </p:nvPr>
        </p:nvSpPr>
        <p:spPr>
          <a:xfrm>
            <a:off x="22172989" y="12802235"/>
            <a:ext cx="534611" cy="551181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1828800">
              <a:defRPr sz="2400">
                <a:solidFill>
                  <a:srgbClr val="757575"/>
                </a:solidFill>
                <a:latin typeface="Aptos"/>
                <a:ea typeface="Aptos"/>
                <a:cs typeface="Aptos"/>
                <a:sym typeface="Apto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Author and Date"/>
          <p:cNvSpPr txBox="1"/>
          <p:nvPr>
            <p:ph type="body" sz="quarter" idx="21" hasCustomPrompt="1"/>
          </p:nvPr>
        </p:nvSpPr>
        <p:spPr>
          <a:xfrm>
            <a:off x="1206498" y="11839048"/>
            <a:ext cx="21971003" cy="636979"/>
          </a:xfrm>
          <a:prstGeom prst="rect">
            <a:avLst/>
          </a:prstGeom>
        </p:spPr>
        <p:txBody>
          <a:bodyPr lIns="45719" tIns="45719" rIns="45719" bIns="45719" anchor="b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>
                <a:solidFill>
                  <a:srgbClr val="FFFFFF"/>
                </a:solidFill>
              </a:defRPr>
            </a:lvl1pPr>
          </a:lstStyle>
          <a:p>
            <a:pPr/>
            <a:r>
              <a:t>Author and Date</a:t>
            </a:r>
          </a:p>
        </p:txBody>
      </p:sp>
      <p:sp>
        <p:nvSpPr>
          <p:cNvPr id="159" name="Presentation Title"/>
          <p:cNvSpPr txBox="1"/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pc="-232" sz="11600">
                <a:solidFill>
                  <a:srgbClr val="FFFFFF"/>
                </a:solidFill>
              </a:defRPr>
            </a:lvl1pPr>
          </a:lstStyle>
          <a:p>
            <a:pPr/>
            <a:r>
              <a:t>Presentation Title</a:t>
            </a:r>
          </a:p>
        </p:txBody>
      </p:sp>
      <p:sp>
        <p:nvSpPr>
          <p:cNvPr id="160" name="Body Level One…"/>
          <p:cNvSpPr txBox="1"/>
          <p:nvPr>
            <p:ph type="body" sz="quarter" idx="1" hasCustomPrompt="1"/>
          </p:nvPr>
        </p:nvSpPr>
        <p:spPr>
          <a:xfrm>
            <a:off x="1206500" y="7196865"/>
            <a:ext cx="21971000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>
                <a:solidFill>
                  <a:srgbClr val="FFFFFF"/>
                </a:solidFill>
              </a:defRPr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>
                <a:solidFill>
                  <a:srgbClr val="FFFFFF"/>
                </a:solidFill>
              </a:defRPr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>
                <a:solidFill>
                  <a:srgbClr val="FFFFFF"/>
                </a:solidFill>
              </a:defRPr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>
                <a:solidFill>
                  <a:srgbClr val="FFFFFF"/>
                </a:solidFill>
              </a:defRPr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>
                <a:solidFill>
                  <a:srgbClr val="FFFFFF"/>
                </a:solidFill>
              </a:defRPr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61" name="Slide Number"/>
          <p:cNvSpPr txBox="1"/>
          <p:nvPr>
            <p:ph type="sldNum" sz="quarter" idx="2"/>
          </p:nvPr>
        </p:nvSpPr>
        <p:spPr>
          <a:xfrm>
            <a:off x="12007748" y="13080999"/>
            <a:ext cx="368504" cy="374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Title Text"/>
          <p:cNvSpPr txBox="1"/>
          <p:nvPr>
            <p:ph type="title"/>
          </p:nvPr>
        </p:nvSpPr>
        <p:spPr>
          <a:xfrm>
            <a:off x="3048000" y="2244725"/>
            <a:ext cx="18288000" cy="4775202"/>
          </a:xfrm>
          <a:prstGeom prst="rect">
            <a:avLst/>
          </a:prstGeom>
        </p:spPr>
        <p:txBody>
          <a:bodyPr lIns="91438" tIns="91438" rIns="91438" bIns="91438" anchor="b"/>
          <a:lstStyle>
            <a:lvl1pPr algn="ctr" defTabSz="1828800">
              <a:lnSpc>
                <a:spcPct val="90000"/>
              </a:lnSpc>
              <a:defRPr b="0" spc="0" sz="1200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69" name="Body Level One…"/>
          <p:cNvSpPr txBox="1"/>
          <p:nvPr>
            <p:ph type="body" sz="quarter" idx="1"/>
          </p:nvPr>
        </p:nvSpPr>
        <p:spPr>
          <a:xfrm>
            <a:off x="3048000" y="7204075"/>
            <a:ext cx="18288000" cy="3311525"/>
          </a:xfrm>
          <a:prstGeom prst="rect">
            <a:avLst/>
          </a:prstGeom>
        </p:spPr>
        <p:txBody>
          <a:bodyPr lIns="91438" tIns="91438" rIns="91438" bIns="91438"/>
          <a:lstStyle>
            <a:lvl1pPr marL="0" indent="0" algn="ctr" defTabSz="1828800">
              <a:spcBef>
                <a:spcPts val="200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0" indent="0" algn="ctr" defTabSz="1828800">
              <a:spcBef>
                <a:spcPts val="200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2pPr>
            <a:lvl3pPr marL="0" indent="0" algn="ctr" defTabSz="1828800">
              <a:spcBef>
                <a:spcPts val="200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3pPr>
            <a:lvl4pPr marL="0" indent="0" algn="ctr" defTabSz="1828800">
              <a:spcBef>
                <a:spcPts val="200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4pPr>
            <a:lvl5pPr marL="0" indent="0" algn="ctr" defTabSz="1828800">
              <a:spcBef>
                <a:spcPts val="200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0" name="Slide Number"/>
          <p:cNvSpPr txBox="1"/>
          <p:nvPr>
            <p:ph type="sldNum" sz="quarter" idx="2"/>
          </p:nvPr>
        </p:nvSpPr>
        <p:spPr>
          <a:xfrm>
            <a:off x="22203054" y="12835871"/>
            <a:ext cx="504546" cy="483908"/>
          </a:xfrm>
          <a:prstGeom prst="rect">
            <a:avLst/>
          </a:prstGeom>
        </p:spPr>
        <p:txBody>
          <a:bodyPr lIns="91438" tIns="91438" rIns="91438" bIns="91438" anchor="ctr"/>
          <a:lstStyle>
            <a:lvl1pPr algn="r" defTabSz="1828800">
              <a:defRPr sz="2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Title Text"/>
          <p:cNvSpPr txBox="1"/>
          <p:nvPr>
            <p:ph type="title"/>
          </p:nvPr>
        </p:nvSpPr>
        <p:spPr>
          <a:xfrm>
            <a:off x="1676400" y="730250"/>
            <a:ext cx="21031200" cy="2651126"/>
          </a:xfrm>
          <a:prstGeom prst="rect">
            <a:avLst/>
          </a:prstGeom>
        </p:spPr>
        <p:txBody>
          <a:bodyPr lIns="91438" tIns="91438" rIns="91438" bIns="91438" anchor="ctr"/>
          <a:lstStyle>
            <a:lvl1pPr defTabSz="1828800">
              <a:lnSpc>
                <a:spcPct val="90000"/>
              </a:lnSpc>
              <a:defRPr b="0" spc="0" sz="880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78" name="Body Level One…"/>
          <p:cNvSpPr txBox="1"/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</p:spPr>
        <p:txBody>
          <a:bodyPr lIns="91438" tIns="91438" rIns="91438" bIns="91438"/>
          <a:lstStyle>
            <a:lvl1pPr marL="457200" indent="-457200" defTabSz="1828800">
              <a:spcBef>
                <a:spcPts val="2000"/>
              </a:spcBef>
              <a:buSzPct val="100000"/>
              <a:buFont typeface="Arial"/>
              <a:defRPr sz="5600">
                <a:latin typeface="Calibri"/>
                <a:ea typeface="Calibri"/>
                <a:cs typeface="Calibri"/>
                <a:sym typeface="Calibri"/>
              </a:defRPr>
            </a:lvl1pPr>
            <a:lvl2pPr marL="990600" indent="-533400" defTabSz="1828800">
              <a:spcBef>
                <a:spcPts val="2000"/>
              </a:spcBef>
              <a:buSzPct val="100000"/>
              <a:buFont typeface="Arial"/>
              <a:defRPr sz="5600">
                <a:latin typeface="Calibri"/>
                <a:ea typeface="Calibri"/>
                <a:cs typeface="Calibri"/>
                <a:sym typeface="Calibri"/>
              </a:defRPr>
            </a:lvl2pPr>
            <a:lvl3pPr marL="1554478" indent="-640078" defTabSz="1828800">
              <a:spcBef>
                <a:spcPts val="2000"/>
              </a:spcBef>
              <a:buSzPct val="100000"/>
              <a:buFont typeface="Arial"/>
              <a:defRPr sz="5600">
                <a:latin typeface="Calibri"/>
                <a:ea typeface="Calibri"/>
                <a:cs typeface="Calibri"/>
                <a:sym typeface="Calibri"/>
              </a:defRPr>
            </a:lvl3pPr>
            <a:lvl4pPr marL="2082800" indent="-711200" defTabSz="1828800">
              <a:spcBef>
                <a:spcPts val="2000"/>
              </a:spcBef>
              <a:buSzPct val="100000"/>
              <a:buFont typeface="Arial"/>
              <a:defRPr sz="5600">
                <a:latin typeface="Calibri"/>
                <a:ea typeface="Calibri"/>
                <a:cs typeface="Calibri"/>
                <a:sym typeface="Calibri"/>
              </a:defRPr>
            </a:lvl4pPr>
            <a:lvl5pPr marL="2540000" indent="-711200" defTabSz="1828800">
              <a:spcBef>
                <a:spcPts val="2000"/>
              </a:spcBef>
              <a:buSzPct val="100000"/>
              <a:buFont typeface="Arial"/>
              <a:defRPr sz="56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9" name="Slide Number"/>
          <p:cNvSpPr txBox="1"/>
          <p:nvPr>
            <p:ph type="sldNum" sz="quarter" idx="2"/>
          </p:nvPr>
        </p:nvSpPr>
        <p:spPr>
          <a:xfrm>
            <a:off x="22203054" y="12835871"/>
            <a:ext cx="504546" cy="483908"/>
          </a:xfrm>
          <a:prstGeom prst="rect">
            <a:avLst/>
          </a:prstGeom>
        </p:spPr>
        <p:txBody>
          <a:bodyPr lIns="91438" tIns="91438" rIns="91438" bIns="91438" anchor="ctr"/>
          <a:lstStyle>
            <a:lvl1pPr algn="r" defTabSz="1828800">
              <a:defRPr sz="2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vocados and limes"/>
          <p:cNvSpPr/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Presentation Title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23" name="Author and Date"/>
          <p:cNvSpPr txBox="1"/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24" name="Body Level One…"/>
          <p:cNvSpPr txBox="1"/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owl with salmon cakes, salad, and hummus"/>
          <p:cNvSpPr/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" name="Slide Title"/>
          <p:cNvSpPr txBox="1"/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Slide Title</a:t>
            </a:r>
          </a:p>
        </p:txBody>
      </p:sp>
      <p:sp>
        <p:nvSpPr>
          <p:cNvPr id="34" name="Body Level One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43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44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61" name="Body Level One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2" name="Bowl of pappardelle pasta with parsley butter, roasted hazelnuts, and shaved parmesan cheese"/>
          <p:cNvSpPr/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3" name="Slide Title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/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b="0"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Section Title</a:t>
            </a:r>
          </a:p>
        </p:txBody>
      </p:sp>
      <p:sp>
        <p:nvSpPr>
          <p:cNvPr id="72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/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80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8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/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Agenda Title</a:t>
            </a:r>
          </a:p>
        </p:txBody>
      </p:sp>
      <p:sp>
        <p:nvSpPr>
          <p:cNvPr id="89" name="Agenda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Agenda Subtitle</a:t>
            </a:r>
          </a:p>
        </p:txBody>
      </p:sp>
      <p:sp>
        <p:nvSpPr>
          <p:cNvPr id="90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5pPr>
          </a:lstStyle>
          <a:p>
            <a:pPr/>
            <a:r>
              <a:t>Agenda Topics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19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/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Title</a:t>
            </a:r>
          </a:p>
        </p:txBody>
      </p:sp>
      <p:sp>
        <p:nvSpPr>
          <p:cNvPr id="3" name="Body Level One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</p:sldLayoutIdLst>
  <p:transition xmlns:p14="http://schemas.microsoft.com/office/powerpoint/2010/main" spd="med" advClick="1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.jpeg"/><Relationship Id="rId3" Type="http://schemas.openxmlformats.org/officeDocument/2006/relationships/image" Target="../media/image2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3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.png"/><Relationship Id="rId3" Type="http://schemas.openxmlformats.org/officeDocument/2006/relationships/image" Target="../media/image3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4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5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4.jpeg"/><Relationship Id="rId3" Type="http://schemas.openxmlformats.org/officeDocument/2006/relationships/image" Target="../media/image5.jpeg"/><Relationship Id="rId4" Type="http://schemas.openxmlformats.org/officeDocument/2006/relationships/image" Target="../media/image6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7.jpeg"/><Relationship Id="rId3" Type="http://schemas.openxmlformats.org/officeDocument/2006/relationships/image" Target="../media/image6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Screenshot 2025-04-29 at 8.34.41 PM.png" descr="Screenshot 2025-04-29 at 8.34.41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16186" y="837386"/>
            <a:ext cx="19277902" cy="12384024"/>
          </a:xfrm>
          <a:prstGeom prst="rect">
            <a:avLst/>
          </a:prstGeom>
          <a:ln w="12700">
            <a:miter lim="400000"/>
          </a:ln>
        </p:spPr>
      </p:pic>
      <p:sp>
        <p:nvSpPr>
          <p:cNvPr id="189" name="TextBox 16"/>
          <p:cNvSpPr txBox="1"/>
          <p:nvPr/>
        </p:nvSpPr>
        <p:spPr>
          <a:xfrm>
            <a:off x="361735" y="422055"/>
            <a:ext cx="24110005" cy="10591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>
            <a:lvl1pPr defTabSz="1828800">
              <a:defRPr sz="60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A Globally-Consistent Independent View of Earthquake Hazard and Risk</a:t>
            </a:r>
          </a:p>
        </p:txBody>
      </p:sp>
      <p:sp>
        <p:nvSpPr>
          <p:cNvPr id="190" name="By Volkan Sevilgen CTO, Ross Stein CEO"/>
          <p:cNvSpPr txBox="1"/>
          <p:nvPr/>
        </p:nvSpPr>
        <p:spPr>
          <a:xfrm>
            <a:off x="470024" y="11515318"/>
            <a:ext cx="3713213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2438337">
              <a:defRPr sz="44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Volkan Sevilgen </a:t>
            </a:r>
          </a:p>
        </p:txBody>
      </p:sp>
      <p:sp>
        <p:nvSpPr>
          <p:cNvPr id="191" name="volkan@temblor.com"/>
          <p:cNvSpPr txBox="1"/>
          <p:nvPr/>
        </p:nvSpPr>
        <p:spPr>
          <a:xfrm>
            <a:off x="495002" y="12388850"/>
            <a:ext cx="5105996" cy="749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5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volkan@temblor.com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3" name="Group"/>
          <p:cNvGrpSpPr/>
          <p:nvPr/>
        </p:nvGrpSpPr>
        <p:grpSpPr>
          <a:xfrm>
            <a:off x="-155296" y="1746496"/>
            <a:ext cx="24694592" cy="11759326"/>
            <a:chOff x="0" y="0"/>
            <a:chExt cx="24694590" cy="11759325"/>
          </a:xfrm>
        </p:grpSpPr>
        <p:pic>
          <p:nvPicPr>
            <p:cNvPr id="195" name="Picture 1" descr="Picture 1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24694591" cy="1175932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96" name="TextBox 10"/>
            <p:cNvSpPr txBox="1"/>
            <p:nvPr/>
          </p:nvSpPr>
          <p:spPr>
            <a:xfrm>
              <a:off x="11455538" y="9380526"/>
              <a:ext cx="1958699" cy="4876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 defTabSz="1828800">
                <a:defRPr sz="20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M≥6 quake rate</a:t>
              </a:r>
            </a:p>
          </p:txBody>
        </p:sp>
        <p:sp>
          <p:nvSpPr>
            <p:cNvPr id="197" name="TextBox 12"/>
            <p:cNvSpPr txBox="1"/>
            <p:nvPr/>
          </p:nvSpPr>
          <p:spPr>
            <a:xfrm>
              <a:off x="14831379" y="9344286"/>
              <a:ext cx="548676" cy="48768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 defTabSz="1828800">
                <a:defRPr sz="20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3.0</a:t>
              </a:r>
            </a:p>
          </p:txBody>
        </p:sp>
        <p:sp>
          <p:nvSpPr>
            <p:cNvPr id="198" name="TextBox 13"/>
            <p:cNvSpPr txBox="1"/>
            <p:nvPr/>
          </p:nvSpPr>
          <p:spPr>
            <a:xfrm>
              <a:off x="13923177" y="9344286"/>
              <a:ext cx="548676" cy="48768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 defTabSz="1828800">
                <a:defRPr sz="20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0.3</a:t>
              </a:r>
            </a:p>
          </p:txBody>
        </p:sp>
        <p:sp>
          <p:nvSpPr>
            <p:cNvPr id="199" name="TextBox 14"/>
            <p:cNvSpPr txBox="1"/>
            <p:nvPr/>
          </p:nvSpPr>
          <p:spPr>
            <a:xfrm>
              <a:off x="9240687" y="9344286"/>
              <a:ext cx="1113726" cy="48768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 defTabSz="1828800">
                <a:defRPr sz="20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0.00003</a:t>
              </a:r>
            </a:p>
          </p:txBody>
        </p:sp>
        <p:sp>
          <p:nvSpPr>
            <p:cNvPr id="200" name="Rectangle 15"/>
            <p:cNvSpPr/>
            <p:nvPr/>
          </p:nvSpPr>
          <p:spPr>
            <a:xfrm>
              <a:off x="779487" y="9580553"/>
              <a:ext cx="6355832" cy="127759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defRPr sz="3600">
                  <a:solidFill>
                    <a:srgbClr val="FFFFFF"/>
                  </a:solidFill>
                  <a:latin typeface="Aptos"/>
                  <a:ea typeface="Aptos"/>
                  <a:cs typeface="Aptos"/>
                  <a:sym typeface="Aptos"/>
                </a:defRPr>
              </a:pPr>
            </a:p>
          </p:txBody>
        </p:sp>
        <p:sp>
          <p:nvSpPr>
            <p:cNvPr id="201" name="Rectangle 16"/>
            <p:cNvSpPr/>
            <p:nvPr/>
          </p:nvSpPr>
          <p:spPr>
            <a:xfrm>
              <a:off x="17448550" y="9580553"/>
              <a:ext cx="6355831" cy="127759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defRPr sz="3600">
                  <a:solidFill>
                    <a:srgbClr val="FFFFFF"/>
                  </a:solidFill>
                  <a:latin typeface="Aptos"/>
                  <a:ea typeface="Aptos"/>
                  <a:cs typeface="Aptos"/>
                  <a:sym typeface="Aptos"/>
                </a:defRPr>
              </a:pPr>
            </a:p>
          </p:txBody>
        </p:sp>
        <p:sp>
          <p:nvSpPr>
            <p:cNvPr id="202" name="Rectangle 17"/>
            <p:cNvSpPr/>
            <p:nvPr/>
          </p:nvSpPr>
          <p:spPr>
            <a:xfrm>
              <a:off x="9334541" y="10219352"/>
              <a:ext cx="5771175" cy="62772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defRPr sz="3600">
                  <a:solidFill>
                    <a:srgbClr val="FFFFFF"/>
                  </a:solidFill>
                  <a:latin typeface="Aptos"/>
                  <a:ea typeface="Aptos"/>
                  <a:cs typeface="Aptos"/>
                  <a:sym typeface="Aptos"/>
                </a:defRPr>
              </a:pPr>
            </a:p>
          </p:txBody>
        </p:sp>
      </p:grpSp>
      <p:sp>
        <p:nvSpPr>
          <p:cNvPr id="204" name="TextBox 6"/>
          <p:cNvSpPr txBox="1"/>
          <p:nvPr/>
        </p:nvSpPr>
        <p:spPr>
          <a:xfrm>
            <a:off x="1231805" y="518176"/>
            <a:ext cx="23419427" cy="11353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l" defTabSz="1828800">
              <a:defRPr sz="65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>
              <a:defRPr b="1" i="1"/>
            </a:pPr>
            <a:r>
              <a:rPr b="0" i="0"/>
              <a:t>EventSet: Globally-consistent stochastic event set for 50,000 years</a:t>
            </a:r>
          </a:p>
        </p:txBody>
      </p:sp>
      <p:pic>
        <p:nvPicPr>
          <p:cNvPr id="205" name="Picture 5" descr="Picture 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7403" y="706160"/>
            <a:ext cx="1317090" cy="12884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428272" y="0"/>
            <a:ext cx="15955729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08" name="TextBox 7"/>
          <p:cNvSpPr txBox="1"/>
          <p:nvPr/>
        </p:nvSpPr>
        <p:spPr>
          <a:xfrm>
            <a:off x="1231127" y="6573529"/>
            <a:ext cx="6131978" cy="3230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defTabSz="1828800">
              <a:defRPr sz="52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We built parametric shaking and tsunami covers for Pacific Island nations</a:t>
            </a:r>
          </a:p>
        </p:txBody>
      </p:sp>
      <p:sp>
        <p:nvSpPr>
          <p:cNvPr id="209" name="TextBox 8"/>
          <p:cNvSpPr txBox="1"/>
          <p:nvPr/>
        </p:nvSpPr>
        <p:spPr>
          <a:xfrm>
            <a:off x="21557991" y="909510"/>
            <a:ext cx="2509021" cy="258318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01600" dist="76200" dir="270000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defTabSz="1828800">
              <a:defRPr sz="5500">
                <a:solidFill>
                  <a:srgbClr val="FFFFFF"/>
                </a:solidFill>
                <a:effectLst>
                  <a:outerShdw sx="100000" sy="100000" kx="0" ky="0" algn="b" rotWithShape="0" blurRad="12700" dist="63500" dir="18900000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r>
              <a:t>Vanuatu</a:t>
            </a:r>
          </a:p>
          <a:p>
            <a:pPr defTabSz="1828800">
              <a:defRPr sz="5500">
                <a:solidFill>
                  <a:srgbClr val="FFFFFF"/>
                </a:solidFill>
                <a:effectLst>
                  <a:outerShdw sx="100000" sy="100000" kx="0" ky="0" algn="b" rotWithShape="0" blurRad="12700" dist="63500" dir="18900000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r>
              <a:t>Prime </a:t>
            </a:r>
          </a:p>
          <a:p>
            <a:pPr defTabSz="1828800">
              <a:defRPr sz="5500">
                <a:solidFill>
                  <a:srgbClr val="FFFFFF"/>
                </a:solidFill>
                <a:effectLst>
                  <a:outerShdw sx="100000" sy="100000" kx="0" ky="0" algn="b" rotWithShape="0" blurRad="12700" dist="63500" dir="18900000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r>
              <a:t>Minister</a:t>
            </a:r>
          </a:p>
        </p:txBody>
      </p:sp>
      <p:sp>
        <p:nvSpPr>
          <p:cNvPr id="210" name="TextBox 9"/>
          <p:cNvSpPr txBox="1"/>
          <p:nvPr/>
        </p:nvSpPr>
        <p:spPr>
          <a:xfrm>
            <a:off x="8343329" y="1044353"/>
            <a:ext cx="3256873" cy="178308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01600" dist="76200" dir="270000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defTabSz="1828800">
              <a:defRPr sz="5500">
                <a:solidFill>
                  <a:srgbClr val="FFFFFF"/>
                </a:solidFill>
                <a:effectLst>
                  <a:outerShdw sx="100000" sy="100000" kx="0" ky="0" algn="b" rotWithShape="0" blurRad="12700" dist="63500" dir="18900000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Insurer CEO</a:t>
            </a:r>
          </a:p>
        </p:txBody>
      </p:sp>
      <p:sp>
        <p:nvSpPr>
          <p:cNvPr id="211" name="TextBox 5"/>
          <p:cNvSpPr txBox="1"/>
          <p:nvPr/>
        </p:nvSpPr>
        <p:spPr>
          <a:xfrm>
            <a:off x="1221285" y="1793129"/>
            <a:ext cx="6151662" cy="30022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defTabSz="1828800">
              <a:defRPr sz="64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How do insurers and the insured benefit from this?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Screenshot 2025-04-29 at 10.11.04 PM.png" descr="Screenshot 2025-04-29 at 10.11.04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734028" y="-1"/>
            <a:ext cx="15664584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214" name="TextBox 6"/>
          <p:cNvSpPr txBox="1"/>
          <p:nvPr/>
        </p:nvSpPr>
        <p:spPr>
          <a:xfrm>
            <a:off x="1094065" y="6565900"/>
            <a:ext cx="6406102" cy="39928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defTabSz="1828800">
              <a:defRPr sz="52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Last month,  Alexandra Tsioulu presented how Gallagher harnesses our models for</a:t>
            </a:r>
          </a:p>
          <a:p>
            <a:pPr defTabSz="1828800">
              <a:defRPr sz="52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their clients</a:t>
            </a:r>
          </a:p>
        </p:txBody>
      </p:sp>
      <p:sp>
        <p:nvSpPr>
          <p:cNvPr id="215" name="TextBox 9"/>
          <p:cNvSpPr txBox="1"/>
          <p:nvPr/>
        </p:nvSpPr>
        <p:spPr>
          <a:xfrm>
            <a:off x="10972800" y="10034051"/>
            <a:ext cx="1480265" cy="13512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defTabSz="1828800">
              <a:defRPr sz="4000">
                <a:solidFill>
                  <a:srgbClr val="BFBFB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Ross Stein</a:t>
            </a:r>
          </a:p>
        </p:txBody>
      </p:sp>
      <p:sp>
        <p:nvSpPr>
          <p:cNvPr id="216" name="TextBox 10"/>
          <p:cNvSpPr txBox="1"/>
          <p:nvPr/>
        </p:nvSpPr>
        <p:spPr>
          <a:xfrm>
            <a:off x="14935200" y="10034051"/>
            <a:ext cx="1480265" cy="13512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defTabSz="1828800">
              <a:defRPr sz="4000">
                <a:solidFill>
                  <a:srgbClr val="BFBFB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Alex-andra</a:t>
            </a:r>
          </a:p>
        </p:txBody>
      </p:sp>
      <p:sp>
        <p:nvSpPr>
          <p:cNvPr id="217" name="TextBox 5"/>
          <p:cNvSpPr txBox="1"/>
          <p:nvPr/>
        </p:nvSpPr>
        <p:spPr>
          <a:xfrm>
            <a:off x="1221285" y="1793129"/>
            <a:ext cx="6151662" cy="30022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defTabSz="1828800">
              <a:defRPr sz="64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How do insurers and the insured benefit from this?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TextBox 2"/>
          <p:cNvSpPr txBox="1"/>
          <p:nvPr/>
        </p:nvSpPr>
        <p:spPr>
          <a:xfrm>
            <a:off x="1382612" y="4734560"/>
            <a:ext cx="9636816" cy="4246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defTabSz="1828800">
              <a:defRPr b="1" i="1" sz="70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b="0" i="0"/>
              <a:t>EventSet API</a:t>
            </a:r>
            <a:r>
              <a:rPr b="0" i="0"/>
              <a:t>:  </a:t>
            </a:r>
            <a:endParaRPr b="0" i="0"/>
          </a:p>
          <a:p>
            <a:pPr defTabSz="1828800">
              <a:defRPr b="1" i="1" sz="70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b="0" i="0"/>
              <a:t>Filter our 70 million quakes with any shape file or polygon in 10 sec</a:t>
            </a:r>
          </a:p>
        </p:txBody>
      </p:sp>
      <p:pic>
        <p:nvPicPr>
          <p:cNvPr id="220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509145" y="2658511"/>
            <a:ext cx="2066881" cy="2021949"/>
          </a:xfrm>
          <a:prstGeom prst="rect">
            <a:avLst/>
          </a:prstGeom>
          <a:ln w="12700">
            <a:miter lim="400000"/>
          </a:ln>
        </p:spPr>
      </p:pic>
      <p:pic>
        <p:nvPicPr>
          <p:cNvPr id="221" name="Group" descr="Group"/>
          <p:cNvPicPr>
            <a:picLocks noChangeAspect="1"/>
          </p:cNvPicPr>
          <p:nvPr/>
        </p:nvPicPr>
        <p:blipFill>
          <a:blip r:embed="rId3">
            <a:extLst/>
          </a:blip>
          <a:srcRect l="49071" t="0" r="0" b="4460"/>
          <a:stretch>
            <a:fillRect/>
          </a:stretch>
        </p:blipFill>
        <p:spPr>
          <a:xfrm>
            <a:off x="12788394" y="388299"/>
            <a:ext cx="11521393" cy="129394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Screenshot 2025-04-29 at 10.16.52 PM.png" descr="Screenshot 2025-04-29 at 10.16.52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9254" y="-5551"/>
            <a:ext cx="24384001" cy="137271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Screenshot 2025-04-29 at 10.15.43 PM.png" descr="Screenshot 2025-04-29 at 10.15.43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3589" y="-102555"/>
            <a:ext cx="24451178" cy="139211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TextBox 3"/>
          <p:cNvSpPr txBox="1"/>
          <p:nvPr/>
        </p:nvSpPr>
        <p:spPr>
          <a:xfrm>
            <a:off x="12357988" y="589116"/>
            <a:ext cx="9793209" cy="22783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algn="l" defTabSz="1828800">
              <a:defRPr sz="48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Ten-year-old S.F. company</a:t>
            </a:r>
          </a:p>
          <a:p>
            <a:pPr algn="l" defTabSz="1828800">
              <a:defRPr sz="48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12 globally distributed people</a:t>
            </a:r>
          </a:p>
          <a:p>
            <a:pPr algn="l" defTabSz="1828800">
              <a:defRPr sz="48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10 Ph.D scientist/developers, one MBA</a:t>
            </a:r>
          </a:p>
        </p:txBody>
      </p:sp>
      <p:pic>
        <p:nvPicPr>
          <p:cNvPr id="228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95641" y="880066"/>
            <a:ext cx="6340245" cy="5170825"/>
          </a:xfrm>
          <a:prstGeom prst="rect">
            <a:avLst/>
          </a:prstGeom>
          <a:ln w="12700">
            <a:miter lim="400000"/>
          </a:ln>
        </p:spPr>
      </p:pic>
      <p:sp>
        <p:nvSpPr>
          <p:cNvPr id="229" name="TextBox 5"/>
          <p:cNvSpPr txBox="1"/>
          <p:nvPr/>
        </p:nvSpPr>
        <p:spPr>
          <a:xfrm>
            <a:off x="5030915" y="6299620"/>
            <a:ext cx="5469678" cy="12242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defTabSz="1828800">
              <a:defRPr sz="36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Cofounders and co-owners</a:t>
            </a:r>
          </a:p>
          <a:p>
            <a:pPr defTabSz="1828800">
              <a:defRPr sz="36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Volkan Sevilgen &amp; Ross Stein</a:t>
            </a:r>
          </a:p>
        </p:txBody>
      </p:sp>
      <p:pic>
        <p:nvPicPr>
          <p:cNvPr id="230" name="Picture 7" descr="Picture 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592209" y="3495198"/>
            <a:ext cx="12717567" cy="10226983"/>
          </a:xfrm>
          <a:prstGeom prst="rect">
            <a:avLst/>
          </a:prstGeom>
          <a:ln w="12700">
            <a:miter lim="400000"/>
          </a:ln>
        </p:spPr>
      </p:pic>
      <p:sp>
        <p:nvSpPr>
          <p:cNvPr id="231" name="TextBox 8"/>
          <p:cNvSpPr txBox="1"/>
          <p:nvPr/>
        </p:nvSpPr>
        <p:spPr>
          <a:xfrm>
            <a:off x="5408414" y="7435686"/>
            <a:ext cx="1142128" cy="7035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defTabSz="1828800">
              <a:defRPr sz="36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CTO</a:t>
            </a:r>
          </a:p>
        </p:txBody>
      </p:sp>
      <p:sp>
        <p:nvSpPr>
          <p:cNvPr id="232" name="TextBox 9"/>
          <p:cNvSpPr txBox="1"/>
          <p:nvPr/>
        </p:nvSpPr>
        <p:spPr>
          <a:xfrm>
            <a:off x="8783041" y="7435686"/>
            <a:ext cx="1124269" cy="7035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defTabSz="1828800">
              <a:defRPr sz="36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CEO</a:t>
            </a:r>
          </a:p>
        </p:txBody>
      </p:sp>
      <p:sp>
        <p:nvSpPr>
          <p:cNvPr id="233" name="TextBox 10"/>
          <p:cNvSpPr txBox="1"/>
          <p:nvPr/>
        </p:nvSpPr>
        <p:spPr>
          <a:xfrm>
            <a:off x="4581873" y="12347308"/>
            <a:ext cx="6367781" cy="7035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defTabSz="1828800">
              <a:defRPr sz="36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Andy Castaldi, Business Strategist</a:t>
            </a:r>
          </a:p>
        </p:txBody>
      </p:sp>
      <p:pic>
        <p:nvPicPr>
          <p:cNvPr id="234" name="Picture 4" descr="Picture 4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187251" y="8728348"/>
            <a:ext cx="3388427" cy="3388427"/>
          </a:xfrm>
          <a:prstGeom prst="rect">
            <a:avLst/>
          </a:prstGeom>
          <a:ln w="12700">
            <a:miter lim="400000"/>
          </a:ln>
        </p:spPr>
      </p:pic>
      <p:sp>
        <p:nvSpPr>
          <p:cNvPr id="235" name="TextBox 1"/>
          <p:cNvSpPr txBox="1"/>
          <p:nvPr/>
        </p:nvSpPr>
        <p:spPr>
          <a:xfrm rot="16200000">
            <a:off x="-5895351" y="4415070"/>
            <a:ext cx="14502015" cy="45262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l" defTabSz="1828800">
              <a:defRPr i="1" sz="30000">
                <a:solidFill>
                  <a:srgbClr val="D9D9D9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Company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26469" y="751161"/>
            <a:ext cx="17256745" cy="12213678"/>
          </a:xfrm>
          <a:prstGeom prst="rect">
            <a:avLst/>
          </a:prstGeom>
          <a:ln w="12700">
            <a:miter lim="400000"/>
          </a:ln>
        </p:spPr>
      </p:pic>
      <p:sp>
        <p:nvSpPr>
          <p:cNvPr id="238" name="TextBox 1"/>
          <p:cNvSpPr txBox="1"/>
          <p:nvPr/>
        </p:nvSpPr>
        <p:spPr>
          <a:xfrm rot="16200000">
            <a:off x="-5205625" y="3091226"/>
            <a:ext cx="14502015" cy="5974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l" defTabSz="1828800">
              <a:defRPr i="1" sz="40000">
                <a:solidFill>
                  <a:srgbClr val="D9D9D9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Clients</a:t>
            </a:r>
          </a:p>
        </p:txBody>
      </p:sp>
      <p:sp>
        <p:nvSpPr>
          <p:cNvPr id="239" name="Rectangle 5"/>
          <p:cNvSpPr/>
          <p:nvPr/>
        </p:nvSpPr>
        <p:spPr>
          <a:xfrm>
            <a:off x="13158089" y="7223759"/>
            <a:ext cx="4876801" cy="207264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 defTabSz="1828800">
              <a:defRPr sz="3600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defRPr>
            </a:pPr>
          </a:p>
        </p:txBody>
      </p:sp>
      <p:pic>
        <p:nvPicPr>
          <p:cNvPr id="240" name="Picture 6" descr="Picture 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624401" y="7420199"/>
            <a:ext cx="4051503" cy="18762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