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668" r:id="rId2"/>
    <p:sldId id="3675" r:id="rId3"/>
    <p:sldId id="3659" r:id="rId4"/>
    <p:sldId id="3664" r:id="rId5"/>
    <p:sldId id="3670" r:id="rId6"/>
    <p:sldId id="3673" r:id="rId7"/>
    <p:sldId id="3676" r:id="rId8"/>
    <p:sldId id="3674" r:id="rId9"/>
    <p:sldId id="367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A869F6-3C20-4F24-98BB-C9E6BCA54794}" v="89" dt="2025-04-29T13:17:47.020"/>
    <p1510:client id="{83AF6ED3-506E-4BE0-AE8B-82ABC37BAB02}" v="10" dt="2025-04-29T13:33:26.143"/>
    <p1510:client id="{C6407655-2472-4583-B2CE-3910F8B1D715}" v="248" dt="2025-04-29T13:31:45.867"/>
    <p1510:client id="{E804B941-77BE-4D1D-9820-CE645E5A44D5}" v="1" dt="2025-04-29T15:03:56.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12"/>
    <p:restoredTop sz="86133"/>
  </p:normalViewPr>
  <p:slideViewPr>
    <p:cSldViewPr snapToGrid="0">
      <p:cViewPr varScale="1">
        <p:scale>
          <a:sx n="82" d="100"/>
          <a:sy n="82" d="100"/>
        </p:scale>
        <p:origin x="824"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et Smith" userId="cAQpWI1H3pb5sTbe2loXSvZKKjNLf6ai+Xtm3KZXB/w=" providerId="None" clId="Web-{D6B1490B-52C7-4180-BBFD-F1A08F82EF3E}"/>
    <pc:docChg chg="modSld">
      <pc:chgData name="Harriet Smith" userId="cAQpWI1H3pb5sTbe2loXSvZKKjNLf6ai+Xtm3KZXB/w=" providerId="None" clId="Web-{D6B1490B-52C7-4180-BBFD-F1A08F82EF3E}" dt="2025-04-25T15:46:09.348" v="23" actId="1076"/>
      <pc:docMkLst>
        <pc:docMk/>
      </pc:docMkLst>
      <pc:sldChg chg="modSp">
        <pc:chgData name="Harriet Smith" userId="cAQpWI1H3pb5sTbe2loXSvZKKjNLf6ai+Xtm3KZXB/w=" providerId="None" clId="Web-{D6B1490B-52C7-4180-BBFD-F1A08F82EF3E}" dt="2025-04-25T15:45:47.816" v="12" actId="20577"/>
        <pc:sldMkLst>
          <pc:docMk/>
          <pc:sldMk cId="2448941564" sldId="3668"/>
        </pc:sldMkLst>
        <pc:spChg chg="mod">
          <ac:chgData name="Harriet Smith" userId="cAQpWI1H3pb5sTbe2loXSvZKKjNLf6ai+Xtm3KZXB/w=" providerId="None" clId="Web-{D6B1490B-52C7-4180-BBFD-F1A08F82EF3E}" dt="2025-04-25T15:45:47.816" v="12" actId="20577"/>
          <ac:spMkLst>
            <pc:docMk/>
            <pc:sldMk cId="2448941564" sldId="3668"/>
            <ac:spMk id="9" creationId="{A2F58236-41A9-5619-B03B-4607C436A6EC}"/>
          </ac:spMkLst>
        </pc:spChg>
        <pc:picChg chg="mod">
          <ac:chgData name="Harriet Smith" userId="cAQpWI1H3pb5sTbe2loXSvZKKjNLf6ai+Xtm3KZXB/w=" providerId="None" clId="Web-{D6B1490B-52C7-4180-BBFD-F1A08F82EF3E}" dt="2025-04-25T15:45:26.519" v="3" actId="1076"/>
          <ac:picMkLst>
            <pc:docMk/>
            <pc:sldMk cId="2448941564" sldId="3668"/>
            <ac:picMk id="4" creationId="{9AD57289-0412-AA27-9793-23A1BE9B7459}"/>
          </ac:picMkLst>
        </pc:picChg>
      </pc:sldChg>
      <pc:sldChg chg="modSp">
        <pc:chgData name="Harriet Smith" userId="cAQpWI1H3pb5sTbe2loXSvZKKjNLf6ai+Xtm3KZXB/w=" providerId="None" clId="Web-{D6B1490B-52C7-4180-BBFD-F1A08F82EF3E}" dt="2025-04-25T15:46:09.348" v="23" actId="1076"/>
        <pc:sldMkLst>
          <pc:docMk/>
          <pc:sldMk cId="1768648259" sldId="3675"/>
        </pc:sldMkLst>
        <pc:spChg chg="mod">
          <ac:chgData name="Harriet Smith" userId="cAQpWI1H3pb5sTbe2loXSvZKKjNLf6ai+Xtm3KZXB/w=" providerId="None" clId="Web-{D6B1490B-52C7-4180-BBFD-F1A08F82EF3E}" dt="2025-04-25T15:46:09.348" v="23" actId="1076"/>
          <ac:spMkLst>
            <pc:docMk/>
            <pc:sldMk cId="1768648259" sldId="3675"/>
            <ac:spMk id="8" creationId="{5E1FB667-9C80-7B3F-C28D-0C9AB9AD6677}"/>
          </ac:spMkLst>
        </pc:spChg>
      </pc:sldChg>
    </pc:docChg>
  </pc:docChgLst>
  <pc:docChgLst>
    <pc:chgData name="Harriet Smith" userId="cAQpWI1H3pb5sTbe2loXSvZKKjNLf6ai+Xtm3KZXB/w=" providerId="None" clId="Web-{E804B941-77BE-4D1D-9820-CE645E5A44D5}"/>
    <pc:docChg chg="modSld">
      <pc:chgData name="Harriet Smith" userId="cAQpWI1H3pb5sTbe2loXSvZKKjNLf6ai+Xtm3KZXB/w=" providerId="None" clId="Web-{E804B941-77BE-4D1D-9820-CE645E5A44D5}" dt="2025-04-29T15:03:56.258" v="0"/>
      <pc:docMkLst>
        <pc:docMk/>
      </pc:docMkLst>
      <pc:sldChg chg="delSp">
        <pc:chgData name="Harriet Smith" userId="cAQpWI1H3pb5sTbe2loXSvZKKjNLf6ai+Xtm3KZXB/w=" providerId="None" clId="Web-{E804B941-77BE-4D1D-9820-CE645E5A44D5}" dt="2025-04-29T15:03:56.258" v="0"/>
        <pc:sldMkLst>
          <pc:docMk/>
          <pc:sldMk cId="2941557375" sldId="3673"/>
        </pc:sldMkLst>
        <pc:spChg chg="del">
          <ac:chgData name="Harriet Smith" userId="cAQpWI1H3pb5sTbe2loXSvZKKjNLf6ai+Xtm3KZXB/w=" providerId="None" clId="Web-{E804B941-77BE-4D1D-9820-CE645E5A44D5}" dt="2025-04-29T15:03:56.258" v="0"/>
          <ac:spMkLst>
            <pc:docMk/>
            <pc:sldMk cId="2941557375" sldId="3673"/>
            <ac:spMk id="9" creationId="{1D88F0DD-362D-6D94-7CFD-B58DF4E63BF6}"/>
          </ac:spMkLst>
        </pc:spChg>
      </pc:sldChg>
    </pc:docChg>
  </pc:docChgLst>
  <pc:docChgLst>
    <pc:chgData name="Harriet Smith" userId="cAQpWI1H3pb5sTbe2loXSvZKKjNLf6ai+Xtm3KZXB/w=" providerId="None" clId="Web-{C6407655-2472-4583-B2CE-3910F8B1D715}"/>
    <pc:docChg chg="modSld">
      <pc:chgData name="Harriet Smith" userId="cAQpWI1H3pb5sTbe2loXSvZKKjNLf6ai+Xtm3KZXB/w=" providerId="None" clId="Web-{C6407655-2472-4583-B2CE-3910F8B1D715}" dt="2025-04-29T13:31:45.867" v="198" actId="1076"/>
      <pc:docMkLst>
        <pc:docMk/>
      </pc:docMkLst>
      <pc:sldChg chg="addSp delSp modSp">
        <pc:chgData name="Harriet Smith" userId="cAQpWI1H3pb5sTbe2loXSvZKKjNLf6ai+Xtm3KZXB/w=" providerId="None" clId="Web-{C6407655-2472-4583-B2CE-3910F8B1D715}" dt="2025-04-29T13:31:45.867" v="198" actId="1076"/>
        <pc:sldMkLst>
          <pc:docMk/>
          <pc:sldMk cId="1768648259" sldId="3675"/>
        </pc:sldMkLst>
        <pc:spChg chg="add mod">
          <ac:chgData name="Harriet Smith" userId="cAQpWI1H3pb5sTbe2loXSvZKKjNLf6ai+Xtm3KZXB/w=" providerId="None" clId="Web-{C6407655-2472-4583-B2CE-3910F8B1D715}" dt="2025-04-29T13:31:19.648" v="194" actId="1076"/>
          <ac:spMkLst>
            <pc:docMk/>
            <pc:sldMk cId="1768648259" sldId="3675"/>
            <ac:spMk id="2" creationId="{438B6098-40BB-BF17-3ABC-F621CDE051BD}"/>
          </ac:spMkLst>
        </pc:spChg>
        <pc:spChg chg="add del mod">
          <ac:chgData name="Harriet Smith" userId="cAQpWI1H3pb5sTbe2loXSvZKKjNLf6ai+Xtm3KZXB/w=" providerId="None" clId="Web-{C6407655-2472-4583-B2CE-3910F8B1D715}" dt="2025-04-29T13:22:09.288" v="92"/>
          <ac:spMkLst>
            <pc:docMk/>
            <pc:sldMk cId="1768648259" sldId="3675"/>
            <ac:spMk id="3" creationId="{4DD96DE4-75FD-6C68-BE32-FF55D01583E4}"/>
          </ac:spMkLst>
        </pc:spChg>
        <pc:spChg chg="del mod">
          <ac:chgData name="Harriet Smith" userId="cAQpWI1H3pb5sTbe2loXSvZKKjNLf6ai+Xtm3KZXB/w=" providerId="None" clId="Web-{C6407655-2472-4583-B2CE-3910F8B1D715}" dt="2025-04-29T13:19:02.533" v="4"/>
          <ac:spMkLst>
            <pc:docMk/>
            <pc:sldMk cId="1768648259" sldId="3675"/>
            <ac:spMk id="5" creationId="{346704FF-CC9F-B13E-119E-0A9443788010}"/>
          </ac:spMkLst>
        </pc:spChg>
        <pc:spChg chg="add mod">
          <ac:chgData name="Harriet Smith" userId="cAQpWI1H3pb5sTbe2loXSvZKKjNLf6ai+Xtm3KZXB/w=" providerId="None" clId="Web-{C6407655-2472-4583-B2CE-3910F8B1D715}" dt="2025-04-29T13:28:59.534" v="184" actId="20577"/>
          <ac:spMkLst>
            <pc:docMk/>
            <pc:sldMk cId="1768648259" sldId="3675"/>
            <ac:spMk id="6" creationId="{108D2E13-C898-2E44-A0C0-C762F9CDFE6B}"/>
          </ac:spMkLst>
        </pc:spChg>
        <pc:spChg chg="add del">
          <ac:chgData name="Harriet Smith" userId="cAQpWI1H3pb5sTbe2loXSvZKKjNLf6ai+Xtm3KZXB/w=" providerId="None" clId="Web-{C6407655-2472-4583-B2CE-3910F8B1D715}" dt="2025-04-29T13:25:52.888" v="121"/>
          <ac:spMkLst>
            <pc:docMk/>
            <pc:sldMk cId="1768648259" sldId="3675"/>
            <ac:spMk id="7" creationId="{864065AB-01F7-FBBA-2668-1F6EC5120E08}"/>
          </ac:spMkLst>
        </pc:spChg>
        <pc:spChg chg="mod">
          <ac:chgData name="Harriet Smith" userId="cAQpWI1H3pb5sTbe2loXSvZKKjNLf6ai+Xtm3KZXB/w=" providerId="None" clId="Web-{C6407655-2472-4583-B2CE-3910F8B1D715}" dt="2025-04-29T13:31:45.867" v="198" actId="1076"/>
          <ac:spMkLst>
            <pc:docMk/>
            <pc:sldMk cId="1768648259" sldId="3675"/>
            <ac:spMk id="8" creationId="{5E1FB667-9C80-7B3F-C28D-0C9AB9AD6677}"/>
          </ac:spMkLst>
        </pc:spChg>
        <pc:spChg chg="add del mod">
          <ac:chgData name="Harriet Smith" userId="cAQpWI1H3pb5sTbe2loXSvZKKjNLf6ai+Xtm3KZXB/w=" providerId="None" clId="Web-{C6407655-2472-4583-B2CE-3910F8B1D715}" dt="2025-04-29T13:26:25.327" v="126"/>
          <ac:spMkLst>
            <pc:docMk/>
            <pc:sldMk cId="1768648259" sldId="3675"/>
            <ac:spMk id="9" creationId="{2444EB6E-FAFD-274B-4BC5-CE1F185E0F15}"/>
          </ac:spMkLst>
        </pc:spChg>
        <pc:spChg chg="add mod">
          <ac:chgData name="Harriet Smith" userId="cAQpWI1H3pb5sTbe2loXSvZKKjNLf6ai+Xtm3KZXB/w=" providerId="None" clId="Web-{C6407655-2472-4583-B2CE-3910F8B1D715}" dt="2025-04-29T13:31:42.070" v="197" actId="1076"/>
          <ac:spMkLst>
            <pc:docMk/>
            <pc:sldMk cId="1768648259" sldId="3675"/>
            <ac:spMk id="10" creationId="{5D96B59F-44E1-2B4B-80A9-2620BECC63B8}"/>
          </ac:spMkLst>
        </pc:spChg>
        <pc:spChg chg="mod">
          <ac:chgData name="Harriet Smith" userId="cAQpWI1H3pb5sTbe2loXSvZKKjNLf6ai+Xtm3KZXB/w=" providerId="None" clId="Web-{C6407655-2472-4583-B2CE-3910F8B1D715}" dt="2025-04-29T13:21:26.600" v="89" actId="1076"/>
          <ac:spMkLst>
            <pc:docMk/>
            <pc:sldMk cId="1768648259" sldId="3675"/>
            <ac:spMk id="14" creationId="{D707284F-6D83-7390-2B73-61CCB19C9584}"/>
          </ac:spMkLst>
        </pc:spChg>
        <pc:picChg chg="mod">
          <ac:chgData name="Harriet Smith" userId="cAQpWI1H3pb5sTbe2loXSvZKKjNLf6ai+Xtm3KZXB/w=" providerId="None" clId="Web-{C6407655-2472-4583-B2CE-3910F8B1D715}" dt="2025-04-29T13:18:49.486" v="2" actId="1076"/>
          <ac:picMkLst>
            <pc:docMk/>
            <pc:sldMk cId="1768648259" sldId="3675"/>
            <ac:picMk id="4" creationId="{89CA2D8C-5B8F-749C-5F90-737638F8996C}"/>
          </ac:picMkLst>
        </pc:picChg>
      </pc:sldChg>
    </pc:docChg>
  </pc:docChgLst>
  <pc:docChgLst>
    <pc:chgData name="Harriet Smith" userId="cAQpWI1H3pb5sTbe2loXSvZKKjNLf6ai+Xtm3KZXB/w=" providerId="None" clId="Web-{82A869F6-3C20-4F24-98BB-C9E6BCA54794}"/>
    <pc:docChg chg="modSld">
      <pc:chgData name="Harriet Smith" userId="cAQpWI1H3pb5sTbe2loXSvZKKjNLf6ai+Xtm3KZXB/w=" providerId="None" clId="Web-{82A869F6-3C20-4F24-98BB-C9E6BCA54794}" dt="2025-04-29T13:17:47.020" v="79" actId="1076"/>
      <pc:docMkLst>
        <pc:docMk/>
      </pc:docMkLst>
      <pc:sldChg chg="delSp modSp">
        <pc:chgData name="Harriet Smith" userId="cAQpWI1H3pb5sTbe2loXSvZKKjNLf6ai+Xtm3KZXB/w=" providerId="None" clId="Web-{82A869F6-3C20-4F24-98BB-C9E6BCA54794}" dt="2025-04-29T13:17:47.020" v="79" actId="1076"/>
        <pc:sldMkLst>
          <pc:docMk/>
          <pc:sldMk cId="1768648259" sldId="3675"/>
        </pc:sldMkLst>
        <pc:spChg chg="mod">
          <ac:chgData name="Harriet Smith" userId="cAQpWI1H3pb5sTbe2loXSvZKKjNLf6ai+Xtm3KZXB/w=" providerId="None" clId="Web-{82A869F6-3C20-4F24-98BB-C9E6BCA54794}" dt="2025-04-29T13:17:47.020" v="79" actId="1076"/>
          <ac:spMkLst>
            <pc:docMk/>
            <pc:sldMk cId="1768648259" sldId="3675"/>
            <ac:spMk id="5" creationId="{346704FF-CC9F-B13E-119E-0A9443788010}"/>
          </ac:spMkLst>
        </pc:spChg>
        <pc:spChg chg="mod">
          <ac:chgData name="Harriet Smith" userId="cAQpWI1H3pb5sTbe2loXSvZKKjNLf6ai+Xtm3KZXB/w=" providerId="None" clId="Web-{82A869F6-3C20-4F24-98BB-C9E6BCA54794}" dt="2025-04-29T13:15:23.248" v="43" actId="20577"/>
          <ac:spMkLst>
            <pc:docMk/>
            <pc:sldMk cId="1768648259" sldId="3675"/>
            <ac:spMk id="8" creationId="{5E1FB667-9C80-7B3F-C28D-0C9AB9AD6677}"/>
          </ac:spMkLst>
        </pc:spChg>
        <pc:spChg chg="mod">
          <ac:chgData name="Harriet Smith" userId="cAQpWI1H3pb5sTbe2loXSvZKKjNLf6ai+Xtm3KZXB/w=" providerId="None" clId="Web-{82A869F6-3C20-4F24-98BB-C9E6BCA54794}" dt="2025-04-29T13:17:32.894" v="73" actId="20577"/>
          <ac:spMkLst>
            <pc:docMk/>
            <pc:sldMk cId="1768648259" sldId="3675"/>
            <ac:spMk id="14" creationId="{D707284F-6D83-7390-2B73-61CCB19C9584}"/>
          </ac:spMkLst>
        </pc:spChg>
        <pc:spChg chg="del">
          <ac:chgData name="Harriet Smith" userId="cAQpWI1H3pb5sTbe2loXSvZKKjNLf6ai+Xtm3KZXB/w=" providerId="None" clId="Web-{82A869F6-3C20-4F24-98BB-C9E6BCA54794}" dt="2025-04-29T13:16:49.768" v="60"/>
          <ac:spMkLst>
            <pc:docMk/>
            <pc:sldMk cId="1768648259" sldId="3675"/>
            <ac:spMk id="15" creationId="{8CD8E077-86DA-EC0C-90DF-A98394752C7F}"/>
          </ac:spMkLst>
        </pc:spChg>
        <pc:picChg chg="mod modCrop">
          <ac:chgData name="Harriet Smith" userId="cAQpWI1H3pb5sTbe2loXSvZKKjNLf6ai+Xtm3KZXB/w=" providerId="None" clId="Web-{82A869F6-3C20-4F24-98BB-C9E6BCA54794}" dt="2025-04-29T13:17:43.535" v="78" actId="14100"/>
          <ac:picMkLst>
            <pc:docMk/>
            <pc:sldMk cId="1768648259" sldId="3675"/>
            <ac:picMk id="4" creationId="{89CA2D8C-5B8F-749C-5F90-737638F8996C}"/>
          </ac:picMkLst>
        </pc:picChg>
      </pc:sldChg>
    </pc:docChg>
  </pc:docChgLst>
  <pc:docChgLst>
    <pc:chgData name="Harriet Smith" userId="cAQpWI1H3pb5sTbe2loXSvZKKjNLf6ai+Xtm3KZXB/w=" providerId="None" clId="Web-{83AF6ED3-506E-4BE0-AE8B-82ABC37BAB02}"/>
    <pc:docChg chg="modSld">
      <pc:chgData name="Harriet Smith" userId="cAQpWI1H3pb5sTbe2loXSvZKKjNLf6ai+Xtm3KZXB/w=" providerId="None" clId="Web-{83AF6ED3-506E-4BE0-AE8B-82ABC37BAB02}" dt="2025-04-29T13:33:26.143" v="4" actId="20577"/>
      <pc:docMkLst>
        <pc:docMk/>
      </pc:docMkLst>
      <pc:sldChg chg="modSp">
        <pc:chgData name="Harriet Smith" userId="cAQpWI1H3pb5sTbe2loXSvZKKjNLf6ai+Xtm3KZXB/w=" providerId="None" clId="Web-{83AF6ED3-506E-4BE0-AE8B-82ABC37BAB02}" dt="2025-04-29T13:33:26.143" v="4" actId="20577"/>
        <pc:sldMkLst>
          <pc:docMk/>
          <pc:sldMk cId="1768648259" sldId="3675"/>
        </pc:sldMkLst>
        <pc:spChg chg="mod">
          <ac:chgData name="Harriet Smith" userId="cAQpWI1H3pb5sTbe2loXSvZKKjNLf6ai+Xtm3KZXB/w=" providerId="None" clId="Web-{83AF6ED3-506E-4BE0-AE8B-82ABC37BAB02}" dt="2025-04-29T13:33:26.143" v="4" actId="20577"/>
          <ac:spMkLst>
            <pc:docMk/>
            <pc:sldMk cId="1768648259" sldId="3675"/>
            <ac:spMk id="6" creationId="{108D2E13-C898-2E44-A0C0-C762F9CDFE6B}"/>
          </ac:spMkLst>
        </pc:spChg>
      </pc:sldChg>
    </pc:docChg>
  </pc:docChgLst>
  <pc:docChgLst>
    <pc:chgData name="Harriet Smith" userId="cAQpWI1H3pb5sTbe2loXSvZKKjNLf6ai+Xtm3KZXB/w=" providerId="None" clId="Web-{816DEEBE-0E8A-47C4-8C02-EC339548F120}"/>
    <pc:docChg chg="modSld">
      <pc:chgData name="Harriet Smith" userId="cAQpWI1H3pb5sTbe2loXSvZKKjNLf6ai+Xtm3KZXB/w=" providerId="None" clId="Web-{816DEEBE-0E8A-47C4-8C02-EC339548F120}" dt="2025-04-25T15:05:45.662" v="3" actId="20577"/>
      <pc:docMkLst>
        <pc:docMk/>
      </pc:docMkLst>
      <pc:sldChg chg="modSp">
        <pc:chgData name="Harriet Smith" userId="cAQpWI1H3pb5sTbe2loXSvZKKjNLf6ai+Xtm3KZXB/w=" providerId="None" clId="Web-{816DEEBE-0E8A-47C4-8C02-EC339548F120}" dt="2025-04-25T15:05:45.662" v="3" actId="20577"/>
        <pc:sldMkLst>
          <pc:docMk/>
          <pc:sldMk cId="1804331266" sldId="3676"/>
        </pc:sldMkLst>
        <pc:spChg chg="mod">
          <ac:chgData name="Harriet Smith" userId="cAQpWI1H3pb5sTbe2loXSvZKKjNLf6ai+Xtm3KZXB/w=" providerId="None" clId="Web-{816DEEBE-0E8A-47C4-8C02-EC339548F120}" dt="2025-04-25T15:05:37.896" v="1" actId="20577"/>
          <ac:spMkLst>
            <pc:docMk/>
            <pc:sldMk cId="1804331266" sldId="3676"/>
            <ac:spMk id="19" creationId="{E63268B9-E834-3449-5F3E-6B70AD916BCF}"/>
          </ac:spMkLst>
        </pc:spChg>
        <pc:spChg chg="mod">
          <ac:chgData name="Harriet Smith" userId="cAQpWI1H3pb5sTbe2loXSvZKKjNLf6ai+Xtm3KZXB/w=" providerId="None" clId="Web-{816DEEBE-0E8A-47C4-8C02-EC339548F120}" dt="2025-04-25T15:05:45.662" v="3" actId="20577"/>
          <ac:spMkLst>
            <pc:docMk/>
            <pc:sldMk cId="1804331266" sldId="3676"/>
            <ac:spMk id="53" creationId="{9D670676-5EDB-94AB-DAB1-B19EBEC5ED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E9B86-D22F-BD4D-9ACA-1FDB131650A5}" type="datetimeFigureOut">
              <a:rPr lang="en-GB" smtClean="0"/>
              <a:t>29/04/2025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5BF69-A083-D54F-87FA-77A9B197E256}" type="slidenum">
              <a:rPr lang="en-GB" smtClean="0"/>
              <a:t>‹#›</a:t>
            </a:fld>
            <a:endParaRPr lang="en-GB"/>
          </a:p>
        </p:txBody>
      </p:sp>
    </p:spTree>
    <p:extLst>
      <p:ext uri="{BB962C8B-B14F-4D97-AF65-F5344CB8AC3E}">
        <p14:creationId xmlns:p14="http://schemas.microsoft.com/office/powerpoint/2010/main" val="388204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 poor, at source and inconsistent standards, still a shortage of models and a challenge to validate them ….we still are challenged in handling decision making under uncertainty, we don’t capture enough and collapse it to quickly in the decision chain…. And too many think that there is safety in numbers.   </a:t>
            </a:r>
          </a:p>
        </p:txBody>
      </p:sp>
      <p:sp>
        <p:nvSpPr>
          <p:cNvPr id="4" name="Slide Number Placeholder 3"/>
          <p:cNvSpPr>
            <a:spLocks noGrp="1"/>
          </p:cNvSpPr>
          <p:nvPr>
            <p:ph type="sldNum" sz="quarter" idx="5"/>
          </p:nvPr>
        </p:nvSpPr>
        <p:spPr/>
        <p:txBody>
          <a:bodyPr/>
          <a:lstStyle/>
          <a:p>
            <a:fld id="{6A95BF69-A083-D54F-87FA-77A9B197E256}" type="slidenum">
              <a:rPr lang="en-GB" smtClean="0"/>
              <a:t>3</a:t>
            </a:fld>
            <a:endParaRPr lang="en-GB"/>
          </a:p>
        </p:txBody>
      </p:sp>
    </p:spTree>
    <p:extLst>
      <p:ext uri="{BB962C8B-B14F-4D97-AF65-F5344CB8AC3E}">
        <p14:creationId xmlns:p14="http://schemas.microsoft.com/office/powerpoint/2010/main" val="230877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Oasis and this event are an opportunity to not have to follow the herd , to think independently and critically to do something about it. </a:t>
            </a:r>
          </a:p>
        </p:txBody>
      </p:sp>
      <p:sp>
        <p:nvSpPr>
          <p:cNvPr id="4" name="Slide Number Placeholder 3"/>
          <p:cNvSpPr>
            <a:spLocks noGrp="1"/>
          </p:cNvSpPr>
          <p:nvPr>
            <p:ph type="sldNum" sz="quarter" idx="5"/>
          </p:nvPr>
        </p:nvSpPr>
        <p:spPr/>
        <p:txBody>
          <a:bodyPr/>
          <a:lstStyle/>
          <a:p>
            <a:fld id="{6A95BF69-A083-D54F-87FA-77A9B197E256}" type="slidenum">
              <a:rPr lang="en-GB" smtClean="0"/>
              <a:t>4</a:t>
            </a:fld>
            <a:endParaRPr lang="en-GB"/>
          </a:p>
        </p:txBody>
      </p:sp>
    </p:spTree>
    <p:extLst>
      <p:ext uri="{BB962C8B-B14F-4D97-AF65-F5344CB8AC3E}">
        <p14:creationId xmlns:p14="http://schemas.microsoft.com/office/powerpoint/2010/main" val="257130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10CC3-3FA7-EEDA-1C65-6BD4A8F8A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15089-C910-9193-61DF-B2E1906C9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A062B-1C17-EAF4-6309-55D6CAFD48E8}"/>
              </a:ext>
            </a:extLst>
          </p:cNvPr>
          <p:cNvSpPr>
            <a:spLocks noGrp="1"/>
          </p:cNvSpPr>
          <p:nvPr>
            <p:ph type="body" idx="1"/>
          </p:nvPr>
        </p:nvSpPr>
        <p:spPr/>
        <p:txBody>
          <a:bodyPr/>
          <a:lstStyle/>
          <a:p>
            <a:r>
              <a:rPr lang="en-US" dirty="0">
                <a:latin typeface="Calibri"/>
                <a:ea typeface="Calibri"/>
                <a:cs typeface="Calibri"/>
              </a:rPr>
              <a:t>In the 12 years since we started Oasis we have over 100 models from 22 and one data standard </a:t>
            </a:r>
          </a:p>
        </p:txBody>
      </p:sp>
      <p:sp>
        <p:nvSpPr>
          <p:cNvPr id="4" name="Slide Number Placeholder 3">
            <a:extLst>
              <a:ext uri="{FF2B5EF4-FFF2-40B4-BE49-F238E27FC236}">
                <a16:creationId xmlns:a16="http://schemas.microsoft.com/office/drawing/2014/main" id="{65E7A05C-EA67-DCEB-DDE5-390FF794A6B5}"/>
              </a:ext>
            </a:extLst>
          </p:cNvPr>
          <p:cNvSpPr>
            <a:spLocks noGrp="1"/>
          </p:cNvSpPr>
          <p:nvPr>
            <p:ph type="sldNum" sz="quarter" idx="5"/>
          </p:nvPr>
        </p:nvSpPr>
        <p:spPr/>
        <p:txBody>
          <a:bodyPr/>
          <a:lstStyle/>
          <a:p>
            <a:fld id="{4CA15162-CDBD-AF4A-ADE9-7CA7AD33A6CC}" type="slidenum">
              <a:rPr lang="en-GB" smtClean="0"/>
              <a:t>5</a:t>
            </a:fld>
            <a:endParaRPr lang="en-GB"/>
          </a:p>
        </p:txBody>
      </p:sp>
    </p:spTree>
    <p:extLst>
      <p:ext uri="{BB962C8B-B14F-4D97-AF65-F5344CB8AC3E}">
        <p14:creationId xmlns:p14="http://schemas.microsoft.com/office/powerpoint/2010/main" val="49245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Flexibility and its great that both Moody’s and Verisk are supporting the independent modellers that use Oasis. </a:t>
            </a:r>
          </a:p>
        </p:txBody>
      </p:sp>
      <p:sp>
        <p:nvSpPr>
          <p:cNvPr id="4" name="Slide Number Placeholder 3"/>
          <p:cNvSpPr>
            <a:spLocks noGrp="1"/>
          </p:cNvSpPr>
          <p:nvPr>
            <p:ph type="sldNum" sz="quarter" idx="5"/>
          </p:nvPr>
        </p:nvSpPr>
        <p:spPr/>
        <p:txBody>
          <a:bodyPr/>
          <a:lstStyle/>
          <a:p>
            <a:fld id="{6A95BF69-A083-D54F-87FA-77A9B197E256}" type="slidenum">
              <a:rPr lang="en-GB" smtClean="0"/>
              <a:t>7</a:t>
            </a:fld>
            <a:endParaRPr lang="en-GB"/>
          </a:p>
        </p:txBody>
      </p:sp>
    </p:spTree>
    <p:extLst>
      <p:ext uri="{BB962C8B-B14F-4D97-AF65-F5344CB8AC3E}">
        <p14:creationId xmlns:p14="http://schemas.microsoft.com/office/powerpoint/2010/main" val="425385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C036-FC32-7F73-9365-DDC079A5B02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DAD315C-E2B3-73D2-2FE5-0A48E919D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04F2AD0-E116-5361-2B2F-2D809310B6D3}"/>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5" name="Footer Placeholder 4">
            <a:extLst>
              <a:ext uri="{FF2B5EF4-FFF2-40B4-BE49-F238E27FC236}">
                <a16:creationId xmlns:a16="http://schemas.microsoft.com/office/drawing/2014/main" id="{A1B44CE5-C38F-4AE6-9D08-C652BDE98A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13248D-1CCF-A3F2-39F9-A285F082B1C4}"/>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280925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0503-9C52-A39B-BDBF-5277C0400F7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2B297F8-36FB-F46E-360D-AD99EE7A272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0A67D7A-C7EC-E9E8-AB86-30647B968E20}"/>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5" name="Footer Placeholder 4">
            <a:extLst>
              <a:ext uri="{FF2B5EF4-FFF2-40B4-BE49-F238E27FC236}">
                <a16:creationId xmlns:a16="http://schemas.microsoft.com/office/drawing/2014/main" id="{BED5C907-536E-712D-322A-41D05340EF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E5FE9D-D119-FE2F-D585-54EBDFD213EB}"/>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2751639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53C06-B35C-444C-A018-558E1BD2092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A21313B-FE71-DBDB-69B2-8276D25A14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9F8A93-D36C-CA2A-DCC8-C9B1C55C80CE}"/>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5" name="Footer Placeholder 4">
            <a:extLst>
              <a:ext uri="{FF2B5EF4-FFF2-40B4-BE49-F238E27FC236}">
                <a16:creationId xmlns:a16="http://schemas.microsoft.com/office/drawing/2014/main" id="{76AF444B-8AF1-90A8-D5CC-4C9D02AE97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77CC79-1689-2273-8F36-C928F307AFF8}"/>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81520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2551-E738-61AB-0D89-1CB2C560B1C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5231947-6F22-F438-8D31-2A0E5CC46C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7FE1DD9-DA59-6506-0813-3EAB5AA649AA}"/>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5" name="Footer Placeholder 4">
            <a:extLst>
              <a:ext uri="{FF2B5EF4-FFF2-40B4-BE49-F238E27FC236}">
                <a16:creationId xmlns:a16="http://schemas.microsoft.com/office/drawing/2014/main" id="{D404AE8D-5B5D-1658-1B0A-69642996CB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552BB3-E844-AFAE-A45C-B9FB09FA01C2}"/>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6810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5346-C7BF-DFD9-1A7E-437A1FBA45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1556B65-9EEC-75C3-364D-DEFA8AB854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0D333B-BD10-801F-A0D2-C7265FC2B18F}"/>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5" name="Footer Placeholder 4">
            <a:extLst>
              <a:ext uri="{FF2B5EF4-FFF2-40B4-BE49-F238E27FC236}">
                <a16:creationId xmlns:a16="http://schemas.microsoft.com/office/drawing/2014/main" id="{FCBEB5A5-9EC9-83C1-51DC-3DA9C73B2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435C79-9DB0-1775-FB7E-5BC440D59C56}"/>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3602790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290D-8994-92FD-488D-74C38DB2BD0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4E502B3-C96F-35C4-C214-5C29908CF9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FBDA1FF-7728-570E-E066-4C1F44875FC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925C4CD-10B4-281C-AEAF-25C74487144B}"/>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6" name="Footer Placeholder 5">
            <a:extLst>
              <a:ext uri="{FF2B5EF4-FFF2-40B4-BE49-F238E27FC236}">
                <a16:creationId xmlns:a16="http://schemas.microsoft.com/office/drawing/2014/main" id="{D990F4B4-3140-8373-B79F-9CE97CD2B0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E2F9C4-FDB8-F9DC-92E2-D3B357937E79}"/>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22260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7DA9-98E3-791B-95B5-B72AC7C0282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F90F843-7E65-278E-5587-3A66D9E52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A1D5CA-30C1-CBD8-EC09-FDE8AEEEE10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B19D931-8D61-00B9-25BD-D8B737D0F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9B006F7-253E-FEFB-2B61-1BAC0CED82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54FD024-9265-15D7-AAE2-C276BD370CAE}"/>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8" name="Footer Placeholder 7">
            <a:extLst>
              <a:ext uri="{FF2B5EF4-FFF2-40B4-BE49-F238E27FC236}">
                <a16:creationId xmlns:a16="http://schemas.microsoft.com/office/drawing/2014/main" id="{2A0C8A22-BD8D-37ED-092F-391A39E34B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3BBB01-A636-6998-1A53-8EBB229FFA19}"/>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46284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51876-58CB-B57A-927D-605A1212908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DFEDBBF-B8F0-195F-1820-6B1869AEF7DA}"/>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4" name="Footer Placeholder 3">
            <a:extLst>
              <a:ext uri="{FF2B5EF4-FFF2-40B4-BE49-F238E27FC236}">
                <a16:creationId xmlns:a16="http://schemas.microsoft.com/office/drawing/2014/main" id="{16C135FF-9DC0-06F7-B362-5ADCE50C0D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EC93E8-D0D7-D846-B75D-EAB5AAA2004E}"/>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274319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6FC902-C11C-73BC-012B-EC11C0E482E0}"/>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3" name="Footer Placeholder 2">
            <a:extLst>
              <a:ext uri="{FF2B5EF4-FFF2-40B4-BE49-F238E27FC236}">
                <a16:creationId xmlns:a16="http://schemas.microsoft.com/office/drawing/2014/main" id="{7E069CBE-3E24-C7FB-E6F0-1E70B8D5F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A17321-31B4-EF9C-89A0-82E90AA87879}"/>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316256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0973F-85DC-A63B-74CD-1785EE0136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702736E-8B01-A543-05FC-507077981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EFF7F11-519D-6C29-F40E-7E6FFAA76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86CCEE-D219-8732-23AD-B78B59693C31}"/>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6" name="Footer Placeholder 5">
            <a:extLst>
              <a:ext uri="{FF2B5EF4-FFF2-40B4-BE49-F238E27FC236}">
                <a16:creationId xmlns:a16="http://schemas.microsoft.com/office/drawing/2014/main" id="{9D5D214A-A723-5020-EBC2-4754EB8915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A33AE6-CFC3-35A6-62F8-76A65C5B8F68}"/>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36973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54E3-6E34-41A2-8AD8-08199C13C8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24D8755-F60A-82B0-D777-700DDCE4E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4A4C1D-D982-C457-9345-3EBC564CD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8EEEEA-A0CB-B1DC-D91D-A8C4A344027E}"/>
              </a:ext>
            </a:extLst>
          </p:cNvPr>
          <p:cNvSpPr>
            <a:spLocks noGrp="1"/>
          </p:cNvSpPr>
          <p:nvPr>
            <p:ph type="dt" sz="half" idx="10"/>
          </p:nvPr>
        </p:nvSpPr>
        <p:spPr/>
        <p:txBody>
          <a:bodyPr/>
          <a:lstStyle/>
          <a:p>
            <a:fld id="{D12298EE-4412-BB44-BA01-07B50C35A6BE}" type="datetimeFigureOut">
              <a:rPr lang="en-GB" smtClean="0"/>
              <a:t>29/04/2025</a:t>
            </a:fld>
            <a:endParaRPr lang="en-GB"/>
          </a:p>
        </p:txBody>
      </p:sp>
      <p:sp>
        <p:nvSpPr>
          <p:cNvPr id="6" name="Footer Placeholder 5">
            <a:extLst>
              <a:ext uri="{FF2B5EF4-FFF2-40B4-BE49-F238E27FC236}">
                <a16:creationId xmlns:a16="http://schemas.microsoft.com/office/drawing/2014/main" id="{97F2EB5A-CB95-1085-7E4B-3CF2D74A4A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258030-08DB-8E24-D0C4-09CD32D40FCA}"/>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27003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4E57CE-2D5A-3C99-ED49-90138E7796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24D30E0-47D1-E6D0-6EB1-6EABAD8F93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B913D6-B978-57F1-036F-CF3CDD0BC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2298EE-4412-BB44-BA01-07B50C35A6BE}" type="datetimeFigureOut">
              <a:rPr lang="en-GB" smtClean="0"/>
              <a:t>29/04/2025</a:t>
            </a:fld>
            <a:endParaRPr lang="en-GB"/>
          </a:p>
        </p:txBody>
      </p:sp>
      <p:sp>
        <p:nvSpPr>
          <p:cNvPr id="5" name="Footer Placeholder 4">
            <a:extLst>
              <a:ext uri="{FF2B5EF4-FFF2-40B4-BE49-F238E27FC236}">
                <a16:creationId xmlns:a16="http://schemas.microsoft.com/office/drawing/2014/main" id="{34D05DE6-D9C9-0C7D-F688-DE6E3C8F0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AA7BFDD-D295-3D8F-E113-875A987C8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67EA87-183B-1440-96AA-01B1DA5B72A4}" type="slidenum">
              <a:rPr lang="en-GB" smtClean="0"/>
              <a:t>‹#›</a:t>
            </a:fld>
            <a:endParaRPr lang="en-GB"/>
          </a:p>
        </p:txBody>
      </p:sp>
    </p:spTree>
    <p:extLst>
      <p:ext uri="{BB962C8B-B14F-4D97-AF65-F5344CB8AC3E}">
        <p14:creationId xmlns:p14="http://schemas.microsoft.com/office/powerpoint/2010/main" val="1755162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oasislmf.org/anti-competitive-trust-policy"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sv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tiff"/><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tiff"/><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6.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6.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927C3-46EF-B0C0-A094-B28AD2ABADB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D57289-0412-AA27-9793-23A1BE9B7459}"/>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sharpenSoften amount="11000"/>
                    </a14:imgEffect>
                  </a14:imgLayer>
                </a14:imgProps>
              </a:ext>
            </a:extLst>
          </a:blip>
          <a:srcRect/>
          <a:stretch/>
        </p:blipFill>
        <p:spPr>
          <a:xfrm>
            <a:off x="0" y="-647"/>
            <a:ext cx="12191960" cy="6857990"/>
          </a:xfrm>
          <a:prstGeom prst="rect">
            <a:avLst/>
          </a:prstGeom>
          <a:effectLst/>
        </p:spPr>
      </p:pic>
      <p:sp>
        <p:nvSpPr>
          <p:cNvPr id="3" name="Subtitle 2">
            <a:extLst>
              <a:ext uri="{FF2B5EF4-FFF2-40B4-BE49-F238E27FC236}">
                <a16:creationId xmlns:a16="http://schemas.microsoft.com/office/drawing/2014/main" id="{EBA79844-F1E6-A1DB-7EBA-8ECC55C00DBC}"/>
              </a:ext>
            </a:extLst>
          </p:cNvPr>
          <p:cNvSpPr>
            <a:spLocks noGrp="1"/>
          </p:cNvSpPr>
          <p:nvPr>
            <p:ph type="subTitle" idx="1"/>
          </p:nvPr>
        </p:nvSpPr>
        <p:spPr>
          <a:xfrm>
            <a:off x="8049051" y="6760195"/>
            <a:ext cx="4142929" cy="251447"/>
          </a:xfrm>
        </p:spPr>
        <p:txBody>
          <a:bodyPr anchor="ctr">
            <a:normAutofit fontScale="92500" lnSpcReduction="10000"/>
          </a:bodyPr>
          <a:lstStyle/>
          <a:p>
            <a:pPr algn="r"/>
            <a:r>
              <a:rPr lang="en-GB" sz="1400" dirty="0">
                <a:latin typeface="Raleway"/>
              </a:rPr>
              <a:t>Established as a not-for-profit Company in 2012</a:t>
            </a:r>
          </a:p>
          <a:p>
            <a:pPr algn="r"/>
            <a:endParaRPr lang="en-GB" sz="1900" dirty="0"/>
          </a:p>
        </p:txBody>
      </p:sp>
      <p:pic>
        <p:nvPicPr>
          <p:cNvPr id="6" name="Graphic 5">
            <a:extLst>
              <a:ext uri="{FF2B5EF4-FFF2-40B4-BE49-F238E27FC236}">
                <a16:creationId xmlns:a16="http://schemas.microsoft.com/office/drawing/2014/main" id="{8915806C-E49A-456B-82B8-A7EE1DBF98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875" y="-97794"/>
            <a:ext cx="8014448" cy="1993229"/>
          </a:xfrm>
          <a:prstGeom prst="rect">
            <a:avLst/>
          </a:prstGeom>
          <a:effectLst/>
        </p:spPr>
      </p:pic>
      <p:sp>
        <p:nvSpPr>
          <p:cNvPr id="9" name="TextBox 8">
            <a:extLst>
              <a:ext uri="{FF2B5EF4-FFF2-40B4-BE49-F238E27FC236}">
                <a16:creationId xmlns:a16="http://schemas.microsoft.com/office/drawing/2014/main" id="{A2F58236-41A9-5619-B03B-4607C436A6EC}"/>
              </a:ext>
            </a:extLst>
          </p:cNvPr>
          <p:cNvSpPr txBox="1"/>
          <p:nvPr/>
        </p:nvSpPr>
        <p:spPr>
          <a:xfrm>
            <a:off x="1252538" y="2114662"/>
            <a:ext cx="9686925" cy="2185214"/>
          </a:xfrm>
          <a:prstGeom prst="rect">
            <a:avLst/>
          </a:prstGeom>
          <a:noFill/>
        </p:spPr>
        <p:txBody>
          <a:bodyPr wrap="square" lIns="91440" tIns="45720" rIns="91440" bIns="45720" anchor="t">
            <a:spAutoFit/>
          </a:bodyPr>
          <a:lstStyle/>
          <a:p>
            <a:r>
              <a:rPr lang="en-GB" sz="4400" dirty="0">
                <a:solidFill>
                  <a:schemeClr val="tx2"/>
                </a:solidFill>
                <a:effectLst/>
                <a:latin typeface="Raleway"/>
                <a:cs typeface="Helvetica"/>
              </a:rPr>
              <a:t>"In today's complex and fast moving world, what we need even more than foresight or hindsight is</a:t>
            </a:r>
            <a:r>
              <a:rPr lang="en-GB" sz="4400" dirty="0">
                <a:effectLst/>
                <a:latin typeface="Raleway"/>
                <a:cs typeface="Helvetica"/>
              </a:rPr>
              <a:t> </a:t>
            </a:r>
            <a:r>
              <a:rPr lang="en-GB" sz="4800" dirty="0">
                <a:solidFill>
                  <a:srgbClr val="C00000"/>
                </a:solidFill>
                <a:effectLst/>
                <a:latin typeface="Raleway"/>
                <a:cs typeface="Helvetica"/>
              </a:rPr>
              <a:t>insight</a:t>
            </a:r>
            <a:r>
              <a:rPr lang="en-GB" sz="4800" dirty="0">
                <a:solidFill>
                  <a:srgbClr val="C00000"/>
                </a:solidFill>
                <a:latin typeface="Raleway"/>
                <a:cs typeface="Helvetica"/>
              </a:rPr>
              <a:t>"</a:t>
            </a:r>
            <a:endParaRPr lang="en-GB" sz="3600" dirty="0">
              <a:solidFill>
                <a:srgbClr val="C00000"/>
              </a:solidFill>
              <a:effectLst/>
              <a:latin typeface="Raleway"/>
              <a:cs typeface="Helvetica"/>
            </a:endParaRPr>
          </a:p>
        </p:txBody>
      </p:sp>
    </p:spTree>
    <p:extLst>
      <p:ext uri="{BB962C8B-B14F-4D97-AF65-F5344CB8AC3E}">
        <p14:creationId xmlns:p14="http://schemas.microsoft.com/office/powerpoint/2010/main" val="2448941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aves crashing waves on rocks&#10;&#10;AI-generated content may be incorrect.">
            <a:extLst>
              <a:ext uri="{FF2B5EF4-FFF2-40B4-BE49-F238E27FC236}">
                <a16:creationId xmlns:a16="http://schemas.microsoft.com/office/drawing/2014/main" id="{89CA2D8C-5B8F-749C-5F90-737638F8996C}"/>
              </a:ext>
            </a:extLst>
          </p:cNvPr>
          <p:cNvPicPr>
            <a:picLocks noChangeAspect="1"/>
          </p:cNvPicPr>
          <p:nvPr/>
        </p:nvPicPr>
        <p:blipFill>
          <a:blip r:embed="rId2"/>
          <a:srcRect l="9499" t="1890" r="9413" b="-139"/>
          <a:stretch/>
        </p:blipFill>
        <p:spPr>
          <a:xfrm>
            <a:off x="3041893" y="-3557"/>
            <a:ext cx="9147398" cy="686168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E1FB667-9C80-7B3F-C28D-0C9AB9AD6677}"/>
              </a:ext>
            </a:extLst>
          </p:cNvPr>
          <p:cNvSpPr txBox="1"/>
          <p:nvPr/>
        </p:nvSpPr>
        <p:spPr>
          <a:xfrm>
            <a:off x="175692" y="5490752"/>
            <a:ext cx="7194559" cy="677390"/>
          </a:xfrm>
          <a:prstGeom prst="rect">
            <a:avLst/>
          </a:prstGeom>
          <a:noFill/>
        </p:spPr>
        <p:txBody>
          <a:bodyPr vert="horz" lIns="91440" tIns="45720" rIns="91440" bIns="45720" rtlCol="0" anchor="b">
            <a:noAutofit/>
          </a:bodyPr>
          <a:lstStyle/>
          <a:p>
            <a:pPr marL="342900" indent="-342900">
              <a:lnSpc>
                <a:spcPct val="150000"/>
              </a:lnSpc>
              <a:spcBef>
                <a:spcPct val="0"/>
              </a:spcBef>
              <a:spcAft>
                <a:spcPts val="600"/>
              </a:spcAft>
              <a:buFont typeface="Arial" panose="020B0604020202020204" pitchFamily="34" charset="0"/>
              <a:buChar char="•"/>
            </a:pPr>
            <a:r>
              <a:rPr lang="en-US" sz="1600" dirty="0">
                <a:solidFill>
                  <a:schemeClr val="tx2"/>
                </a:solidFill>
                <a:latin typeface="Raleway"/>
                <a:ea typeface="+mj-ea"/>
                <a:cs typeface="+mj-cs"/>
              </a:rPr>
              <a:t>Exhibitor booths </a:t>
            </a:r>
          </a:p>
          <a:p>
            <a:pPr marL="342900" indent="-342900">
              <a:lnSpc>
                <a:spcPct val="150000"/>
              </a:lnSpc>
              <a:spcBef>
                <a:spcPct val="0"/>
              </a:spcBef>
              <a:spcAft>
                <a:spcPts val="600"/>
              </a:spcAft>
              <a:buFont typeface="Arial" panose="020B0604020202020204" pitchFamily="34" charset="0"/>
              <a:buChar char="•"/>
            </a:pPr>
            <a:r>
              <a:rPr lang="en-US" sz="1600" dirty="0">
                <a:solidFill>
                  <a:schemeClr val="tx2"/>
                </a:solidFill>
                <a:latin typeface="Raleway"/>
                <a:ea typeface="+mj-ea"/>
                <a:cs typeface="+mj-cs"/>
              </a:rPr>
              <a:t>Food and Refreshments</a:t>
            </a:r>
          </a:p>
          <a:p>
            <a:pPr marL="342900" indent="-342900">
              <a:lnSpc>
                <a:spcPct val="150000"/>
              </a:lnSpc>
              <a:spcBef>
                <a:spcPct val="0"/>
              </a:spcBef>
              <a:spcAft>
                <a:spcPts val="600"/>
              </a:spcAft>
              <a:buFont typeface="Arial" panose="020B0604020202020204" pitchFamily="34" charset="0"/>
              <a:buChar char="•"/>
            </a:pPr>
            <a:r>
              <a:rPr lang="en-US" sz="1600" dirty="0">
                <a:solidFill>
                  <a:schemeClr val="tx2"/>
                </a:solidFill>
                <a:latin typeface="Raleway"/>
                <a:ea typeface="+mj-ea"/>
                <a:cs typeface="+mj-cs"/>
              </a:rPr>
              <a:t>Emergency Exits </a:t>
            </a:r>
          </a:p>
          <a:p>
            <a:pPr marL="342900" indent="-342900">
              <a:lnSpc>
                <a:spcPct val="150000"/>
              </a:lnSpc>
              <a:spcBef>
                <a:spcPct val="0"/>
              </a:spcBef>
              <a:spcAft>
                <a:spcPts val="600"/>
              </a:spcAft>
              <a:buFont typeface="Arial" panose="020B0604020202020204" pitchFamily="34" charset="0"/>
              <a:buChar char="•"/>
            </a:pPr>
            <a:r>
              <a:rPr lang="en-US" sz="1600" dirty="0">
                <a:solidFill>
                  <a:schemeClr val="tx2"/>
                </a:solidFill>
                <a:latin typeface="Raleway"/>
                <a:ea typeface="+mj-ea"/>
                <a:cs typeface="+mj-cs"/>
              </a:rPr>
              <a:t>Toilets </a:t>
            </a:r>
          </a:p>
          <a:p>
            <a:pPr marL="342900" indent="-342900">
              <a:lnSpc>
                <a:spcPct val="150000"/>
              </a:lnSpc>
              <a:spcBef>
                <a:spcPct val="0"/>
              </a:spcBef>
              <a:spcAft>
                <a:spcPts val="600"/>
              </a:spcAft>
              <a:buFont typeface="Arial" panose="020B0604020202020204" pitchFamily="34" charset="0"/>
              <a:buChar char="•"/>
            </a:pPr>
            <a:r>
              <a:rPr lang="en-US" sz="1600" dirty="0" err="1">
                <a:solidFill>
                  <a:schemeClr val="tx2"/>
                </a:solidFill>
                <a:latin typeface="Raleway"/>
                <a:ea typeface="+mj-ea"/>
                <a:cs typeface="+mj-cs"/>
              </a:rPr>
              <a:t>Slido</a:t>
            </a:r>
            <a:r>
              <a:rPr lang="en-US" sz="1600" dirty="0">
                <a:solidFill>
                  <a:schemeClr val="tx2"/>
                </a:solidFill>
                <a:latin typeface="Raleway"/>
                <a:ea typeface="+mj-ea"/>
                <a:cs typeface="+mj-cs"/>
              </a:rPr>
              <a:t> </a:t>
            </a:r>
          </a:p>
          <a:p>
            <a:pPr marL="342900" indent="-342900">
              <a:lnSpc>
                <a:spcPct val="150000"/>
              </a:lnSpc>
              <a:spcBef>
                <a:spcPct val="0"/>
              </a:spcBef>
              <a:spcAft>
                <a:spcPts val="600"/>
              </a:spcAft>
              <a:buFont typeface="Arial" panose="020B0604020202020204" pitchFamily="34" charset="0"/>
              <a:buChar char="•"/>
            </a:pPr>
            <a:r>
              <a:rPr lang="en-US" sz="1600" dirty="0">
                <a:solidFill>
                  <a:schemeClr val="tx2"/>
                </a:solidFill>
                <a:latin typeface="Raleway"/>
                <a:ea typeface="+mj-ea"/>
                <a:cs typeface="+mj-cs"/>
              </a:rPr>
              <a:t>Chatham House Rules</a:t>
            </a:r>
          </a:p>
          <a:p>
            <a:pPr marL="342900" indent="-342900">
              <a:lnSpc>
                <a:spcPct val="150000"/>
              </a:lnSpc>
              <a:spcBef>
                <a:spcPct val="0"/>
              </a:spcBef>
              <a:spcAft>
                <a:spcPts val="600"/>
              </a:spcAft>
              <a:buFont typeface="Arial" panose="020B0604020202020204" pitchFamily="34" charset="0"/>
              <a:buChar char="•"/>
            </a:pPr>
            <a:r>
              <a:rPr lang="en-US" sz="1600" dirty="0">
                <a:solidFill>
                  <a:schemeClr val="tx2"/>
                </a:solidFill>
                <a:latin typeface="Raleway"/>
                <a:ea typeface="+mj-ea"/>
                <a:cs typeface="+mj-cs"/>
              </a:rPr>
              <a:t>Anti- competitive trust policy </a:t>
            </a:r>
            <a:endParaRPr lang="en-US" sz="1600" dirty="0">
              <a:solidFill>
                <a:schemeClr val="tx2"/>
              </a:solidFill>
              <a:latin typeface="Raleway"/>
              <a:ea typeface="+mn-lt"/>
              <a:cs typeface="+mn-lt"/>
            </a:endParaRPr>
          </a:p>
        </p:txBody>
      </p:sp>
      <p:sp>
        <p:nvSpPr>
          <p:cNvPr id="14" name="TextBox 13">
            <a:extLst>
              <a:ext uri="{FF2B5EF4-FFF2-40B4-BE49-F238E27FC236}">
                <a16:creationId xmlns:a16="http://schemas.microsoft.com/office/drawing/2014/main" id="{D707284F-6D83-7390-2B73-61CCB19C9584}"/>
              </a:ext>
            </a:extLst>
          </p:cNvPr>
          <p:cNvSpPr txBox="1"/>
          <p:nvPr/>
        </p:nvSpPr>
        <p:spPr>
          <a:xfrm>
            <a:off x="174838" y="4678"/>
            <a:ext cx="7793509" cy="707886"/>
          </a:xfrm>
          <a:prstGeom prst="rect">
            <a:avLst/>
          </a:prstGeom>
          <a:noFill/>
        </p:spPr>
        <p:txBody>
          <a:bodyPr wrap="square" lIns="91440" tIns="45720" rIns="91440" bIns="45720" rtlCol="0" anchor="t">
            <a:spAutoFit/>
          </a:bodyPr>
          <a:lstStyle/>
          <a:p>
            <a:r>
              <a:rPr lang="en-US" sz="4000" dirty="0">
                <a:solidFill>
                  <a:srgbClr val="C00000"/>
                </a:solidFill>
                <a:latin typeface="Raleway"/>
              </a:rPr>
              <a:t>Welcome </a:t>
            </a:r>
            <a:endParaRPr lang="en-US" sz="4000">
              <a:solidFill>
                <a:srgbClr val="C00000"/>
              </a:solidFill>
              <a:latin typeface="Raleway" pitchFamily="2" charset="77"/>
            </a:endParaRPr>
          </a:p>
        </p:txBody>
      </p:sp>
      <p:sp>
        <p:nvSpPr>
          <p:cNvPr id="2" name="TextBox 1">
            <a:extLst>
              <a:ext uri="{FF2B5EF4-FFF2-40B4-BE49-F238E27FC236}">
                <a16:creationId xmlns:a16="http://schemas.microsoft.com/office/drawing/2014/main" id="{438B6098-40BB-BF17-3ABC-F621CDE051BD}"/>
              </a:ext>
            </a:extLst>
          </p:cNvPr>
          <p:cNvSpPr txBox="1"/>
          <p:nvPr/>
        </p:nvSpPr>
        <p:spPr>
          <a:xfrm>
            <a:off x="304800" y="962025"/>
            <a:ext cx="4191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800"/>
              </a:lnSpc>
            </a:pPr>
            <a:r>
              <a:rPr lang="en-US" b="1" dirty="0">
                <a:solidFill>
                  <a:schemeClr val="tx2">
                    <a:lumMod val="76000"/>
                    <a:lumOff val="24000"/>
                  </a:schemeClr>
                </a:solidFill>
                <a:latin typeface="Raleway"/>
                <a:cs typeface="Segoe UI"/>
              </a:rPr>
              <a:t>Harriet Smith​</a:t>
            </a:r>
          </a:p>
          <a:p>
            <a:pPr>
              <a:lnSpc>
                <a:spcPts val="1800"/>
              </a:lnSpc>
            </a:pPr>
            <a:r>
              <a:rPr lang="en-US" dirty="0">
                <a:solidFill>
                  <a:srgbClr val="0E2841"/>
                </a:solidFill>
                <a:latin typeface="Raleway"/>
                <a:cs typeface="Segoe UI"/>
              </a:rPr>
              <a:t>Head of Community Engagement</a:t>
            </a:r>
          </a:p>
        </p:txBody>
      </p:sp>
      <p:sp>
        <p:nvSpPr>
          <p:cNvPr id="6" name="TextBox 5">
            <a:extLst>
              <a:ext uri="{FF2B5EF4-FFF2-40B4-BE49-F238E27FC236}">
                <a16:creationId xmlns:a16="http://schemas.microsoft.com/office/drawing/2014/main" id="{108D2E13-C898-2E44-A0C0-C762F9CDFE6B}"/>
              </a:ext>
            </a:extLst>
          </p:cNvPr>
          <p:cNvSpPr txBox="1"/>
          <p:nvPr/>
        </p:nvSpPr>
        <p:spPr>
          <a:xfrm>
            <a:off x="304800" y="182880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err="1">
                <a:solidFill>
                  <a:schemeClr val="tx2"/>
                </a:solidFill>
                <a:latin typeface="Raleway"/>
                <a:ea typeface="+mn-lt"/>
                <a:cs typeface="+mn-lt"/>
              </a:rPr>
              <a:t>Wifi</a:t>
            </a:r>
            <a:r>
              <a:rPr lang="en-GB" sz="1600" b="1" dirty="0">
                <a:solidFill>
                  <a:schemeClr val="tx2"/>
                </a:solidFill>
                <a:latin typeface="Raleway"/>
                <a:ea typeface="+mn-lt"/>
                <a:cs typeface="+mn-lt"/>
              </a:rPr>
              <a:t>: </a:t>
            </a:r>
            <a:r>
              <a:rPr lang="en-GB" sz="1600" dirty="0">
                <a:solidFill>
                  <a:schemeClr val="tx2"/>
                </a:solidFill>
                <a:latin typeface="Raleway"/>
                <a:ea typeface="+mn-lt"/>
                <a:cs typeface="+mn-lt"/>
              </a:rPr>
              <a:t>Glaziers-Hall-</a:t>
            </a:r>
            <a:r>
              <a:rPr lang="en-GB" sz="1600" err="1">
                <a:solidFill>
                  <a:schemeClr val="tx2"/>
                </a:solidFill>
                <a:latin typeface="Raleway"/>
                <a:ea typeface="+mn-lt"/>
                <a:cs typeface="+mn-lt"/>
              </a:rPr>
              <a:t>Wifi</a:t>
            </a:r>
            <a:br>
              <a:rPr lang="en-GB" sz="1600" dirty="0">
                <a:solidFill>
                  <a:schemeClr val="tx2"/>
                </a:solidFill>
                <a:latin typeface="Raleway"/>
              </a:rPr>
            </a:br>
            <a:r>
              <a:rPr lang="en-US" sz="1600" b="1" dirty="0">
                <a:solidFill>
                  <a:schemeClr val="tx2"/>
                </a:solidFill>
                <a:latin typeface="Raleway"/>
              </a:rPr>
              <a:t>Passkey</a:t>
            </a:r>
            <a:r>
              <a:rPr lang="en-US" sz="1600" dirty="0">
                <a:solidFill>
                  <a:schemeClr val="tx2"/>
                </a:solidFill>
                <a:latin typeface="Raleway"/>
              </a:rPr>
              <a:t> : event123</a:t>
            </a:r>
            <a:endParaRPr lang="en-GB" dirty="0">
              <a:solidFill>
                <a:schemeClr val="tx2"/>
              </a:solidFill>
              <a:latin typeface="Raleway"/>
            </a:endParaRPr>
          </a:p>
        </p:txBody>
      </p:sp>
      <p:sp>
        <p:nvSpPr>
          <p:cNvPr id="10" name="TextBox 9">
            <a:extLst>
              <a:ext uri="{FF2B5EF4-FFF2-40B4-BE49-F238E27FC236}">
                <a16:creationId xmlns:a16="http://schemas.microsoft.com/office/drawing/2014/main" id="{5D96B59F-44E1-2B4B-80A9-2620BECC63B8}"/>
              </a:ext>
            </a:extLst>
          </p:cNvPr>
          <p:cNvSpPr txBox="1"/>
          <p:nvPr/>
        </p:nvSpPr>
        <p:spPr>
          <a:xfrm>
            <a:off x="541600" y="6031280"/>
            <a:ext cx="9030772"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ct val="0"/>
              </a:spcBef>
              <a:spcAft>
                <a:spcPts val="600"/>
              </a:spcAft>
            </a:pPr>
            <a:r>
              <a:rPr lang="en-US" sz="1100" dirty="0">
                <a:solidFill>
                  <a:schemeClr val="tx2"/>
                </a:solidFill>
                <a:latin typeface="Raleway"/>
                <a:hlinkClick r:id="rId3">
                  <a:extLst>
                    <a:ext uri="{A12FA001-AC4F-418D-AE19-62706E023703}">
                      <ahyp:hlinkClr xmlns:ahyp="http://schemas.microsoft.com/office/drawing/2018/hyperlinkcolor" val="tx"/>
                    </a:ext>
                  </a:extLst>
                </a:hlinkClick>
              </a:rPr>
              <a:t>https://oasislmf.org/anti-competitive-trust-policy</a:t>
            </a:r>
            <a:r>
              <a:rPr lang="en-US" sz="1100" dirty="0">
                <a:solidFill>
                  <a:schemeClr val="tx2"/>
                </a:solidFill>
              </a:rPr>
              <a:t>) </a:t>
            </a:r>
            <a:r>
              <a:rPr lang="en-US" sz="1200" dirty="0">
                <a:solidFill>
                  <a:schemeClr val="tx2"/>
                </a:solidFill>
                <a:latin typeface="Raleway"/>
              </a:rPr>
              <a:t>  </a:t>
            </a:r>
            <a:r>
              <a:rPr lang="en-US" sz="1600" dirty="0">
                <a:solidFill>
                  <a:schemeClr val="tx2"/>
                </a:solidFill>
                <a:latin typeface="Raleway"/>
              </a:rPr>
              <a:t> </a:t>
            </a:r>
            <a:endParaRPr lang="en-US">
              <a:solidFill>
                <a:schemeClr val="tx2"/>
              </a:solidFill>
              <a:latin typeface="Raleway"/>
            </a:endParaRPr>
          </a:p>
          <a:p>
            <a:pPr algn="l"/>
            <a:endParaRPr lang="en-GB" dirty="0"/>
          </a:p>
        </p:txBody>
      </p:sp>
    </p:spTree>
    <p:extLst>
      <p:ext uri="{BB962C8B-B14F-4D97-AF65-F5344CB8AC3E}">
        <p14:creationId xmlns:p14="http://schemas.microsoft.com/office/powerpoint/2010/main" val="1768648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F51226-6E4A-548B-AE5A-32621848AE77}"/>
              </a:ext>
            </a:extLst>
          </p:cNvPr>
          <p:cNvPicPr>
            <a:picLocks noChangeAspect="1"/>
          </p:cNvPicPr>
          <p:nvPr/>
        </p:nvPicPr>
        <p:blipFill>
          <a:blip r:embed="rId3"/>
          <a:srcRect l="2877" r="3360"/>
          <a:stretch/>
        </p:blipFill>
        <p:spPr>
          <a:xfrm>
            <a:off x="1" y="10"/>
            <a:ext cx="9669642" cy="6857990"/>
          </a:xfrm>
          <a:prstGeom prst="rect">
            <a:avLst/>
          </a:prstGeom>
        </p:spPr>
      </p:pic>
      <p:sp>
        <p:nvSpPr>
          <p:cNvPr id="33" name="Rectangle 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E71885F-5D8C-039D-3973-148E01411EDF}"/>
              </a:ext>
            </a:extLst>
          </p:cNvPr>
          <p:cNvSpPr txBox="1"/>
          <p:nvPr/>
        </p:nvSpPr>
        <p:spPr>
          <a:xfrm>
            <a:off x="8158131" y="991803"/>
            <a:ext cx="4030820"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solidFill>
                  <a:schemeClr val="tx2"/>
                </a:solidFill>
                <a:latin typeface="Raleway" pitchFamily="2" charset="77"/>
                <a:ea typeface="+mj-ea"/>
                <a:cs typeface="+mj-cs"/>
              </a:rPr>
              <a:t>We live in a </a:t>
            </a:r>
            <a:r>
              <a:rPr lang="en-US" sz="5200" dirty="0">
                <a:solidFill>
                  <a:srgbClr val="C00000"/>
                </a:solidFill>
                <a:latin typeface="Raleway" pitchFamily="2" charset="77"/>
                <a:ea typeface="+mj-ea"/>
                <a:cs typeface="+mj-cs"/>
              </a:rPr>
              <a:t>challenging</a:t>
            </a:r>
            <a:r>
              <a:rPr lang="en-US" sz="5200" dirty="0">
                <a:latin typeface="Raleway" pitchFamily="2" charset="77"/>
                <a:ea typeface="+mj-ea"/>
                <a:cs typeface="+mj-cs"/>
              </a:rPr>
              <a:t> </a:t>
            </a:r>
            <a:r>
              <a:rPr lang="en-US" sz="5200" dirty="0">
                <a:solidFill>
                  <a:schemeClr val="tx2"/>
                </a:solidFill>
                <a:latin typeface="Raleway" pitchFamily="2" charset="77"/>
                <a:ea typeface="+mj-ea"/>
                <a:cs typeface="+mj-cs"/>
              </a:rPr>
              <a:t>world.. </a:t>
            </a:r>
          </a:p>
        </p:txBody>
      </p:sp>
      <p:pic>
        <p:nvPicPr>
          <p:cNvPr id="3" name="Picture 2" descr="A picture containing icon&#10;&#10;Description automatically generated">
            <a:extLst>
              <a:ext uri="{FF2B5EF4-FFF2-40B4-BE49-F238E27FC236}">
                <a16:creationId xmlns:a16="http://schemas.microsoft.com/office/drawing/2014/main" id="{FC9E2E58-9EC3-63FA-4705-67ACC2031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8105" y="6353571"/>
            <a:ext cx="1855749" cy="504378"/>
          </a:xfrm>
          <a:prstGeom prst="rect">
            <a:avLst/>
          </a:prstGeom>
        </p:spPr>
      </p:pic>
    </p:spTree>
    <p:extLst>
      <p:ext uri="{BB962C8B-B14F-4D97-AF65-F5344CB8AC3E}">
        <p14:creationId xmlns:p14="http://schemas.microsoft.com/office/powerpoint/2010/main" val="3005796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4CF602-0688-7716-9E51-11DB94A000C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zebras standing in a field&#10;&#10;AI-generated content may be incorrect.">
            <a:extLst>
              <a:ext uri="{FF2B5EF4-FFF2-40B4-BE49-F238E27FC236}">
                <a16:creationId xmlns:a16="http://schemas.microsoft.com/office/drawing/2014/main" id="{ED2D76D3-3B1F-AD46-C5FD-AB7A2A94BFB7}"/>
              </a:ext>
            </a:extLst>
          </p:cNvPr>
          <p:cNvPicPr>
            <a:picLocks noChangeAspect="1"/>
          </p:cNvPicPr>
          <p:nvPr/>
        </p:nvPicPr>
        <p:blipFill>
          <a:blip r:embed="rId3"/>
          <a:srcRect l="2" t="4360" b="25073"/>
          <a:stretch/>
        </p:blipFill>
        <p:spPr>
          <a:xfrm>
            <a:off x="2522358" y="10"/>
            <a:ext cx="9669642" cy="6857990"/>
          </a:xfrm>
          <a:prstGeom prst="rect">
            <a:avLst/>
          </a:prstGeom>
        </p:spPr>
      </p:pic>
      <p:sp>
        <p:nvSpPr>
          <p:cNvPr id="28" name="Rectangle 2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6B1D189-96EC-322D-4F7C-1CA2D358B42A}"/>
              </a:ext>
            </a:extLst>
          </p:cNvPr>
          <p:cNvSpPr txBox="1"/>
          <p:nvPr/>
        </p:nvSpPr>
        <p:spPr>
          <a:xfrm>
            <a:off x="293545" y="3108959"/>
            <a:ext cx="3743882" cy="2344413"/>
          </a:xfrm>
          <a:prstGeom prst="rect">
            <a:avLst/>
          </a:prstGeom>
          <a:noFill/>
        </p:spPr>
        <p:txBody>
          <a:bodyPr vert="horz" lIns="91440" tIns="45720" rIns="91440" bIns="45720" rtlCol="0">
            <a:noAutofit/>
          </a:bodyPr>
          <a:lstStyle/>
          <a:p>
            <a:pPr>
              <a:lnSpc>
                <a:spcPct val="150000"/>
              </a:lnSpc>
              <a:spcBef>
                <a:spcPts val="1000"/>
              </a:spcBef>
            </a:pPr>
            <a:r>
              <a:rPr lang="en-US" sz="2400" b="0" i="0" u="none" strike="noStrike" dirty="0">
                <a:solidFill>
                  <a:schemeClr val="tx2"/>
                </a:solidFill>
                <a:effectLst/>
                <a:latin typeface="Raleway" pitchFamily="2" charset="77"/>
              </a:rPr>
              <a:t>“If everybody is thinking alike, then somebody isn't thinking.”</a:t>
            </a:r>
            <a:br>
              <a:rPr lang="en-US" sz="2400" dirty="0">
                <a:solidFill>
                  <a:schemeClr val="tx2"/>
                </a:solidFill>
                <a:latin typeface="Raleway" pitchFamily="2" charset="77"/>
              </a:rPr>
            </a:br>
            <a:r>
              <a:rPr lang="en-US" sz="2400" b="0" i="0" u="none" strike="noStrike" dirty="0">
                <a:solidFill>
                  <a:schemeClr val="tx2"/>
                </a:solidFill>
                <a:effectLst/>
                <a:latin typeface="Raleway" pitchFamily="2" charset="77"/>
              </a:rPr>
              <a:t>― </a:t>
            </a:r>
            <a:r>
              <a:rPr lang="en-US" sz="2400" b="1" i="0" u="none" strike="noStrike" dirty="0">
                <a:solidFill>
                  <a:schemeClr val="tx2"/>
                </a:solidFill>
                <a:effectLst/>
                <a:latin typeface="Raleway" pitchFamily="2" charset="77"/>
              </a:rPr>
              <a:t>George S. Patton</a:t>
            </a:r>
            <a:endParaRPr lang="en-US" sz="2400" dirty="0">
              <a:solidFill>
                <a:schemeClr val="tx2"/>
              </a:solidFill>
              <a:latin typeface="Raleway" pitchFamily="2" charset="77"/>
            </a:endParaRPr>
          </a:p>
        </p:txBody>
      </p:sp>
      <p:sp>
        <p:nvSpPr>
          <p:cNvPr id="11" name="TextBox 10">
            <a:extLst>
              <a:ext uri="{FF2B5EF4-FFF2-40B4-BE49-F238E27FC236}">
                <a16:creationId xmlns:a16="http://schemas.microsoft.com/office/drawing/2014/main" id="{62F4C6F9-2954-A301-35A4-6606E75B3717}"/>
              </a:ext>
            </a:extLst>
          </p:cNvPr>
          <p:cNvSpPr txBox="1"/>
          <p:nvPr/>
        </p:nvSpPr>
        <p:spPr>
          <a:xfrm>
            <a:off x="166591" y="-1593801"/>
            <a:ext cx="4711533"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solidFill>
                  <a:srgbClr val="C00000"/>
                </a:solidFill>
                <a:latin typeface="Raleway" pitchFamily="2" charset="77"/>
                <a:ea typeface="+mj-ea"/>
                <a:cs typeface="+mj-cs"/>
              </a:rPr>
              <a:t>Break away </a:t>
            </a:r>
            <a:r>
              <a:rPr lang="en-US" sz="5200" dirty="0">
                <a:solidFill>
                  <a:schemeClr val="tx2"/>
                </a:solidFill>
                <a:latin typeface="Raleway" pitchFamily="2" charset="77"/>
                <a:ea typeface="+mj-ea"/>
                <a:cs typeface="+mj-cs"/>
              </a:rPr>
              <a:t>from the herd.</a:t>
            </a:r>
          </a:p>
        </p:txBody>
      </p:sp>
    </p:spTree>
    <p:extLst>
      <p:ext uri="{BB962C8B-B14F-4D97-AF65-F5344CB8AC3E}">
        <p14:creationId xmlns:p14="http://schemas.microsoft.com/office/powerpoint/2010/main" val="3086837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36B4E-853D-F2D0-68D2-8065664F388D}"/>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F8B6CB2C-A028-6BAF-AB2D-620B985D690B}"/>
              </a:ext>
            </a:extLst>
          </p:cNvPr>
          <p:cNvPicPr>
            <a:picLocks noChangeAspect="1"/>
          </p:cNvPicPr>
          <p:nvPr/>
        </p:nvPicPr>
        <p:blipFill>
          <a:blip r:embed="rId3">
            <a:alphaModFix amt="31000"/>
          </a:blip>
          <a:stretch>
            <a:fillRect/>
          </a:stretch>
        </p:blipFill>
        <p:spPr>
          <a:xfrm>
            <a:off x="2077218" y="1949708"/>
            <a:ext cx="2443866" cy="2443866"/>
          </a:xfrm>
          <a:prstGeom prst="rect">
            <a:avLst/>
          </a:prstGeom>
          <a:effectLst>
            <a:outerShdw blurRad="63500" sx="102000" sy="102000" algn="ctr" rotWithShape="0">
              <a:prstClr val="black">
                <a:alpha val="40000"/>
              </a:prstClr>
            </a:outerShdw>
          </a:effectLst>
        </p:spPr>
      </p:pic>
      <p:pic>
        <p:nvPicPr>
          <p:cNvPr id="20" name="Picture 19" descr="A red and gold award ribbon&#10;&#10;AI-generated content may be incorrect.">
            <a:extLst>
              <a:ext uri="{FF2B5EF4-FFF2-40B4-BE49-F238E27FC236}">
                <a16:creationId xmlns:a16="http://schemas.microsoft.com/office/drawing/2014/main" id="{07D5D105-F3EB-F2FB-377C-7498AE08604A}"/>
              </a:ext>
            </a:extLst>
          </p:cNvPr>
          <p:cNvPicPr>
            <a:picLocks noChangeAspect="1"/>
          </p:cNvPicPr>
          <p:nvPr/>
        </p:nvPicPr>
        <p:blipFill>
          <a:blip r:embed="rId4">
            <a:alphaModFix amt="50000"/>
            <a:duotone>
              <a:schemeClr val="accent4">
                <a:shade val="45000"/>
                <a:satMod val="135000"/>
              </a:schemeClr>
              <a:prstClr val="white"/>
            </a:duotone>
            <a:extLst>
              <a:ext uri="{BEBA8EAE-BF5A-486C-A8C5-ECC9F3942E4B}">
                <a14:imgProps xmlns:a14="http://schemas.microsoft.com/office/drawing/2010/main">
                  <a14:imgLayer r:embed="rId5">
                    <a14:imgEffect>
                      <a14:saturation sat="49000"/>
                    </a14:imgEffect>
                  </a14:imgLayer>
                </a14:imgProps>
              </a:ext>
            </a:extLst>
          </a:blip>
          <a:stretch>
            <a:fillRect/>
          </a:stretch>
        </p:blipFill>
        <p:spPr>
          <a:xfrm>
            <a:off x="8796192" y="1762160"/>
            <a:ext cx="2083579" cy="2818961"/>
          </a:xfrm>
          <a:prstGeom prst="rect">
            <a:avLst/>
          </a:prstGeom>
        </p:spPr>
      </p:pic>
      <p:pic>
        <p:nvPicPr>
          <p:cNvPr id="16" name="Picture 15" descr="A stack of squares in different colors&#10;&#10;AI-generated content may be incorrect.">
            <a:extLst>
              <a:ext uri="{FF2B5EF4-FFF2-40B4-BE49-F238E27FC236}">
                <a16:creationId xmlns:a16="http://schemas.microsoft.com/office/drawing/2014/main" id="{4C04E2D4-84F6-6432-C253-D27C9F0766B7}"/>
              </a:ext>
            </a:extLst>
          </p:cNvPr>
          <p:cNvPicPr>
            <a:picLocks noChangeAspect="1"/>
          </p:cNvPicPr>
          <p:nvPr/>
        </p:nvPicPr>
        <p:blipFill>
          <a:blip r:embed="rId6">
            <a:alphaModFix amt="49000"/>
            <a:extLst>
              <a:ext uri="{BEBA8EAE-BF5A-486C-A8C5-ECC9F3942E4B}">
                <a14:imgProps xmlns:a14="http://schemas.microsoft.com/office/drawing/2010/main">
                  <a14:imgLayer r:embed="rId7">
                    <a14:imgEffect>
                      <a14:saturation sat="52000"/>
                    </a14:imgEffect>
                  </a14:imgLayer>
                </a14:imgProps>
              </a:ext>
            </a:extLst>
          </a:blip>
          <a:stretch>
            <a:fillRect/>
          </a:stretch>
        </p:blipFill>
        <p:spPr>
          <a:xfrm>
            <a:off x="5809391" y="1976678"/>
            <a:ext cx="1884987" cy="2538962"/>
          </a:xfrm>
          <a:prstGeom prst="rect">
            <a:avLst/>
          </a:prstGeom>
        </p:spPr>
      </p:pic>
      <p:sp>
        <p:nvSpPr>
          <p:cNvPr id="9" name="TextBox 8">
            <a:extLst>
              <a:ext uri="{FF2B5EF4-FFF2-40B4-BE49-F238E27FC236}">
                <a16:creationId xmlns:a16="http://schemas.microsoft.com/office/drawing/2014/main" id="{6D3CAFFC-136B-06E5-DE3F-CB894558ECAD}"/>
              </a:ext>
            </a:extLst>
          </p:cNvPr>
          <p:cNvSpPr txBox="1"/>
          <p:nvPr/>
        </p:nvSpPr>
        <p:spPr>
          <a:xfrm>
            <a:off x="4863703" y="3438422"/>
            <a:ext cx="1565753" cy="1446550"/>
          </a:xfrm>
          <a:prstGeom prst="rect">
            <a:avLst/>
          </a:prstGeom>
          <a:noFill/>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800" dirty="0">
                <a:solidFill>
                  <a:schemeClr val="bg2">
                    <a:lumMod val="25000"/>
                  </a:schemeClr>
                </a:solidFill>
              </a:rPr>
              <a:t>22</a:t>
            </a:r>
          </a:p>
        </p:txBody>
      </p:sp>
      <p:sp>
        <p:nvSpPr>
          <p:cNvPr id="11" name="TextBox 10">
            <a:extLst>
              <a:ext uri="{FF2B5EF4-FFF2-40B4-BE49-F238E27FC236}">
                <a16:creationId xmlns:a16="http://schemas.microsoft.com/office/drawing/2014/main" id="{288EA588-1188-23B3-2633-A0371277FD7E}"/>
              </a:ext>
            </a:extLst>
          </p:cNvPr>
          <p:cNvSpPr txBox="1"/>
          <p:nvPr/>
        </p:nvSpPr>
        <p:spPr>
          <a:xfrm>
            <a:off x="644581" y="3438422"/>
            <a:ext cx="3213204" cy="1446550"/>
          </a:xfrm>
          <a:prstGeom prst="rect">
            <a:avLst/>
          </a:prstGeom>
          <a:noFill/>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800" dirty="0">
                <a:solidFill>
                  <a:schemeClr val="bg2">
                    <a:lumMod val="25000"/>
                  </a:schemeClr>
                </a:solidFill>
              </a:rPr>
              <a:t>100+</a:t>
            </a:r>
            <a:endParaRPr lang="en-US" sz="2800" dirty="0">
              <a:solidFill>
                <a:schemeClr val="bg2">
                  <a:lumMod val="25000"/>
                </a:schemeClr>
              </a:solidFill>
            </a:endParaRPr>
          </a:p>
        </p:txBody>
      </p:sp>
      <p:sp>
        <p:nvSpPr>
          <p:cNvPr id="13" name="TextBox 12">
            <a:extLst>
              <a:ext uri="{FF2B5EF4-FFF2-40B4-BE49-F238E27FC236}">
                <a16:creationId xmlns:a16="http://schemas.microsoft.com/office/drawing/2014/main" id="{E2E21945-5E89-152F-8D61-25CF5F164673}"/>
              </a:ext>
            </a:extLst>
          </p:cNvPr>
          <p:cNvSpPr txBox="1"/>
          <p:nvPr/>
        </p:nvSpPr>
        <p:spPr>
          <a:xfrm>
            <a:off x="8581085" y="3609758"/>
            <a:ext cx="736267" cy="1323439"/>
          </a:xfrm>
          <a:prstGeom prst="rect">
            <a:avLst/>
          </a:prstGeom>
          <a:noFill/>
          <a:ln>
            <a:noFill/>
          </a:ln>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dirty="0">
                <a:solidFill>
                  <a:schemeClr val="bg2">
                    <a:lumMod val="25000"/>
                  </a:schemeClr>
                </a:solidFill>
              </a:rPr>
              <a:t>1</a:t>
            </a:r>
            <a:endParaRPr lang="en-US" dirty="0">
              <a:solidFill>
                <a:schemeClr val="bg2">
                  <a:lumMod val="25000"/>
                </a:schemeClr>
              </a:solidFill>
            </a:endParaRPr>
          </a:p>
        </p:txBody>
      </p:sp>
      <p:sp>
        <p:nvSpPr>
          <p:cNvPr id="17" name="TextBox 16">
            <a:extLst>
              <a:ext uri="{FF2B5EF4-FFF2-40B4-BE49-F238E27FC236}">
                <a16:creationId xmlns:a16="http://schemas.microsoft.com/office/drawing/2014/main" id="{92C4C476-3BEB-3692-A62A-81AD55726481}"/>
              </a:ext>
            </a:extLst>
          </p:cNvPr>
          <p:cNvSpPr txBox="1"/>
          <p:nvPr/>
        </p:nvSpPr>
        <p:spPr>
          <a:xfrm>
            <a:off x="5131314" y="4563865"/>
            <a:ext cx="2719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Raleway"/>
              </a:rPr>
              <a:t>Model providers</a:t>
            </a:r>
          </a:p>
        </p:txBody>
      </p:sp>
      <p:sp>
        <p:nvSpPr>
          <p:cNvPr id="19" name="TextBox 18">
            <a:extLst>
              <a:ext uri="{FF2B5EF4-FFF2-40B4-BE49-F238E27FC236}">
                <a16:creationId xmlns:a16="http://schemas.microsoft.com/office/drawing/2014/main" id="{B3ED36A8-28F4-E32F-4113-BE41FBA810C9}"/>
              </a:ext>
            </a:extLst>
          </p:cNvPr>
          <p:cNvSpPr txBox="1"/>
          <p:nvPr/>
        </p:nvSpPr>
        <p:spPr>
          <a:xfrm>
            <a:off x="1166633" y="4579254"/>
            <a:ext cx="3742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aleway"/>
              </a:rPr>
              <a:t>Nat-Cat Global Risk Models</a:t>
            </a:r>
            <a:endParaRPr lang="en-US" sz="1600" dirty="0">
              <a:latin typeface="Raleway"/>
            </a:endParaRPr>
          </a:p>
        </p:txBody>
      </p:sp>
      <p:sp>
        <p:nvSpPr>
          <p:cNvPr id="21" name="TextBox 20">
            <a:extLst>
              <a:ext uri="{FF2B5EF4-FFF2-40B4-BE49-F238E27FC236}">
                <a16:creationId xmlns:a16="http://schemas.microsoft.com/office/drawing/2014/main" id="{A0E6A04C-0F42-611E-90C1-819047E585E1}"/>
              </a:ext>
            </a:extLst>
          </p:cNvPr>
          <p:cNvSpPr txBox="1"/>
          <p:nvPr/>
        </p:nvSpPr>
        <p:spPr>
          <a:xfrm>
            <a:off x="8811329" y="4644300"/>
            <a:ext cx="31419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tx1">
                    <a:lumMod val="95000"/>
                    <a:lumOff val="5000"/>
                  </a:schemeClr>
                </a:solidFill>
                <a:latin typeface="Raleway"/>
              </a:rPr>
              <a:t>Data Standard</a:t>
            </a:r>
            <a:endParaRPr lang="en-US" dirty="0">
              <a:solidFill>
                <a:schemeClr val="tx1">
                  <a:lumMod val="95000"/>
                  <a:lumOff val="5000"/>
                </a:schemeClr>
              </a:solidFill>
              <a:latin typeface="Raleway"/>
            </a:endParaRPr>
          </a:p>
        </p:txBody>
      </p:sp>
      <p:sp>
        <p:nvSpPr>
          <p:cNvPr id="23" name="TextBox 22">
            <a:extLst>
              <a:ext uri="{FF2B5EF4-FFF2-40B4-BE49-F238E27FC236}">
                <a16:creationId xmlns:a16="http://schemas.microsoft.com/office/drawing/2014/main" id="{120E26D2-F964-0A6F-3A3B-E88FE0BFBDAB}"/>
              </a:ext>
            </a:extLst>
          </p:cNvPr>
          <p:cNvSpPr txBox="1"/>
          <p:nvPr/>
        </p:nvSpPr>
        <p:spPr>
          <a:xfrm>
            <a:off x="2077218" y="5656472"/>
            <a:ext cx="110684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C00000"/>
                </a:solidFill>
                <a:latin typeface="Raleway"/>
                <a:ea typeface="+mn-lt"/>
                <a:cs typeface="+mn-lt"/>
              </a:rPr>
              <a:t>One</a:t>
            </a:r>
            <a:r>
              <a:rPr lang="en-GB" sz="2800" dirty="0">
                <a:solidFill>
                  <a:schemeClr val="tx2"/>
                </a:solidFill>
                <a:latin typeface="Raleway"/>
                <a:ea typeface="+mn-lt"/>
                <a:cs typeface="+mn-lt"/>
              </a:rPr>
              <a:t> open exposure data standard for all modellers.</a:t>
            </a:r>
            <a:endParaRPr lang="en-US" dirty="0">
              <a:solidFill>
                <a:schemeClr val="tx2"/>
              </a:solidFill>
              <a:latin typeface="Raleway"/>
            </a:endParaRPr>
          </a:p>
        </p:txBody>
      </p:sp>
      <p:pic>
        <p:nvPicPr>
          <p:cNvPr id="24" name="Picture 23" descr="A picture containing icon&#10;&#10;Description automatically generated">
            <a:extLst>
              <a:ext uri="{FF2B5EF4-FFF2-40B4-BE49-F238E27FC236}">
                <a16:creationId xmlns:a16="http://schemas.microsoft.com/office/drawing/2014/main" id="{E45F5582-C6C7-A06D-6943-6FAFCC5829DB}"/>
              </a:ext>
            </a:extLst>
          </p:cNvPr>
          <p:cNvPicPr>
            <a:picLocks noChangeAspect="1"/>
          </p:cNvPicPr>
          <p:nvPr/>
        </p:nvPicPr>
        <p:blipFill>
          <a:blip r:embed="rId8" cstate="screen">
            <a:extLst>
              <a:ext uri="{BEBA8EAE-BF5A-486C-A8C5-ECC9F3942E4B}">
                <a14:imgProps xmlns:a14="http://schemas.microsoft.com/office/drawing/2010/main">
                  <a14:imgLayer r:embed="rId9">
                    <a14:imgEffect>
                      <a14:sharpenSoften amount="96000"/>
                    </a14:imgEffect>
                  </a14:imgLayer>
                </a14:imgProps>
              </a:ext>
              <a:ext uri="{28A0092B-C50C-407E-A947-70E740481C1C}">
                <a14:useLocalDpi xmlns:a14="http://schemas.microsoft.com/office/drawing/2010/main"/>
              </a:ext>
            </a:extLst>
          </a:blip>
          <a:stretch>
            <a:fillRect/>
          </a:stretch>
        </p:blipFill>
        <p:spPr>
          <a:xfrm>
            <a:off x="3713238" y="96488"/>
            <a:ext cx="5082954" cy="1344252"/>
          </a:xfrm>
          <a:prstGeom prst="rect">
            <a:avLst/>
          </a:prstGeom>
        </p:spPr>
      </p:pic>
    </p:spTree>
    <p:extLst>
      <p:ext uri="{BB962C8B-B14F-4D97-AF65-F5344CB8AC3E}">
        <p14:creationId xmlns:p14="http://schemas.microsoft.com/office/powerpoint/2010/main" val="4152975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5787-C23E-9BF9-003F-07C1F3E9EC38}"/>
            </a:ext>
          </a:extLst>
        </p:cNvPr>
        <p:cNvGrpSpPr/>
        <p:nvPr/>
      </p:nvGrpSpPr>
      <p:grpSpPr>
        <a:xfrm>
          <a:off x="0" y="0"/>
          <a:ext cx="0" cy="0"/>
          <a:chOff x="0" y="0"/>
          <a:chExt cx="0" cy="0"/>
        </a:xfrm>
      </p:grpSpPr>
      <p:pic>
        <p:nvPicPr>
          <p:cNvPr id="23" name="Picture 22" descr="A boat on the water&#10;&#10;AI-generated content may be incorrect.">
            <a:extLst>
              <a:ext uri="{FF2B5EF4-FFF2-40B4-BE49-F238E27FC236}">
                <a16:creationId xmlns:a16="http://schemas.microsoft.com/office/drawing/2014/main" id="{3C5E712D-E021-EF7B-DC6C-F863CC9989EA}"/>
              </a:ext>
            </a:extLst>
          </p:cNvPr>
          <p:cNvPicPr>
            <a:picLocks/>
          </p:cNvPicPr>
          <p:nvPr/>
        </p:nvPicPr>
        <p:blipFill>
          <a:blip r:embed="rId2"/>
          <a:stretch>
            <a:fillRect/>
          </a:stretch>
        </p:blipFill>
        <p:spPr>
          <a:xfrm>
            <a:off x="3058583" y="3874511"/>
            <a:ext cx="2448000" cy="2448000"/>
          </a:xfrm>
          <a:prstGeom prst="roundRect">
            <a:avLst/>
          </a:prstGeom>
          <a:effectLst>
            <a:outerShdw blurRad="63500" sx="103000" sy="103000" algn="ctr" rotWithShape="0">
              <a:prstClr val="black">
                <a:alpha val="40000"/>
              </a:prstClr>
            </a:outerShdw>
          </a:effectLst>
        </p:spPr>
      </p:pic>
      <p:pic>
        <p:nvPicPr>
          <p:cNvPr id="21" name="Picture 20" descr="A ceiling with lights and beams of light&#10;&#10;AI-generated content may be incorrect.">
            <a:extLst>
              <a:ext uri="{FF2B5EF4-FFF2-40B4-BE49-F238E27FC236}">
                <a16:creationId xmlns:a16="http://schemas.microsoft.com/office/drawing/2014/main" id="{43F8C6E7-9716-2D2E-D2E1-B590DDFF7D02}"/>
              </a:ext>
            </a:extLst>
          </p:cNvPr>
          <p:cNvPicPr>
            <a:picLocks/>
          </p:cNvPicPr>
          <p:nvPr/>
        </p:nvPicPr>
        <p:blipFill>
          <a:blip r:embed="rId3">
            <a:alphaModFix amt="77000"/>
          </a:blip>
          <a:srcRect l="43474" r="7618"/>
          <a:stretch/>
        </p:blipFill>
        <p:spPr>
          <a:xfrm>
            <a:off x="390532" y="3874511"/>
            <a:ext cx="2467554" cy="2448000"/>
          </a:xfrm>
          <a:prstGeom prst="roundRect">
            <a:avLst/>
          </a:prstGeom>
          <a:effectLst>
            <a:outerShdw blurRad="63500" sx="103000" sy="103000" algn="ctr" rotWithShape="0">
              <a:prstClr val="black">
                <a:alpha val="40000"/>
              </a:prstClr>
            </a:outerShdw>
          </a:effectLst>
        </p:spPr>
      </p:pic>
      <p:pic>
        <p:nvPicPr>
          <p:cNvPr id="16" name="Picture 15">
            <a:extLst>
              <a:ext uri="{FF2B5EF4-FFF2-40B4-BE49-F238E27FC236}">
                <a16:creationId xmlns:a16="http://schemas.microsoft.com/office/drawing/2014/main" id="{4EBD6276-61D3-B379-C602-BF69598AF981}"/>
              </a:ext>
            </a:extLst>
          </p:cNvPr>
          <p:cNvPicPr>
            <a:picLocks/>
          </p:cNvPicPr>
          <p:nvPr/>
        </p:nvPicPr>
        <p:blipFill rotWithShape="1">
          <a:blip r:embed="rId4"/>
          <a:srcRect/>
          <a:stretch/>
        </p:blipFill>
        <p:spPr>
          <a:xfrm>
            <a:off x="390532" y="1249116"/>
            <a:ext cx="2489054" cy="2448000"/>
          </a:xfrm>
          <a:prstGeom prst="roundRect">
            <a:avLst/>
          </a:prstGeom>
          <a:effectLst>
            <a:outerShdw blurRad="63500" sx="103000" sy="103000" algn="ctr" rotWithShape="0">
              <a:prstClr val="black">
                <a:alpha val="40000"/>
              </a:prstClr>
            </a:outerShdw>
          </a:effectLst>
        </p:spPr>
      </p:pic>
      <p:sp>
        <p:nvSpPr>
          <p:cNvPr id="2" name="TextBox 1">
            <a:extLst>
              <a:ext uri="{FF2B5EF4-FFF2-40B4-BE49-F238E27FC236}">
                <a16:creationId xmlns:a16="http://schemas.microsoft.com/office/drawing/2014/main" id="{1EDADA70-96B2-F7EA-DBCA-384FD1E95A61}"/>
              </a:ext>
            </a:extLst>
          </p:cNvPr>
          <p:cNvSpPr txBox="1"/>
          <p:nvPr/>
        </p:nvSpPr>
        <p:spPr>
          <a:xfrm>
            <a:off x="208347" y="258978"/>
            <a:ext cx="39655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rgbClr val="C00000"/>
                </a:solidFill>
                <a:latin typeface="Raleway"/>
              </a:rPr>
              <a:t>ODS </a:t>
            </a:r>
            <a:r>
              <a:rPr lang="en-GB" sz="2800" dirty="0">
                <a:solidFill>
                  <a:schemeClr val="tx2"/>
                </a:solidFill>
                <a:latin typeface="Raleway"/>
              </a:rPr>
              <a:t>Lines in progress..</a:t>
            </a:r>
            <a:endParaRPr lang="en-US" dirty="0">
              <a:solidFill>
                <a:schemeClr val="tx2"/>
              </a:solidFill>
            </a:endParaRPr>
          </a:p>
        </p:txBody>
      </p:sp>
      <p:pic>
        <p:nvPicPr>
          <p:cNvPr id="10" name="Picture 9" descr="A group of umbrellas in the sky&#10;&#10;AI-generated content may be incorrect.">
            <a:extLst>
              <a:ext uri="{FF2B5EF4-FFF2-40B4-BE49-F238E27FC236}">
                <a16:creationId xmlns:a16="http://schemas.microsoft.com/office/drawing/2014/main" id="{E111EB31-4AF1-6433-A28C-0FA01794BDFE}"/>
              </a:ext>
            </a:extLst>
          </p:cNvPr>
          <p:cNvPicPr>
            <a:picLocks/>
          </p:cNvPicPr>
          <p:nvPr/>
        </p:nvPicPr>
        <p:blipFill rotWithShape="1">
          <a:blip r:embed="rId5"/>
          <a:srcRect l="1737" t="1" r="6013" b="3373"/>
          <a:stretch/>
        </p:blipFill>
        <p:spPr>
          <a:xfrm>
            <a:off x="3124894" y="1249116"/>
            <a:ext cx="2448000" cy="2448000"/>
          </a:xfrm>
          <a:prstGeom prst="roundRect">
            <a:avLst/>
          </a:prstGeom>
          <a:effectLst>
            <a:outerShdw blurRad="63500" sx="103000" sy="103000" algn="ctr" rotWithShape="0">
              <a:prstClr val="black">
                <a:alpha val="40000"/>
              </a:prstClr>
            </a:outerShdw>
          </a:effectLst>
        </p:spPr>
      </p:pic>
      <p:sp>
        <p:nvSpPr>
          <p:cNvPr id="12" name="Rectangle 11">
            <a:extLst>
              <a:ext uri="{FF2B5EF4-FFF2-40B4-BE49-F238E27FC236}">
                <a16:creationId xmlns:a16="http://schemas.microsoft.com/office/drawing/2014/main" id="{A7C65652-4C49-D606-9AB0-EDABAC6BCFDA}"/>
              </a:ext>
            </a:extLst>
          </p:cNvPr>
          <p:cNvSpPr/>
          <p:nvPr/>
        </p:nvSpPr>
        <p:spPr>
          <a:xfrm>
            <a:off x="369032" y="2365603"/>
            <a:ext cx="2489054" cy="369333"/>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01EE15E-E32D-6A0F-EAD0-7FE96FABEE12}"/>
              </a:ext>
            </a:extLst>
          </p:cNvPr>
          <p:cNvSpPr txBox="1"/>
          <p:nvPr/>
        </p:nvSpPr>
        <p:spPr>
          <a:xfrm>
            <a:off x="1078992" y="2363045"/>
            <a:ext cx="1112133" cy="369332"/>
          </a:xfrm>
          <a:prstGeom prst="rect">
            <a:avLst/>
          </a:prstGeom>
          <a:noFill/>
        </p:spPr>
        <p:txBody>
          <a:bodyPr wrap="square" rtlCol="0">
            <a:spAutoFit/>
          </a:bodyPr>
          <a:lstStyle/>
          <a:p>
            <a:r>
              <a:rPr lang="en-US" dirty="0">
                <a:solidFill>
                  <a:schemeClr val="bg1"/>
                </a:solidFill>
                <a:latin typeface="Raleway" pitchFamily="2" charset="77"/>
              </a:rPr>
              <a:t>Property </a:t>
            </a:r>
          </a:p>
        </p:txBody>
      </p:sp>
      <p:sp>
        <p:nvSpPr>
          <p:cNvPr id="14" name="Rectangle 13">
            <a:extLst>
              <a:ext uri="{FF2B5EF4-FFF2-40B4-BE49-F238E27FC236}">
                <a16:creationId xmlns:a16="http://schemas.microsoft.com/office/drawing/2014/main" id="{A1DE6792-891B-3495-1220-87C3CA6AB62E}"/>
              </a:ext>
            </a:extLst>
          </p:cNvPr>
          <p:cNvSpPr/>
          <p:nvPr/>
        </p:nvSpPr>
        <p:spPr>
          <a:xfrm>
            <a:off x="3117565" y="2382475"/>
            <a:ext cx="2455329" cy="369333"/>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40B09FD-1091-A393-E3C7-F671B224474E}"/>
              </a:ext>
            </a:extLst>
          </p:cNvPr>
          <p:cNvSpPr txBox="1"/>
          <p:nvPr/>
        </p:nvSpPr>
        <p:spPr>
          <a:xfrm>
            <a:off x="3908606" y="2382476"/>
            <a:ext cx="1095395" cy="369332"/>
          </a:xfrm>
          <a:prstGeom prst="rect">
            <a:avLst/>
          </a:prstGeom>
          <a:noFill/>
        </p:spPr>
        <p:txBody>
          <a:bodyPr wrap="square" rtlCol="0">
            <a:spAutoFit/>
          </a:bodyPr>
          <a:lstStyle/>
          <a:p>
            <a:r>
              <a:rPr lang="en-US" dirty="0">
                <a:solidFill>
                  <a:schemeClr val="bg1"/>
                </a:solidFill>
                <a:latin typeface="Raleway" pitchFamily="2" charset="77"/>
              </a:rPr>
              <a:t>Liability</a:t>
            </a:r>
          </a:p>
        </p:txBody>
      </p:sp>
      <p:sp>
        <p:nvSpPr>
          <p:cNvPr id="17" name="Rectangle 16">
            <a:extLst>
              <a:ext uri="{FF2B5EF4-FFF2-40B4-BE49-F238E27FC236}">
                <a16:creationId xmlns:a16="http://schemas.microsoft.com/office/drawing/2014/main" id="{278FDE37-3CB8-BD01-52A5-111345815801}"/>
              </a:ext>
            </a:extLst>
          </p:cNvPr>
          <p:cNvSpPr/>
          <p:nvPr/>
        </p:nvSpPr>
        <p:spPr>
          <a:xfrm>
            <a:off x="369032" y="4963040"/>
            <a:ext cx="2448001" cy="369333"/>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3B9C9D2-E9F4-788A-246D-F8D06F72EB20}"/>
              </a:ext>
            </a:extLst>
          </p:cNvPr>
          <p:cNvSpPr/>
          <p:nvPr/>
        </p:nvSpPr>
        <p:spPr>
          <a:xfrm>
            <a:off x="3064957" y="4963040"/>
            <a:ext cx="2441626" cy="369333"/>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BE79DF7-7398-29AF-6FF9-AB75A5DB52DF}"/>
              </a:ext>
            </a:extLst>
          </p:cNvPr>
          <p:cNvSpPr txBox="1"/>
          <p:nvPr/>
        </p:nvSpPr>
        <p:spPr>
          <a:xfrm>
            <a:off x="3892982" y="4963040"/>
            <a:ext cx="1095395" cy="369332"/>
          </a:xfrm>
          <a:prstGeom prst="rect">
            <a:avLst/>
          </a:prstGeom>
          <a:noFill/>
        </p:spPr>
        <p:txBody>
          <a:bodyPr wrap="square" rtlCol="0">
            <a:spAutoFit/>
          </a:bodyPr>
          <a:lstStyle/>
          <a:p>
            <a:r>
              <a:rPr lang="en-US" dirty="0">
                <a:solidFill>
                  <a:schemeClr val="bg1"/>
                </a:solidFill>
                <a:latin typeface="Raleway" pitchFamily="2" charset="77"/>
              </a:rPr>
              <a:t>Marine</a:t>
            </a:r>
          </a:p>
        </p:txBody>
      </p:sp>
      <p:sp>
        <p:nvSpPr>
          <p:cNvPr id="20" name="TextBox 19">
            <a:extLst>
              <a:ext uri="{FF2B5EF4-FFF2-40B4-BE49-F238E27FC236}">
                <a16:creationId xmlns:a16="http://schemas.microsoft.com/office/drawing/2014/main" id="{3261EC6E-5D5A-FA62-5111-C9A280922069}"/>
              </a:ext>
            </a:extLst>
          </p:cNvPr>
          <p:cNvSpPr txBox="1"/>
          <p:nvPr/>
        </p:nvSpPr>
        <p:spPr>
          <a:xfrm>
            <a:off x="1174963" y="4963040"/>
            <a:ext cx="1095395" cy="369332"/>
          </a:xfrm>
          <a:prstGeom prst="rect">
            <a:avLst/>
          </a:prstGeom>
          <a:noFill/>
        </p:spPr>
        <p:txBody>
          <a:bodyPr wrap="square" rtlCol="0">
            <a:spAutoFit/>
          </a:bodyPr>
          <a:lstStyle/>
          <a:p>
            <a:r>
              <a:rPr lang="en-US" dirty="0">
                <a:solidFill>
                  <a:schemeClr val="bg1"/>
                </a:solidFill>
                <a:latin typeface="Raleway" pitchFamily="2" charset="77"/>
              </a:rPr>
              <a:t>Cyber </a:t>
            </a:r>
          </a:p>
        </p:txBody>
      </p:sp>
      <p:sp useBgFill="1">
        <p:nvSpPr>
          <p:cNvPr id="40" name="TextBox 39">
            <a:extLst>
              <a:ext uri="{FF2B5EF4-FFF2-40B4-BE49-F238E27FC236}">
                <a16:creationId xmlns:a16="http://schemas.microsoft.com/office/drawing/2014/main" id="{F63873CB-91B7-4A6C-5EAC-8557D12CFE3B}"/>
              </a:ext>
            </a:extLst>
          </p:cNvPr>
          <p:cNvSpPr txBox="1"/>
          <p:nvPr/>
        </p:nvSpPr>
        <p:spPr>
          <a:xfrm>
            <a:off x="7160257" y="589404"/>
            <a:ext cx="3965557"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tx2"/>
                </a:solidFill>
                <a:latin typeface="Raleway"/>
              </a:rPr>
              <a:t>Members benefit from </a:t>
            </a:r>
            <a:r>
              <a:rPr lang="en-GB" sz="2800" dirty="0">
                <a:solidFill>
                  <a:srgbClr val="C00000"/>
                </a:solidFill>
                <a:latin typeface="Raleway"/>
              </a:rPr>
              <a:t>innovation projects</a:t>
            </a:r>
            <a:r>
              <a:rPr lang="en-GB" sz="2400" dirty="0">
                <a:solidFill>
                  <a:srgbClr val="C00000"/>
                </a:solidFill>
                <a:latin typeface="Raleway"/>
              </a:rPr>
              <a:t>…</a:t>
            </a:r>
            <a:endParaRPr lang="en-US" sz="1600" dirty="0">
              <a:solidFill>
                <a:srgbClr val="C00000"/>
              </a:solidFill>
            </a:endParaRPr>
          </a:p>
        </p:txBody>
      </p:sp>
      <p:pic>
        <p:nvPicPr>
          <p:cNvPr id="41" name="Picture 40" descr="A picture containing icon&#10;&#10;Description automatically generated">
            <a:extLst>
              <a:ext uri="{FF2B5EF4-FFF2-40B4-BE49-F238E27FC236}">
                <a16:creationId xmlns:a16="http://schemas.microsoft.com/office/drawing/2014/main" id="{00F982C7-44F1-47D3-7D71-0F7E3DD8C6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38105" y="6353571"/>
            <a:ext cx="1855749" cy="504378"/>
          </a:xfrm>
          <a:prstGeom prst="rect">
            <a:avLst/>
          </a:prstGeom>
        </p:spPr>
      </p:pic>
      <p:sp>
        <p:nvSpPr>
          <p:cNvPr id="3" name="Rectangle 2" descr="Stopwatch">
            <a:extLst>
              <a:ext uri="{FF2B5EF4-FFF2-40B4-BE49-F238E27FC236}">
                <a16:creationId xmlns:a16="http://schemas.microsoft.com/office/drawing/2014/main" id="{C1FA175E-CA54-8F49-3688-867FD39033A0}"/>
              </a:ext>
            </a:extLst>
          </p:cNvPr>
          <p:cNvSpPr/>
          <p:nvPr/>
        </p:nvSpPr>
        <p:spPr>
          <a:xfrm>
            <a:off x="6987930" y="2363045"/>
            <a:ext cx="669475" cy="669475"/>
          </a:xfrm>
          <a:prstGeom prst="rect">
            <a:avLst/>
          </a:prstGeom>
          <a:blipFill>
            <a:blip r:embed="rId7">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4" name="Rectangle 3" descr="Earth Globe Americas">
            <a:extLst>
              <a:ext uri="{FF2B5EF4-FFF2-40B4-BE49-F238E27FC236}">
                <a16:creationId xmlns:a16="http://schemas.microsoft.com/office/drawing/2014/main" id="{1DC83490-67CD-D28B-FAF9-3719FA2CD52F}"/>
              </a:ext>
            </a:extLst>
          </p:cNvPr>
          <p:cNvSpPr/>
          <p:nvPr/>
        </p:nvSpPr>
        <p:spPr>
          <a:xfrm>
            <a:off x="7016934" y="3656182"/>
            <a:ext cx="669475" cy="669475"/>
          </a:xfrm>
          <a:prstGeom prst="rect">
            <a:avLst/>
          </a:prstGeom>
          <a:blipFill>
            <a:blip r:embed="rId9">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dirty="0"/>
          </a:p>
        </p:txBody>
      </p:sp>
      <p:sp>
        <p:nvSpPr>
          <p:cNvPr id="5" name="Rectangle 4" descr="Call center">
            <a:extLst>
              <a:ext uri="{FF2B5EF4-FFF2-40B4-BE49-F238E27FC236}">
                <a16:creationId xmlns:a16="http://schemas.microsoft.com/office/drawing/2014/main" id="{2970AF6C-8751-5F36-F30A-F9DDF45D84AA}"/>
              </a:ext>
            </a:extLst>
          </p:cNvPr>
          <p:cNvSpPr/>
          <p:nvPr/>
        </p:nvSpPr>
        <p:spPr>
          <a:xfrm>
            <a:off x="7037161" y="4785806"/>
            <a:ext cx="669475" cy="669475"/>
          </a:xfrm>
          <a:prstGeom prst="rect">
            <a:avLst/>
          </a:prstGeom>
          <a:blipFill>
            <a:blip r:embed="rId11">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dirty="0"/>
          </a:p>
        </p:txBody>
      </p:sp>
      <p:sp>
        <p:nvSpPr>
          <p:cNvPr id="6" name="TextBox 5">
            <a:extLst>
              <a:ext uri="{FF2B5EF4-FFF2-40B4-BE49-F238E27FC236}">
                <a16:creationId xmlns:a16="http://schemas.microsoft.com/office/drawing/2014/main" id="{71D07B52-6696-2497-AEC2-1F09449E1886}"/>
              </a:ext>
            </a:extLst>
          </p:cNvPr>
          <p:cNvSpPr txBox="1"/>
          <p:nvPr/>
        </p:nvSpPr>
        <p:spPr>
          <a:xfrm>
            <a:off x="7708681" y="2363045"/>
            <a:ext cx="3866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bg2">
                    <a:lumMod val="25000"/>
                  </a:schemeClr>
                </a:solidFill>
                <a:latin typeface="Raleway"/>
              </a:rPr>
              <a:t>Model evaluation </a:t>
            </a:r>
            <a:r>
              <a:rPr lang="en-GB" dirty="0">
                <a:solidFill>
                  <a:schemeClr val="bg2">
                    <a:lumMod val="25000"/>
                  </a:schemeClr>
                </a:solidFill>
                <a:latin typeface="Raleway"/>
              </a:rPr>
              <a:t>; creating useful and comprehensive standards</a:t>
            </a:r>
            <a:endParaRPr lang="en-US" sz="1200" dirty="0">
              <a:solidFill>
                <a:srgbClr val="C00000"/>
              </a:solidFill>
            </a:endParaRPr>
          </a:p>
        </p:txBody>
      </p:sp>
      <p:sp>
        <p:nvSpPr>
          <p:cNvPr id="7" name="TextBox 6">
            <a:extLst>
              <a:ext uri="{FF2B5EF4-FFF2-40B4-BE49-F238E27FC236}">
                <a16:creationId xmlns:a16="http://schemas.microsoft.com/office/drawing/2014/main" id="{ADA119E8-0DCD-FF03-1C7D-C3DEB2B8B765}"/>
              </a:ext>
            </a:extLst>
          </p:cNvPr>
          <p:cNvSpPr txBox="1"/>
          <p:nvPr/>
        </p:nvSpPr>
        <p:spPr>
          <a:xfrm>
            <a:off x="7708681" y="3574425"/>
            <a:ext cx="3866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2">
                    <a:lumMod val="25000"/>
                  </a:schemeClr>
                </a:solidFill>
                <a:latin typeface="Raleway"/>
              </a:rPr>
              <a:t> </a:t>
            </a:r>
            <a:r>
              <a:rPr lang="en-GB" b="1" dirty="0">
                <a:solidFill>
                  <a:schemeClr val="bg2">
                    <a:lumMod val="25000"/>
                  </a:schemeClr>
                </a:solidFill>
                <a:latin typeface="Raleway"/>
              </a:rPr>
              <a:t>Global Exposure Model</a:t>
            </a:r>
            <a:r>
              <a:rPr lang="en-GB" dirty="0">
                <a:solidFill>
                  <a:schemeClr val="bg2">
                    <a:lumMod val="25000"/>
                  </a:schemeClr>
                </a:solidFill>
                <a:latin typeface="Raleway"/>
              </a:rPr>
              <a:t>, offering worldwide coverage</a:t>
            </a:r>
            <a:endParaRPr lang="en-US" sz="1200" dirty="0">
              <a:solidFill>
                <a:srgbClr val="C00000"/>
              </a:solidFill>
            </a:endParaRPr>
          </a:p>
        </p:txBody>
      </p:sp>
      <p:sp>
        <p:nvSpPr>
          <p:cNvPr id="8" name="TextBox 7">
            <a:extLst>
              <a:ext uri="{FF2B5EF4-FFF2-40B4-BE49-F238E27FC236}">
                <a16:creationId xmlns:a16="http://schemas.microsoft.com/office/drawing/2014/main" id="{938963F4-6F98-A889-B703-C4D815088622}"/>
              </a:ext>
            </a:extLst>
          </p:cNvPr>
          <p:cNvSpPr txBox="1"/>
          <p:nvPr/>
        </p:nvSpPr>
        <p:spPr>
          <a:xfrm>
            <a:off x="7708681" y="4897485"/>
            <a:ext cx="38663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bg2">
                    <a:lumMod val="25000"/>
                  </a:schemeClr>
                </a:solidFill>
                <a:latin typeface="Raleway"/>
              </a:rPr>
              <a:t>Academic Collaborations</a:t>
            </a:r>
            <a:r>
              <a:rPr lang="en-GB" dirty="0">
                <a:solidFill>
                  <a:schemeClr val="bg2">
                    <a:lumMod val="25000"/>
                  </a:schemeClr>
                </a:solidFill>
                <a:latin typeface="Raleway"/>
              </a:rPr>
              <a:t>; improved problem solving &amp; access to resources</a:t>
            </a:r>
            <a:endParaRPr lang="en-US" sz="1200" dirty="0">
              <a:solidFill>
                <a:srgbClr val="C00000"/>
              </a:solidFill>
            </a:endParaRPr>
          </a:p>
        </p:txBody>
      </p:sp>
      <p:grpSp>
        <p:nvGrpSpPr>
          <p:cNvPr id="11" name="Group 10">
            <a:extLst>
              <a:ext uri="{FF2B5EF4-FFF2-40B4-BE49-F238E27FC236}">
                <a16:creationId xmlns:a16="http://schemas.microsoft.com/office/drawing/2014/main" id="{64E7DFAE-4C58-55E8-CC28-31CB2A42A324}"/>
              </a:ext>
            </a:extLst>
          </p:cNvPr>
          <p:cNvGrpSpPr/>
          <p:nvPr/>
        </p:nvGrpSpPr>
        <p:grpSpPr>
          <a:xfrm>
            <a:off x="390532" y="848035"/>
            <a:ext cx="2017487" cy="45720"/>
            <a:chOff x="4886324" y="1149215"/>
            <a:chExt cx="2017487" cy="45720"/>
          </a:xfrm>
          <a:solidFill>
            <a:srgbClr val="C00000"/>
          </a:solidFill>
        </p:grpSpPr>
        <p:sp>
          <p:nvSpPr>
            <p:cNvPr id="22" name="Rectangle 21">
              <a:extLst>
                <a:ext uri="{FF2B5EF4-FFF2-40B4-BE49-F238E27FC236}">
                  <a16:creationId xmlns:a16="http://schemas.microsoft.com/office/drawing/2014/main" id="{018AA700-19A7-C6E9-5744-2CFC3C397EB5}"/>
                </a:ext>
              </a:extLst>
            </p:cNvPr>
            <p:cNvSpPr/>
            <p:nvPr/>
          </p:nvSpPr>
          <p:spPr>
            <a:xfrm>
              <a:off x="4886325" y="1149216"/>
              <a:ext cx="201748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3336AC1-F4FF-ACD7-355D-16A96EEEF508}"/>
                </a:ext>
              </a:extLst>
            </p:cNvPr>
            <p:cNvSpPr/>
            <p:nvPr/>
          </p:nvSpPr>
          <p:spPr>
            <a:xfrm>
              <a:off x="4886324" y="1149215"/>
              <a:ext cx="103969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4F6D"/>
                </a:solidFill>
              </a:endParaRPr>
            </a:p>
          </p:txBody>
        </p:sp>
      </p:grpSp>
    </p:spTree>
    <p:extLst>
      <p:ext uri="{BB962C8B-B14F-4D97-AF65-F5344CB8AC3E}">
        <p14:creationId xmlns:p14="http://schemas.microsoft.com/office/powerpoint/2010/main" val="2941557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9E8481-04F2-5233-7BBD-20BC9C4C1A63}"/>
              </a:ext>
            </a:extLst>
          </p:cNvPr>
          <p:cNvSpPr txBox="1"/>
          <p:nvPr/>
        </p:nvSpPr>
        <p:spPr>
          <a:xfrm>
            <a:off x="207632" y="299108"/>
            <a:ext cx="86542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tx2"/>
                </a:solidFill>
                <a:latin typeface="Raleway"/>
              </a:rPr>
              <a:t>There are many options to </a:t>
            </a:r>
            <a:r>
              <a:rPr lang="en-GB" sz="2800" dirty="0">
                <a:solidFill>
                  <a:srgbClr val="C00000"/>
                </a:solidFill>
                <a:latin typeface="Raleway"/>
              </a:rPr>
              <a:t>deploy models </a:t>
            </a:r>
            <a:r>
              <a:rPr lang="en-GB" sz="2800" dirty="0">
                <a:solidFill>
                  <a:schemeClr val="tx2"/>
                </a:solidFill>
                <a:latin typeface="Raleway"/>
              </a:rPr>
              <a:t>in Oasis..</a:t>
            </a:r>
            <a:endParaRPr lang="en-US" dirty="0">
              <a:solidFill>
                <a:schemeClr val="tx2"/>
              </a:solidFill>
            </a:endParaRPr>
          </a:p>
        </p:txBody>
      </p:sp>
      <p:grpSp>
        <p:nvGrpSpPr>
          <p:cNvPr id="6" name="Group 5">
            <a:extLst>
              <a:ext uri="{FF2B5EF4-FFF2-40B4-BE49-F238E27FC236}">
                <a16:creationId xmlns:a16="http://schemas.microsoft.com/office/drawing/2014/main" id="{CC72D310-4732-B0CE-B0B7-3C7109F085CD}"/>
              </a:ext>
            </a:extLst>
          </p:cNvPr>
          <p:cNvGrpSpPr/>
          <p:nvPr/>
        </p:nvGrpSpPr>
        <p:grpSpPr>
          <a:xfrm>
            <a:off x="390532" y="848035"/>
            <a:ext cx="2017487" cy="45720"/>
            <a:chOff x="4886324" y="1149215"/>
            <a:chExt cx="2017487" cy="45720"/>
          </a:xfrm>
          <a:solidFill>
            <a:srgbClr val="C00000"/>
          </a:solidFill>
        </p:grpSpPr>
        <p:sp>
          <p:nvSpPr>
            <p:cNvPr id="7" name="Rectangle 6">
              <a:extLst>
                <a:ext uri="{FF2B5EF4-FFF2-40B4-BE49-F238E27FC236}">
                  <a16:creationId xmlns:a16="http://schemas.microsoft.com/office/drawing/2014/main" id="{CC518B61-20A7-9B70-6C5C-93B49DDDF4C3}"/>
                </a:ext>
              </a:extLst>
            </p:cNvPr>
            <p:cNvSpPr/>
            <p:nvPr/>
          </p:nvSpPr>
          <p:spPr>
            <a:xfrm>
              <a:off x="4886325" y="1149216"/>
              <a:ext cx="201748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BB3ED7F-8C1F-52F3-664D-DCCA4891A2CC}"/>
                </a:ext>
              </a:extLst>
            </p:cNvPr>
            <p:cNvSpPr/>
            <p:nvPr/>
          </p:nvSpPr>
          <p:spPr>
            <a:xfrm>
              <a:off x="4886324" y="1149215"/>
              <a:ext cx="103969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4F6D"/>
                </a:solidFill>
              </a:endParaRPr>
            </a:p>
          </p:txBody>
        </p:sp>
      </p:grpSp>
      <p:sp>
        <p:nvSpPr>
          <p:cNvPr id="15" name="TextBox 14">
            <a:extLst>
              <a:ext uri="{FF2B5EF4-FFF2-40B4-BE49-F238E27FC236}">
                <a16:creationId xmlns:a16="http://schemas.microsoft.com/office/drawing/2014/main" id="{6EF4CA4D-56CB-18F4-E491-6FF9ED08B42B}"/>
              </a:ext>
            </a:extLst>
          </p:cNvPr>
          <p:cNvSpPr txBox="1"/>
          <p:nvPr/>
        </p:nvSpPr>
        <p:spPr>
          <a:xfrm>
            <a:off x="619645" y="4194602"/>
            <a:ext cx="3126545" cy="369332"/>
          </a:xfrm>
          <a:prstGeom prst="rect">
            <a:avLst/>
          </a:prstGeom>
          <a:noFill/>
        </p:spPr>
        <p:txBody>
          <a:bodyPr wrap="square">
            <a:spAutoFit/>
          </a:bodyPr>
          <a:lstStyle/>
          <a:p>
            <a:r>
              <a:rPr lang="en-US" b="1" dirty="0">
                <a:solidFill>
                  <a:schemeClr val="tx2"/>
                </a:solidFill>
                <a:latin typeface="+mj-lt"/>
              </a:rPr>
              <a:t>LOCALLY </a:t>
            </a:r>
            <a:endParaRPr lang="en-US" sz="1800" b="1" dirty="0">
              <a:solidFill>
                <a:schemeClr val="tx2"/>
              </a:solidFill>
              <a:latin typeface="+mj-lt"/>
            </a:endParaRPr>
          </a:p>
        </p:txBody>
      </p:sp>
      <p:pic>
        <p:nvPicPr>
          <p:cNvPr id="17" name="Picture 16">
            <a:extLst>
              <a:ext uri="{FF2B5EF4-FFF2-40B4-BE49-F238E27FC236}">
                <a16:creationId xmlns:a16="http://schemas.microsoft.com/office/drawing/2014/main" id="{68054B5F-76A8-9CF2-D704-53B2C210AC1E}"/>
              </a:ext>
            </a:extLst>
          </p:cNvPr>
          <p:cNvPicPr>
            <a:picLocks noChangeAspect="1"/>
          </p:cNvPicPr>
          <p:nvPr/>
        </p:nvPicPr>
        <p:blipFill>
          <a:blip r:embed="rId3"/>
          <a:stretch>
            <a:fillRect/>
          </a:stretch>
        </p:blipFill>
        <p:spPr>
          <a:xfrm>
            <a:off x="314759" y="1645604"/>
            <a:ext cx="1952364" cy="1952364"/>
          </a:xfrm>
          <a:prstGeom prst="rect">
            <a:avLst/>
          </a:prstGeom>
        </p:spPr>
      </p:pic>
      <p:sp>
        <p:nvSpPr>
          <p:cNvPr id="19" name="TextBox 18">
            <a:extLst>
              <a:ext uri="{FF2B5EF4-FFF2-40B4-BE49-F238E27FC236}">
                <a16:creationId xmlns:a16="http://schemas.microsoft.com/office/drawing/2014/main" id="{E63268B9-E834-3449-5F3E-6B70AD916BCF}"/>
              </a:ext>
            </a:extLst>
          </p:cNvPr>
          <p:cNvSpPr txBox="1"/>
          <p:nvPr/>
        </p:nvSpPr>
        <p:spPr>
          <a:xfrm>
            <a:off x="0" y="4981226"/>
            <a:ext cx="2669610" cy="954107"/>
          </a:xfrm>
          <a:prstGeom prst="rect">
            <a:avLst/>
          </a:prstGeom>
          <a:noFill/>
        </p:spPr>
        <p:txBody>
          <a:bodyPr wrap="square" lIns="91440" tIns="45720" rIns="91440" bIns="45720" rtlCol="0" anchor="t">
            <a:spAutoFit/>
          </a:bodyPr>
          <a:lstStyle/>
          <a:p>
            <a:pPr algn="ctr"/>
            <a:r>
              <a:rPr lang="en-GB" sz="1400" dirty="0">
                <a:solidFill>
                  <a:schemeClr val="tx2"/>
                </a:solidFill>
                <a:latin typeface="Raleway"/>
              </a:rPr>
              <a:t>Software is installed on </a:t>
            </a:r>
            <a:r>
              <a:rPr lang="en-GB" sz="1400" dirty="0">
                <a:solidFill>
                  <a:srgbClr val="C00000"/>
                </a:solidFill>
                <a:latin typeface="Raleway"/>
              </a:rPr>
              <a:t>individual computers </a:t>
            </a:r>
            <a:r>
              <a:rPr lang="en-GB" sz="1400" dirty="0">
                <a:solidFill>
                  <a:schemeClr val="tx2"/>
                </a:solidFill>
                <a:latin typeface="Raleway"/>
              </a:rPr>
              <a:t>- </a:t>
            </a:r>
            <a:r>
              <a:rPr lang="en-US" sz="1400" dirty="0">
                <a:solidFill>
                  <a:schemeClr val="tx2"/>
                </a:solidFill>
                <a:latin typeface="Raleway"/>
              </a:rPr>
              <a:t>often used by developers or academics</a:t>
            </a:r>
          </a:p>
        </p:txBody>
      </p:sp>
      <p:sp>
        <p:nvSpPr>
          <p:cNvPr id="27" name="TextBox 26">
            <a:extLst>
              <a:ext uri="{FF2B5EF4-FFF2-40B4-BE49-F238E27FC236}">
                <a16:creationId xmlns:a16="http://schemas.microsoft.com/office/drawing/2014/main" id="{478373F3-152B-1A04-A17D-24DD6B480E17}"/>
              </a:ext>
            </a:extLst>
          </p:cNvPr>
          <p:cNvSpPr txBox="1"/>
          <p:nvPr/>
        </p:nvSpPr>
        <p:spPr>
          <a:xfrm>
            <a:off x="3667880" y="4172602"/>
            <a:ext cx="3126545" cy="369332"/>
          </a:xfrm>
          <a:prstGeom prst="rect">
            <a:avLst/>
          </a:prstGeom>
          <a:noFill/>
        </p:spPr>
        <p:txBody>
          <a:bodyPr wrap="square">
            <a:spAutoFit/>
          </a:bodyPr>
          <a:lstStyle/>
          <a:p>
            <a:r>
              <a:rPr lang="en-US" b="1" dirty="0">
                <a:solidFill>
                  <a:schemeClr val="tx2"/>
                </a:solidFill>
                <a:latin typeface="+mj-lt"/>
              </a:rPr>
              <a:t>ON -PREMISE </a:t>
            </a:r>
            <a:endParaRPr lang="en-US" sz="1800" b="1" dirty="0">
              <a:solidFill>
                <a:schemeClr val="tx2"/>
              </a:solidFill>
              <a:latin typeface="+mj-lt"/>
            </a:endParaRPr>
          </a:p>
        </p:txBody>
      </p:sp>
      <p:sp>
        <p:nvSpPr>
          <p:cNvPr id="28" name="TextBox 27">
            <a:extLst>
              <a:ext uri="{FF2B5EF4-FFF2-40B4-BE49-F238E27FC236}">
                <a16:creationId xmlns:a16="http://schemas.microsoft.com/office/drawing/2014/main" id="{E8354315-A8BD-4CC4-10C1-CF4CC3C5A627}"/>
              </a:ext>
            </a:extLst>
          </p:cNvPr>
          <p:cNvSpPr txBox="1"/>
          <p:nvPr/>
        </p:nvSpPr>
        <p:spPr>
          <a:xfrm>
            <a:off x="3072098" y="5015488"/>
            <a:ext cx="2632087" cy="954107"/>
          </a:xfrm>
          <a:prstGeom prst="rect">
            <a:avLst/>
          </a:prstGeom>
          <a:noFill/>
        </p:spPr>
        <p:txBody>
          <a:bodyPr wrap="square" rtlCol="0">
            <a:spAutoFit/>
          </a:bodyPr>
          <a:lstStyle/>
          <a:p>
            <a:pPr algn="ctr"/>
            <a:r>
              <a:rPr lang="en-GB" sz="1400" dirty="0">
                <a:solidFill>
                  <a:schemeClr val="tx2"/>
                </a:solidFill>
                <a:latin typeface="Raleway" pitchFamily="2" charset="77"/>
              </a:rPr>
              <a:t>Software is installed and runs on </a:t>
            </a:r>
            <a:r>
              <a:rPr lang="en-GB" sz="1400" dirty="0">
                <a:solidFill>
                  <a:srgbClr val="C00000"/>
                </a:solidFill>
                <a:latin typeface="Raleway" pitchFamily="2" charset="77"/>
              </a:rPr>
              <a:t>servers</a:t>
            </a:r>
            <a:r>
              <a:rPr lang="en-GB" sz="1400" dirty="0">
                <a:solidFill>
                  <a:schemeClr val="tx2"/>
                </a:solidFill>
                <a:latin typeface="Raleway" pitchFamily="2" charset="77"/>
              </a:rPr>
              <a:t> located within the organization's premises, </a:t>
            </a:r>
            <a:r>
              <a:rPr lang="en-US" sz="1400" dirty="0">
                <a:solidFill>
                  <a:srgbClr val="C00000"/>
                </a:solidFill>
                <a:latin typeface="Raleway" pitchFamily="2" charset="77"/>
              </a:rPr>
              <a:t>managed internally </a:t>
            </a:r>
            <a:r>
              <a:rPr lang="en-US" sz="1400" dirty="0">
                <a:solidFill>
                  <a:schemeClr val="tx2"/>
                </a:solidFill>
                <a:latin typeface="Raleway" pitchFamily="2" charset="77"/>
              </a:rPr>
              <a:t>by IT </a:t>
            </a:r>
          </a:p>
        </p:txBody>
      </p:sp>
      <p:sp>
        <p:nvSpPr>
          <p:cNvPr id="29" name="TextBox 28">
            <a:extLst>
              <a:ext uri="{FF2B5EF4-FFF2-40B4-BE49-F238E27FC236}">
                <a16:creationId xmlns:a16="http://schemas.microsoft.com/office/drawing/2014/main" id="{83FB108C-11EA-CA3A-A13B-83C68606858F}"/>
              </a:ext>
            </a:extLst>
          </p:cNvPr>
          <p:cNvSpPr txBox="1"/>
          <p:nvPr/>
        </p:nvSpPr>
        <p:spPr>
          <a:xfrm>
            <a:off x="7222793" y="4059909"/>
            <a:ext cx="1133746" cy="369332"/>
          </a:xfrm>
          <a:prstGeom prst="rect">
            <a:avLst/>
          </a:prstGeom>
          <a:noFill/>
        </p:spPr>
        <p:txBody>
          <a:bodyPr wrap="square">
            <a:spAutoFit/>
          </a:bodyPr>
          <a:lstStyle/>
          <a:p>
            <a:r>
              <a:rPr lang="en-US" b="1" dirty="0">
                <a:solidFill>
                  <a:schemeClr val="tx2"/>
                </a:solidFill>
                <a:latin typeface="+mj-lt"/>
              </a:rPr>
              <a:t>CLOUD</a:t>
            </a:r>
            <a:endParaRPr lang="en-US" sz="1800" b="1" dirty="0">
              <a:solidFill>
                <a:schemeClr val="tx2"/>
              </a:solidFill>
              <a:latin typeface="+mj-lt"/>
            </a:endParaRPr>
          </a:p>
        </p:txBody>
      </p:sp>
      <p:sp>
        <p:nvSpPr>
          <p:cNvPr id="30" name="TextBox 29">
            <a:extLst>
              <a:ext uri="{FF2B5EF4-FFF2-40B4-BE49-F238E27FC236}">
                <a16:creationId xmlns:a16="http://schemas.microsoft.com/office/drawing/2014/main" id="{001E1BFE-8BD3-1C87-C428-25D79A50E869}"/>
              </a:ext>
            </a:extLst>
          </p:cNvPr>
          <p:cNvSpPr txBox="1"/>
          <p:nvPr/>
        </p:nvSpPr>
        <p:spPr>
          <a:xfrm>
            <a:off x="10257193" y="4027932"/>
            <a:ext cx="1133746" cy="369332"/>
          </a:xfrm>
          <a:prstGeom prst="rect">
            <a:avLst/>
          </a:prstGeom>
          <a:noFill/>
        </p:spPr>
        <p:txBody>
          <a:bodyPr wrap="square">
            <a:spAutoFit/>
          </a:bodyPr>
          <a:lstStyle/>
          <a:p>
            <a:r>
              <a:rPr lang="en-US" sz="1800" b="1" dirty="0">
                <a:solidFill>
                  <a:schemeClr val="tx2"/>
                </a:solidFill>
                <a:latin typeface="+mj-lt"/>
              </a:rPr>
              <a:t>HOSTED</a:t>
            </a:r>
          </a:p>
        </p:txBody>
      </p:sp>
      <p:sp>
        <p:nvSpPr>
          <p:cNvPr id="32" name="TextBox 31">
            <a:extLst>
              <a:ext uri="{FF2B5EF4-FFF2-40B4-BE49-F238E27FC236}">
                <a16:creationId xmlns:a16="http://schemas.microsoft.com/office/drawing/2014/main" id="{49B76F1F-16E8-BD7B-4372-C6F2975F4B8F}"/>
              </a:ext>
            </a:extLst>
          </p:cNvPr>
          <p:cNvSpPr txBox="1"/>
          <p:nvPr/>
        </p:nvSpPr>
        <p:spPr>
          <a:xfrm>
            <a:off x="6364037" y="4967430"/>
            <a:ext cx="2669610" cy="1169551"/>
          </a:xfrm>
          <a:prstGeom prst="rect">
            <a:avLst/>
          </a:prstGeom>
          <a:noFill/>
        </p:spPr>
        <p:txBody>
          <a:bodyPr wrap="square" rtlCol="0">
            <a:spAutoFit/>
          </a:bodyPr>
          <a:lstStyle/>
          <a:p>
            <a:pPr algn="ctr"/>
            <a:r>
              <a:rPr lang="en-GB" sz="1400" dirty="0">
                <a:solidFill>
                  <a:schemeClr val="tx2"/>
                </a:solidFill>
                <a:latin typeface="Raleway" pitchFamily="2" charset="77"/>
              </a:rPr>
              <a:t>Software and data are hosted on </a:t>
            </a:r>
            <a:r>
              <a:rPr lang="en-GB" sz="1400" dirty="0">
                <a:solidFill>
                  <a:srgbClr val="C00000"/>
                </a:solidFill>
                <a:latin typeface="Raleway" pitchFamily="2" charset="77"/>
              </a:rPr>
              <a:t>cloud provider servers </a:t>
            </a:r>
            <a:r>
              <a:rPr lang="en-GB" sz="1400" dirty="0">
                <a:solidFill>
                  <a:schemeClr val="tx2"/>
                </a:solidFill>
                <a:latin typeface="Raleway" pitchFamily="2" charset="77"/>
              </a:rPr>
              <a:t>(like AWS, Azure, or Google Cloud). </a:t>
            </a:r>
            <a:r>
              <a:rPr lang="en-US" sz="1400" dirty="0">
                <a:solidFill>
                  <a:schemeClr val="tx2"/>
                </a:solidFill>
                <a:latin typeface="Raleway" pitchFamily="2" charset="77"/>
              </a:rPr>
              <a:t>Same architecture as on premise but </a:t>
            </a:r>
            <a:r>
              <a:rPr lang="en-US" sz="1400" dirty="0">
                <a:solidFill>
                  <a:srgbClr val="C00000"/>
                </a:solidFill>
                <a:latin typeface="Raleway" pitchFamily="2" charset="77"/>
              </a:rPr>
              <a:t>scalable </a:t>
            </a:r>
          </a:p>
        </p:txBody>
      </p:sp>
      <p:sp>
        <p:nvSpPr>
          <p:cNvPr id="33" name="TextBox 32">
            <a:extLst>
              <a:ext uri="{FF2B5EF4-FFF2-40B4-BE49-F238E27FC236}">
                <a16:creationId xmlns:a16="http://schemas.microsoft.com/office/drawing/2014/main" id="{FACF8C89-B244-0566-823B-D783269F4C22}"/>
              </a:ext>
            </a:extLst>
          </p:cNvPr>
          <p:cNvSpPr txBox="1"/>
          <p:nvPr/>
        </p:nvSpPr>
        <p:spPr>
          <a:xfrm>
            <a:off x="9443631" y="4981226"/>
            <a:ext cx="2632086" cy="1169551"/>
          </a:xfrm>
          <a:prstGeom prst="rect">
            <a:avLst/>
          </a:prstGeom>
          <a:noFill/>
        </p:spPr>
        <p:txBody>
          <a:bodyPr wrap="square" rtlCol="0">
            <a:spAutoFit/>
          </a:bodyPr>
          <a:lstStyle/>
          <a:p>
            <a:pPr algn="ctr">
              <a:buNone/>
            </a:pPr>
            <a:r>
              <a:rPr lang="en-GB" sz="1400" dirty="0">
                <a:solidFill>
                  <a:schemeClr val="tx2"/>
                </a:solidFill>
                <a:latin typeface="Raleway" pitchFamily="2" charset="77"/>
              </a:rPr>
              <a:t>The software is </a:t>
            </a:r>
            <a:r>
              <a:rPr lang="en-GB" sz="1400" dirty="0">
                <a:solidFill>
                  <a:srgbClr val="C00000"/>
                </a:solidFill>
                <a:latin typeface="Raleway" pitchFamily="2" charset="77"/>
              </a:rPr>
              <a:t>hosted, </a:t>
            </a:r>
            <a:r>
              <a:rPr lang="en-GB" sz="1400" dirty="0">
                <a:solidFill>
                  <a:schemeClr val="tx2"/>
                </a:solidFill>
                <a:latin typeface="Raleway" pitchFamily="2" charset="77"/>
              </a:rPr>
              <a:t>maintained, and operated by an </a:t>
            </a:r>
            <a:r>
              <a:rPr lang="en-GB" sz="1400" dirty="0">
                <a:solidFill>
                  <a:srgbClr val="C00000"/>
                </a:solidFill>
                <a:latin typeface="Raleway" pitchFamily="2" charset="77"/>
              </a:rPr>
              <a:t>external provider</a:t>
            </a:r>
            <a:r>
              <a:rPr lang="en-GB" sz="1400" dirty="0">
                <a:solidFill>
                  <a:schemeClr val="tx2"/>
                </a:solidFill>
                <a:latin typeface="Raleway" pitchFamily="2" charset="77"/>
              </a:rPr>
              <a:t>. Users access the software via a web browser.</a:t>
            </a:r>
          </a:p>
        </p:txBody>
      </p:sp>
      <p:pic>
        <p:nvPicPr>
          <p:cNvPr id="38" name="Picture 37">
            <a:extLst>
              <a:ext uri="{FF2B5EF4-FFF2-40B4-BE49-F238E27FC236}">
                <a16:creationId xmlns:a16="http://schemas.microsoft.com/office/drawing/2014/main" id="{3A8EDE6A-408D-604D-04B3-50363EDB1F39}"/>
              </a:ext>
            </a:extLst>
          </p:cNvPr>
          <p:cNvPicPr>
            <a:picLocks noChangeAspect="1"/>
          </p:cNvPicPr>
          <p:nvPr/>
        </p:nvPicPr>
        <p:blipFill>
          <a:blip r:embed="rId4"/>
          <a:stretch>
            <a:fillRect/>
          </a:stretch>
        </p:blipFill>
        <p:spPr>
          <a:xfrm>
            <a:off x="3454204" y="1730091"/>
            <a:ext cx="1867877" cy="1867877"/>
          </a:xfrm>
          <a:prstGeom prst="rect">
            <a:avLst/>
          </a:prstGeom>
        </p:spPr>
      </p:pic>
      <p:pic>
        <p:nvPicPr>
          <p:cNvPr id="39" name="Picture 38">
            <a:extLst>
              <a:ext uri="{FF2B5EF4-FFF2-40B4-BE49-F238E27FC236}">
                <a16:creationId xmlns:a16="http://schemas.microsoft.com/office/drawing/2014/main" id="{7E043C81-2A80-4449-3969-1962E167D621}"/>
              </a:ext>
            </a:extLst>
          </p:cNvPr>
          <p:cNvPicPr>
            <a:picLocks noChangeAspect="1"/>
          </p:cNvPicPr>
          <p:nvPr/>
        </p:nvPicPr>
        <p:blipFill>
          <a:blip r:embed="rId5"/>
          <a:stretch>
            <a:fillRect/>
          </a:stretch>
        </p:blipFill>
        <p:spPr>
          <a:xfrm>
            <a:off x="6247386" y="1420589"/>
            <a:ext cx="2315464" cy="2315464"/>
          </a:xfrm>
          <a:prstGeom prst="rect">
            <a:avLst/>
          </a:prstGeom>
        </p:spPr>
      </p:pic>
      <p:pic>
        <p:nvPicPr>
          <p:cNvPr id="40" name="Picture 39">
            <a:extLst>
              <a:ext uri="{FF2B5EF4-FFF2-40B4-BE49-F238E27FC236}">
                <a16:creationId xmlns:a16="http://schemas.microsoft.com/office/drawing/2014/main" id="{21095E32-593B-6195-5F65-C8904C337A47}"/>
              </a:ext>
            </a:extLst>
          </p:cNvPr>
          <p:cNvPicPr>
            <a:picLocks noChangeAspect="1"/>
          </p:cNvPicPr>
          <p:nvPr/>
        </p:nvPicPr>
        <p:blipFill>
          <a:blip r:embed="rId6"/>
          <a:stretch>
            <a:fillRect/>
          </a:stretch>
        </p:blipFill>
        <p:spPr>
          <a:xfrm>
            <a:off x="9572416" y="1326671"/>
            <a:ext cx="2503300" cy="2503300"/>
          </a:xfrm>
          <a:prstGeom prst="rect">
            <a:avLst/>
          </a:prstGeom>
        </p:spPr>
      </p:pic>
      <p:pic>
        <p:nvPicPr>
          <p:cNvPr id="42" name="Picture 41">
            <a:extLst>
              <a:ext uri="{FF2B5EF4-FFF2-40B4-BE49-F238E27FC236}">
                <a16:creationId xmlns:a16="http://schemas.microsoft.com/office/drawing/2014/main" id="{44954121-C75D-72E5-FF04-20F0E1D104D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273527" y="1796905"/>
            <a:ext cx="386787" cy="373414"/>
          </a:xfrm>
          <a:prstGeom prst="rect">
            <a:avLst/>
          </a:prstGeom>
        </p:spPr>
      </p:pic>
      <p:pic>
        <p:nvPicPr>
          <p:cNvPr id="46" name="Picture 45" descr="A logo of a company&#10;&#10;AI-generated content may be incorrect.">
            <a:extLst>
              <a:ext uri="{FF2B5EF4-FFF2-40B4-BE49-F238E27FC236}">
                <a16:creationId xmlns:a16="http://schemas.microsoft.com/office/drawing/2014/main" id="{90C6CB82-849B-5F5D-21AE-2F956C1F7E88}"/>
              </a:ext>
            </a:extLst>
          </p:cNvPr>
          <p:cNvPicPr>
            <a:picLocks noChangeAspect="1"/>
          </p:cNvPicPr>
          <p:nvPr/>
        </p:nvPicPr>
        <p:blipFill>
          <a:blip r:embed="rId8"/>
          <a:stretch>
            <a:fillRect/>
          </a:stretch>
        </p:blipFill>
        <p:spPr>
          <a:xfrm>
            <a:off x="7309871" y="1991356"/>
            <a:ext cx="628670" cy="400777"/>
          </a:xfrm>
          <a:prstGeom prst="rect">
            <a:avLst/>
          </a:prstGeom>
        </p:spPr>
      </p:pic>
      <p:pic>
        <p:nvPicPr>
          <p:cNvPr id="48" name="Picture 47" descr="A blue and white logo&#10;&#10;AI-generated content may be incorrect.">
            <a:extLst>
              <a:ext uri="{FF2B5EF4-FFF2-40B4-BE49-F238E27FC236}">
                <a16:creationId xmlns:a16="http://schemas.microsoft.com/office/drawing/2014/main" id="{72832DA9-0D5B-2C9F-DE33-7EA5955B5967}"/>
              </a:ext>
            </a:extLst>
          </p:cNvPr>
          <p:cNvPicPr>
            <a:picLocks noChangeAspect="1"/>
          </p:cNvPicPr>
          <p:nvPr/>
        </p:nvPicPr>
        <p:blipFill>
          <a:blip r:embed="rId9"/>
          <a:srcRect r="1363" b="7786"/>
          <a:stretch/>
        </p:blipFill>
        <p:spPr>
          <a:xfrm>
            <a:off x="6694072" y="2400531"/>
            <a:ext cx="1305769" cy="383150"/>
          </a:xfrm>
          <a:prstGeom prst="rect">
            <a:avLst/>
          </a:prstGeom>
        </p:spPr>
      </p:pic>
      <p:pic>
        <p:nvPicPr>
          <p:cNvPr id="50" name="Picture 49" descr="A logo of a cloud&#10;&#10;AI-generated content may be incorrect.">
            <a:extLst>
              <a:ext uri="{FF2B5EF4-FFF2-40B4-BE49-F238E27FC236}">
                <a16:creationId xmlns:a16="http://schemas.microsoft.com/office/drawing/2014/main" id="{9FD86E6D-2B10-3996-BFC0-9059C2B337BA}"/>
              </a:ext>
            </a:extLst>
          </p:cNvPr>
          <p:cNvPicPr>
            <a:picLocks noChangeAspect="1"/>
          </p:cNvPicPr>
          <p:nvPr/>
        </p:nvPicPr>
        <p:blipFill>
          <a:blip r:embed="rId10"/>
          <a:srcRect b="33349"/>
          <a:stretch/>
        </p:blipFill>
        <p:spPr>
          <a:xfrm>
            <a:off x="6694072" y="2864612"/>
            <a:ext cx="751906" cy="422020"/>
          </a:xfrm>
          <a:prstGeom prst="rect">
            <a:avLst/>
          </a:prstGeom>
        </p:spPr>
      </p:pic>
      <p:pic>
        <p:nvPicPr>
          <p:cNvPr id="52" name="Picture 51" descr="A logo of a cloud&#10;&#10;AI-generated content may be incorrect.">
            <a:extLst>
              <a:ext uri="{FF2B5EF4-FFF2-40B4-BE49-F238E27FC236}">
                <a16:creationId xmlns:a16="http://schemas.microsoft.com/office/drawing/2014/main" id="{DFA807DB-ADAB-0854-DDBA-80E5324A0959}"/>
              </a:ext>
            </a:extLst>
          </p:cNvPr>
          <p:cNvPicPr>
            <a:picLocks noChangeAspect="1"/>
          </p:cNvPicPr>
          <p:nvPr/>
        </p:nvPicPr>
        <p:blipFill>
          <a:blip r:embed="rId10"/>
          <a:srcRect l="762" t="72150" r="-762" b="-6272"/>
          <a:stretch/>
        </p:blipFill>
        <p:spPr>
          <a:xfrm>
            <a:off x="7313618" y="2924283"/>
            <a:ext cx="952097" cy="273581"/>
          </a:xfrm>
          <a:prstGeom prst="rect">
            <a:avLst/>
          </a:prstGeom>
        </p:spPr>
      </p:pic>
      <p:sp>
        <p:nvSpPr>
          <p:cNvPr id="53" name="TextBox 52">
            <a:extLst>
              <a:ext uri="{FF2B5EF4-FFF2-40B4-BE49-F238E27FC236}">
                <a16:creationId xmlns:a16="http://schemas.microsoft.com/office/drawing/2014/main" id="{9D670676-5EDB-94AB-DAB1-B19EBEC5ED4D}"/>
              </a:ext>
            </a:extLst>
          </p:cNvPr>
          <p:cNvSpPr txBox="1"/>
          <p:nvPr/>
        </p:nvSpPr>
        <p:spPr>
          <a:xfrm>
            <a:off x="9918548" y="2209312"/>
            <a:ext cx="905518" cy="307777"/>
          </a:xfrm>
          <a:prstGeom prst="rect">
            <a:avLst/>
          </a:prstGeom>
          <a:noFill/>
        </p:spPr>
        <p:txBody>
          <a:bodyPr wrap="square" lIns="91440" tIns="45720" rIns="91440" bIns="45720" rtlCol="0" anchor="t">
            <a:spAutoFit/>
          </a:bodyPr>
          <a:lstStyle/>
          <a:p>
            <a:r>
              <a:rPr lang="en-US" sz="1400" b="1" dirty="0">
                <a:latin typeface="Raleway"/>
              </a:rPr>
              <a:t>NRMC</a:t>
            </a:r>
            <a:endParaRPr lang="en-US" b="1" dirty="0">
              <a:latin typeface="Raleway" pitchFamily="2" charset="77"/>
            </a:endParaRPr>
          </a:p>
        </p:txBody>
      </p:sp>
      <p:pic>
        <p:nvPicPr>
          <p:cNvPr id="55" name="Picture 54" descr="A blue and white logo&#10;&#10;AI-generated content may be incorrect.">
            <a:extLst>
              <a:ext uri="{FF2B5EF4-FFF2-40B4-BE49-F238E27FC236}">
                <a16:creationId xmlns:a16="http://schemas.microsoft.com/office/drawing/2014/main" id="{A5B6C6FF-E8A3-37F7-C769-87A39AD4E01E}"/>
              </a:ext>
            </a:extLst>
          </p:cNvPr>
          <p:cNvPicPr>
            <a:picLocks noChangeAspect="1"/>
          </p:cNvPicPr>
          <p:nvPr/>
        </p:nvPicPr>
        <p:blipFill>
          <a:blip r:embed="rId11"/>
          <a:stretch>
            <a:fillRect/>
          </a:stretch>
        </p:blipFill>
        <p:spPr>
          <a:xfrm>
            <a:off x="10573950" y="3063105"/>
            <a:ext cx="1150000" cy="258469"/>
          </a:xfrm>
          <a:prstGeom prst="rect">
            <a:avLst/>
          </a:prstGeom>
        </p:spPr>
      </p:pic>
      <p:pic>
        <p:nvPicPr>
          <p:cNvPr id="57" name="Picture 56" descr="A blue and white logo&#10;&#10;AI-generated content may be incorrect.">
            <a:extLst>
              <a:ext uri="{FF2B5EF4-FFF2-40B4-BE49-F238E27FC236}">
                <a16:creationId xmlns:a16="http://schemas.microsoft.com/office/drawing/2014/main" id="{61A5F434-5B31-7EF4-E62A-6194C22D1710}"/>
              </a:ext>
            </a:extLst>
          </p:cNvPr>
          <p:cNvPicPr>
            <a:picLocks noChangeAspect="1"/>
          </p:cNvPicPr>
          <p:nvPr/>
        </p:nvPicPr>
        <p:blipFill>
          <a:blip r:embed="rId12"/>
          <a:stretch>
            <a:fillRect/>
          </a:stretch>
        </p:blipFill>
        <p:spPr>
          <a:xfrm>
            <a:off x="9920627" y="2593958"/>
            <a:ext cx="1005677" cy="315409"/>
          </a:xfrm>
          <a:prstGeom prst="rect">
            <a:avLst/>
          </a:prstGeom>
        </p:spPr>
      </p:pic>
      <p:pic>
        <p:nvPicPr>
          <p:cNvPr id="59" name="Picture 58" descr="A yellow text on a white background&#10;&#10;AI-generated content may be incorrect.">
            <a:extLst>
              <a:ext uri="{FF2B5EF4-FFF2-40B4-BE49-F238E27FC236}">
                <a16:creationId xmlns:a16="http://schemas.microsoft.com/office/drawing/2014/main" id="{E95E4450-71F0-E9B4-21A5-829EE3687D14}"/>
              </a:ext>
            </a:extLst>
          </p:cNvPr>
          <p:cNvPicPr>
            <a:picLocks noChangeAspect="1"/>
          </p:cNvPicPr>
          <p:nvPr/>
        </p:nvPicPr>
        <p:blipFill>
          <a:blip r:embed="rId13"/>
          <a:stretch>
            <a:fillRect/>
          </a:stretch>
        </p:blipFill>
        <p:spPr>
          <a:xfrm>
            <a:off x="10824066" y="2226321"/>
            <a:ext cx="938502" cy="388808"/>
          </a:xfrm>
          <a:prstGeom prst="rect">
            <a:avLst/>
          </a:prstGeom>
        </p:spPr>
      </p:pic>
      <p:pic>
        <p:nvPicPr>
          <p:cNvPr id="61" name="Picture 60" descr="A logo with a letter o and a circle&#10;&#10;AI-generated content may be incorrect.">
            <a:extLst>
              <a:ext uri="{FF2B5EF4-FFF2-40B4-BE49-F238E27FC236}">
                <a16:creationId xmlns:a16="http://schemas.microsoft.com/office/drawing/2014/main" id="{11AB89ED-DC88-7892-EC82-BF89246C1D9E}"/>
              </a:ext>
            </a:extLst>
          </p:cNvPr>
          <p:cNvPicPr>
            <a:picLocks noChangeAspect="1"/>
          </p:cNvPicPr>
          <p:nvPr/>
        </p:nvPicPr>
        <p:blipFill>
          <a:blip r:embed="rId14"/>
          <a:stretch>
            <a:fillRect/>
          </a:stretch>
        </p:blipFill>
        <p:spPr>
          <a:xfrm>
            <a:off x="11046935" y="2673506"/>
            <a:ext cx="453184" cy="355198"/>
          </a:xfrm>
          <a:prstGeom prst="rect">
            <a:avLst/>
          </a:prstGeom>
        </p:spPr>
      </p:pic>
      <p:pic>
        <p:nvPicPr>
          <p:cNvPr id="62" name="Picture 61" descr="A picture containing icon&#10;&#10;Description automatically generated">
            <a:extLst>
              <a:ext uri="{FF2B5EF4-FFF2-40B4-BE49-F238E27FC236}">
                <a16:creationId xmlns:a16="http://schemas.microsoft.com/office/drawing/2014/main" id="{3A933C09-5A7C-3C15-9F3C-3BCA288F24B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8105" y="6353571"/>
            <a:ext cx="1855749" cy="504378"/>
          </a:xfrm>
          <a:prstGeom prst="rect">
            <a:avLst/>
          </a:prstGeom>
        </p:spPr>
      </p:pic>
    </p:spTree>
    <p:extLst>
      <p:ext uri="{BB962C8B-B14F-4D97-AF65-F5344CB8AC3E}">
        <p14:creationId xmlns:p14="http://schemas.microsoft.com/office/powerpoint/2010/main" val="180433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B8A5-E170-ED25-0D2C-2DC05A544D37}"/>
            </a:ext>
          </a:extLst>
        </p:cNvPr>
        <p:cNvGrpSpPr/>
        <p:nvPr/>
      </p:nvGrpSpPr>
      <p:grpSpPr>
        <a:xfrm>
          <a:off x="0" y="0"/>
          <a:ext cx="0" cy="0"/>
          <a:chOff x="0" y="0"/>
          <a:chExt cx="0" cy="0"/>
        </a:xfrm>
      </p:grpSpPr>
      <p:pic>
        <p:nvPicPr>
          <p:cNvPr id="41" name="Picture 40" descr="A picture containing icon&#10;&#10;Description automatically generated">
            <a:extLst>
              <a:ext uri="{FF2B5EF4-FFF2-40B4-BE49-F238E27FC236}">
                <a16:creationId xmlns:a16="http://schemas.microsoft.com/office/drawing/2014/main" id="{0107C845-F3EC-CC08-60B8-90B31911A5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4394" y="6206102"/>
            <a:ext cx="1855749" cy="504378"/>
          </a:xfrm>
          <a:prstGeom prst="rect">
            <a:avLst/>
          </a:prstGeom>
        </p:spPr>
      </p:pic>
      <p:pic>
        <p:nvPicPr>
          <p:cNvPr id="9" name="Picture 8">
            <a:extLst>
              <a:ext uri="{FF2B5EF4-FFF2-40B4-BE49-F238E27FC236}">
                <a16:creationId xmlns:a16="http://schemas.microsoft.com/office/drawing/2014/main" id="{0D45995A-562E-085F-C13C-38C2B1E2B7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8642" y="4916550"/>
            <a:ext cx="2032556" cy="640616"/>
          </a:xfrm>
          <a:prstGeom prst="rect">
            <a:avLst/>
          </a:prstGeom>
          <a:solidFill>
            <a:schemeClr val="bg1"/>
          </a:solidFill>
        </p:spPr>
      </p:pic>
      <p:pic>
        <p:nvPicPr>
          <p:cNvPr id="11" name="Picture 10">
            <a:extLst>
              <a:ext uri="{FF2B5EF4-FFF2-40B4-BE49-F238E27FC236}">
                <a16:creationId xmlns:a16="http://schemas.microsoft.com/office/drawing/2014/main" id="{6D117392-DC05-7DED-6CF1-B30D27110F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7164" y="996905"/>
            <a:ext cx="2637112" cy="671457"/>
          </a:xfrm>
          <a:prstGeom prst="rect">
            <a:avLst/>
          </a:prstGeom>
        </p:spPr>
      </p:pic>
      <p:pic>
        <p:nvPicPr>
          <p:cNvPr id="22" name="Picture 2" descr="Howden Insurance - Group Website">
            <a:extLst>
              <a:ext uri="{FF2B5EF4-FFF2-40B4-BE49-F238E27FC236}">
                <a16:creationId xmlns:a16="http://schemas.microsoft.com/office/drawing/2014/main" id="{F4FDDE0B-24D5-E349-20DA-2CD8514AB16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49504" y="5649374"/>
            <a:ext cx="2150697" cy="7295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F9F176E-F4FD-7BFE-534E-76A31D5290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098" y="3667239"/>
            <a:ext cx="1390533" cy="794575"/>
          </a:xfrm>
          <a:prstGeom prst="rect">
            <a:avLst/>
          </a:prstGeom>
        </p:spPr>
      </p:pic>
      <p:pic>
        <p:nvPicPr>
          <p:cNvPr id="27" name="Picture 26">
            <a:extLst>
              <a:ext uri="{FF2B5EF4-FFF2-40B4-BE49-F238E27FC236}">
                <a16:creationId xmlns:a16="http://schemas.microsoft.com/office/drawing/2014/main" id="{8F7E5989-9ECC-1525-0DF1-0FDE7792D45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98066" y="3221391"/>
            <a:ext cx="2543522" cy="1004360"/>
          </a:xfrm>
          <a:prstGeom prst="rect">
            <a:avLst/>
          </a:prstGeom>
        </p:spPr>
      </p:pic>
      <p:pic>
        <p:nvPicPr>
          <p:cNvPr id="28" name="Picture 27">
            <a:extLst>
              <a:ext uri="{FF2B5EF4-FFF2-40B4-BE49-F238E27FC236}">
                <a16:creationId xmlns:a16="http://schemas.microsoft.com/office/drawing/2014/main" id="{72367F67-8BF7-CDCB-99FA-ACD829A8F3E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27821" r="-3038" b="31144"/>
          <a:stretch/>
        </p:blipFill>
        <p:spPr>
          <a:xfrm>
            <a:off x="7185365" y="1710199"/>
            <a:ext cx="3935018" cy="1043945"/>
          </a:xfrm>
          <a:prstGeom prst="rect">
            <a:avLst/>
          </a:prstGeom>
        </p:spPr>
      </p:pic>
      <p:pic>
        <p:nvPicPr>
          <p:cNvPr id="29" name="Picture 28">
            <a:extLst>
              <a:ext uri="{FF2B5EF4-FFF2-40B4-BE49-F238E27FC236}">
                <a16:creationId xmlns:a16="http://schemas.microsoft.com/office/drawing/2014/main" id="{7C9AB9A1-C8AD-9D8C-D478-E8073F5590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63314" y="2754604"/>
            <a:ext cx="2179119" cy="420166"/>
          </a:xfrm>
          <a:prstGeom prst="rect">
            <a:avLst/>
          </a:prstGeom>
        </p:spPr>
      </p:pic>
      <p:pic>
        <p:nvPicPr>
          <p:cNvPr id="30" name="Picture 29">
            <a:extLst>
              <a:ext uri="{FF2B5EF4-FFF2-40B4-BE49-F238E27FC236}">
                <a16:creationId xmlns:a16="http://schemas.microsoft.com/office/drawing/2014/main" id="{AD371CC2-46F1-A8ED-EB1F-6F6C9918CE6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3541" y="2188583"/>
            <a:ext cx="2566960" cy="523219"/>
          </a:xfrm>
          <a:prstGeom prst="rect">
            <a:avLst/>
          </a:prstGeom>
        </p:spPr>
      </p:pic>
      <p:pic>
        <p:nvPicPr>
          <p:cNvPr id="31" name="Picture 30">
            <a:extLst>
              <a:ext uri="{FF2B5EF4-FFF2-40B4-BE49-F238E27FC236}">
                <a16:creationId xmlns:a16="http://schemas.microsoft.com/office/drawing/2014/main" id="{416E9874-3B2B-CE07-F377-CD263761B6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85709" y="3010848"/>
            <a:ext cx="1999693" cy="914129"/>
          </a:xfrm>
          <a:prstGeom prst="rect">
            <a:avLst/>
          </a:prstGeom>
        </p:spPr>
      </p:pic>
      <p:pic>
        <p:nvPicPr>
          <p:cNvPr id="32" name="Picture 31">
            <a:extLst>
              <a:ext uri="{FF2B5EF4-FFF2-40B4-BE49-F238E27FC236}">
                <a16:creationId xmlns:a16="http://schemas.microsoft.com/office/drawing/2014/main" id="{3E6697E7-C454-EC95-B8BD-77755FE63BE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763296" y="5856578"/>
            <a:ext cx="2867054" cy="756977"/>
          </a:xfrm>
          <a:prstGeom prst="rect">
            <a:avLst/>
          </a:prstGeom>
        </p:spPr>
      </p:pic>
      <p:pic>
        <p:nvPicPr>
          <p:cNvPr id="33" name="Picture 32">
            <a:extLst>
              <a:ext uri="{FF2B5EF4-FFF2-40B4-BE49-F238E27FC236}">
                <a16:creationId xmlns:a16="http://schemas.microsoft.com/office/drawing/2014/main" id="{C3773B09-5F0B-0463-B25A-D49AC0DC5BF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19841" y="4831665"/>
            <a:ext cx="3174465" cy="640616"/>
          </a:xfrm>
          <a:prstGeom prst="rect">
            <a:avLst/>
          </a:prstGeom>
        </p:spPr>
      </p:pic>
      <p:pic>
        <p:nvPicPr>
          <p:cNvPr id="34" name="Picture 33">
            <a:extLst>
              <a:ext uri="{FF2B5EF4-FFF2-40B4-BE49-F238E27FC236}">
                <a16:creationId xmlns:a16="http://schemas.microsoft.com/office/drawing/2014/main" id="{FAAD379F-3247-E066-21EC-D12592DF83B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548570" y="4417353"/>
            <a:ext cx="2283930" cy="695794"/>
          </a:xfrm>
          <a:prstGeom prst="rect">
            <a:avLst/>
          </a:prstGeom>
        </p:spPr>
      </p:pic>
      <p:pic>
        <p:nvPicPr>
          <p:cNvPr id="35" name="Picture 34">
            <a:extLst>
              <a:ext uri="{FF2B5EF4-FFF2-40B4-BE49-F238E27FC236}">
                <a16:creationId xmlns:a16="http://schemas.microsoft.com/office/drawing/2014/main" id="{EA5CFD08-D58C-C516-29F2-7452395AA79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401103" y="778021"/>
            <a:ext cx="1706061" cy="1279508"/>
          </a:xfrm>
          <a:prstGeom prst="rect">
            <a:avLst/>
          </a:prstGeom>
        </p:spPr>
      </p:pic>
      <p:pic>
        <p:nvPicPr>
          <p:cNvPr id="36" name="Picture 35">
            <a:extLst>
              <a:ext uri="{FF2B5EF4-FFF2-40B4-BE49-F238E27FC236}">
                <a16:creationId xmlns:a16="http://schemas.microsoft.com/office/drawing/2014/main" id="{B4C41380-ABF8-ADEB-F2FA-5848722EB4F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103427" y="869204"/>
            <a:ext cx="3053845" cy="948170"/>
          </a:xfrm>
          <a:prstGeom prst="rect">
            <a:avLst/>
          </a:prstGeom>
        </p:spPr>
      </p:pic>
      <p:pic>
        <p:nvPicPr>
          <p:cNvPr id="37" name="Picture 36">
            <a:extLst>
              <a:ext uri="{FF2B5EF4-FFF2-40B4-BE49-F238E27FC236}">
                <a16:creationId xmlns:a16="http://schemas.microsoft.com/office/drawing/2014/main" id="{F858CFDE-67FD-6EDE-BA59-E2EBD91D470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715186" y="5215988"/>
            <a:ext cx="1314452" cy="1397567"/>
          </a:xfrm>
          <a:prstGeom prst="rect">
            <a:avLst/>
          </a:prstGeom>
        </p:spPr>
      </p:pic>
      <p:pic>
        <p:nvPicPr>
          <p:cNvPr id="38" name="Picture 37">
            <a:extLst>
              <a:ext uri="{FF2B5EF4-FFF2-40B4-BE49-F238E27FC236}">
                <a16:creationId xmlns:a16="http://schemas.microsoft.com/office/drawing/2014/main" id="{279053CF-5952-FA4F-FA0E-5667D9ACC47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005048" y="3416552"/>
            <a:ext cx="1600780" cy="1146812"/>
          </a:xfrm>
          <a:prstGeom prst="rect">
            <a:avLst/>
          </a:prstGeom>
        </p:spPr>
      </p:pic>
      <p:pic>
        <p:nvPicPr>
          <p:cNvPr id="39" name="Picture 2" descr="Arundo Re - YouTube">
            <a:extLst>
              <a:ext uri="{FF2B5EF4-FFF2-40B4-BE49-F238E27FC236}">
                <a16:creationId xmlns:a16="http://schemas.microsoft.com/office/drawing/2014/main" id="{3BF7BEFF-898D-9AAF-9F47-227535E73E12}"/>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7628" t="17651" r="6231" b="23691"/>
          <a:stretch/>
        </p:blipFill>
        <p:spPr bwMode="auto">
          <a:xfrm>
            <a:off x="9919291" y="4504224"/>
            <a:ext cx="1718290" cy="11700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nsurance and Asset Management worldwide">
            <a:extLst>
              <a:ext uri="{FF2B5EF4-FFF2-40B4-BE49-F238E27FC236}">
                <a16:creationId xmlns:a16="http://schemas.microsoft.com/office/drawing/2014/main" id="{9B2F1B53-03B4-841F-8EA7-ED55B16A13A1}"/>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252011" y="1041134"/>
            <a:ext cx="3038361" cy="114040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8E39EDEC-409A-5BD0-2C70-D9BA0B7D2941}"/>
              </a:ext>
            </a:extLst>
          </p:cNvPr>
          <p:cNvPicPr>
            <a:picLocks noChangeAspect="1"/>
          </p:cNvPicPr>
          <p:nvPr/>
        </p:nvPicPr>
        <p:blipFill>
          <a:blip r:embed="rId21" cstate="screen">
            <a:extLst>
              <a:ext uri="{28A0092B-C50C-407E-A947-70E740481C1C}">
                <a14:useLocalDpi xmlns:a14="http://schemas.microsoft.com/office/drawing/2010/main"/>
              </a:ext>
            </a:extLst>
          </a:blip>
          <a:srcRect l="16551" t="10430" r="17768" b="26498"/>
          <a:stretch/>
        </p:blipFill>
        <p:spPr>
          <a:xfrm>
            <a:off x="7471774" y="3745717"/>
            <a:ext cx="1526292" cy="914129"/>
          </a:xfrm>
          <a:prstGeom prst="rect">
            <a:avLst/>
          </a:prstGeom>
        </p:spPr>
      </p:pic>
      <p:pic>
        <p:nvPicPr>
          <p:cNvPr id="45" name="Picture 44">
            <a:extLst>
              <a:ext uri="{FF2B5EF4-FFF2-40B4-BE49-F238E27FC236}">
                <a16:creationId xmlns:a16="http://schemas.microsoft.com/office/drawing/2014/main" id="{4F193BDB-2348-09B9-5C48-88DF995D492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145796" y="3045872"/>
            <a:ext cx="1000638" cy="999838"/>
          </a:xfrm>
          <a:prstGeom prst="rect">
            <a:avLst/>
          </a:prstGeom>
        </p:spPr>
      </p:pic>
      <p:sp>
        <p:nvSpPr>
          <p:cNvPr id="46" name="TextBox 45">
            <a:extLst>
              <a:ext uri="{FF2B5EF4-FFF2-40B4-BE49-F238E27FC236}">
                <a16:creationId xmlns:a16="http://schemas.microsoft.com/office/drawing/2014/main" id="{D016558D-41A9-D557-F343-8BA40C4FB8A1}"/>
              </a:ext>
            </a:extLst>
          </p:cNvPr>
          <p:cNvSpPr txBox="1"/>
          <p:nvPr/>
        </p:nvSpPr>
        <p:spPr>
          <a:xfrm>
            <a:off x="-148646" y="254801"/>
            <a:ext cx="39655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tx2"/>
                </a:solidFill>
                <a:latin typeface="Raleway"/>
              </a:rPr>
              <a:t>Oasis</a:t>
            </a:r>
            <a:r>
              <a:rPr lang="en-GB" sz="2800" dirty="0">
                <a:solidFill>
                  <a:srgbClr val="C00000"/>
                </a:solidFill>
                <a:latin typeface="Raleway"/>
              </a:rPr>
              <a:t> Members</a:t>
            </a:r>
            <a:r>
              <a:rPr lang="en-GB" sz="2800" dirty="0">
                <a:solidFill>
                  <a:schemeClr val="tx2"/>
                </a:solidFill>
                <a:latin typeface="Raleway"/>
              </a:rPr>
              <a:t>..</a:t>
            </a:r>
            <a:endParaRPr lang="en-US" dirty="0">
              <a:solidFill>
                <a:schemeClr val="tx2"/>
              </a:solidFill>
            </a:endParaRPr>
          </a:p>
        </p:txBody>
      </p:sp>
      <p:pic>
        <p:nvPicPr>
          <p:cNvPr id="26" name="Picture 25">
            <a:extLst>
              <a:ext uri="{FF2B5EF4-FFF2-40B4-BE49-F238E27FC236}">
                <a16:creationId xmlns:a16="http://schemas.microsoft.com/office/drawing/2014/main" id="{4E39879F-D87A-608A-2A1A-D8D5396CCB26}"/>
              </a:ext>
            </a:extLst>
          </p:cNvPr>
          <p:cNvPicPr>
            <a:picLocks noChangeAspect="1"/>
          </p:cNvPicPr>
          <p:nvPr/>
        </p:nvPicPr>
        <p:blipFill>
          <a:blip r:embed="rId23"/>
          <a:stretch>
            <a:fillRect/>
          </a:stretch>
        </p:blipFill>
        <p:spPr>
          <a:xfrm>
            <a:off x="861111" y="2169033"/>
            <a:ext cx="2450309" cy="1146812"/>
          </a:xfrm>
          <a:prstGeom prst="rect">
            <a:avLst/>
          </a:prstGeom>
        </p:spPr>
      </p:pic>
      <p:grpSp>
        <p:nvGrpSpPr>
          <p:cNvPr id="47" name="Group 46">
            <a:extLst>
              <a:ext uri="{FF2B5EF4-FFF2-40B4-BE49-F238E27FC236}">
                <a16:creationId xmlns:a16="http://schemas.microsoft.com/office/drawing/2014/main" id="{3C0CF198-5520-0B7E-123A-0951C73BF0B4}"/>
              </a:ext>
            </a:extLst>
          </p:cNvPr>
          <p:cNvGrpSpPr/>
          <p:nvPr/>
        </p:nvGrpSpPr>
        <p:grpSpPr>
          <a:xfrm>
            <a:off x="390532" y="848035"/>
            <a:ext cx="2017487" cy="45720"/>
            <a:chOff x="4886324" y="1149215"/>
            <a:chExt cx="2017487" cy="45720"/>
          </a:xfrm>
          <a:solidFill>
            <a:srgbClr val="C00000"/>
          </a:solidFill>
        </p:grpSpPr>
        <p:sp>
          <p:nvSpPr>
            <p:cNvPr id="48" name="Rectangle 47">
              <a:extLst>
                <a:ext uri="{FF2B5EF4-FFF2-40B4-BE49-F238E27FC236}">
                  <a16:creationId xmlns:a16="http://schemas.microsoft.com/office/drawing/2014/main" id="{E4E9E546-EB04-EEBA-29EB-6488861F5841}"/>
                </a:ext>
              </a:extLst>
            </p:cNvPr>
            <p:cNvSpPr/>
            <p:nvPr/>
          </p:nvSpPr>
          <p:spPr>
            <a:xfrm>
              <a:off x="4886325" y="1149216"/>
              <a:ext cx="201748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BAD9042-5DF0-FA96-414E-23193DDA0C3B}"/>
                </a:ext>
              </a:extLst>
            </p:cNvPr>
            <p:cNvSpPr/>
            <p:nvPr/>
          </p:nvSpPr>
          <p:spPr>
            <a:xfrm>
              <a:off x="4886324" y="1149215"/>
              <a:ext cx="103969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4F6D"/>
                </a:solidFill>
              </a:endParaRPr>
            </a:p>
          </p:txBody>
        </p:sp>
      </p:grpSp>
    </p:spTree>
    <p:extLst>
      <p:ext uri="{BB962C8B-B14F-4D97-AF65-F5344CB8AC3E}">
        <p14:creationId xmlns:p14="http://schemas.microsoft.com/office/powerpoint/2010/main" val="1820045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F1CE-CEE2-356C-F75E-56510C69B9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C99CF0-FB28-C818-8E11-BB638F3DC216}"/>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sharpenSoften amount="11000"/>
                    </a14:imgEffect>
                  </a14:imgLayer>
                </a14:imgProps>
              </a:ext>
            </a:extLst>
          </a:blip>
          <a:srcRect/>
          <a:stretch/>
        </p:blipFill>
        <p:spPr>
          <a:xfrm>
            <a:off x="20" y="-2"/>
            <a:ext cx="12191980" cy="6857990"/>
          </a:xfrm>
          <a:prstGeom prst="rect">
            <a:avLst/>
          </a:prstGeom>
          <a:effectLst/>
        </p:spPr>
      </p:pic>
      <p:sp>
        <p:nvSpPr>
          <p:cNvPr id="2" name="Title 1">
            <a:extLst>
              <a:ext uri="{FF2B5EF4-FFF2-40B4-BE49-F238E27FC236}">
                <a16:creationId xmlns:a16="http://schemas.microsoft.com/office/drawing/2014/main" id="{3FECB222-FF78-D4DD-AE70-0F388EA72873}"/>
              </a:ext>
            </a:extLst>
          </p:cNvPr>
          <p:cNvSpPr>
            <a:spLocks noGrp="1"/>
          </p:cNvSpPr>
          <p:nvPr>
            <p:ph type="ctrTitle"/>
          </p:nvPr>
        </p:nvSpPr>
        <p:spPr>
          <a:xfrm>
            <a:off x="374071" y="2824094"/>
            <a:ext cx="11443855" cy="1993228"/>
          </a:xfrm>
          <a:ln>
            <a:noFill/>
          </a:ln>
        </p:spPr>
        <p:txBody>
          <a:bodyPr anchor="ctr">
            <a:noAutofit/>
          </a:bodyPr>
          <a:lstStyle/>
          <a:p>
            <a:r>
              <a:rPr lang="en-GB" sz="7200" dirty="0">
                <a:solidFill>
                  <a:schemeClr val="tx2"/>
                </a:solidFill>
                <a:latin typeface="Raleway" panose="020B0503030101060003" pitchFamily="34" charset="77"/>
              </a:rPr>
              <a:t>C</a:t>
            </a:r>
            <a:r>
              <a:rPr lang="en-GB" sz="7200" i="0" u="none" strike="noStrike" dirty="0">
                <a:solidFill>
                  <a:schemeClr val="tx2"/>
                </a:solidFill>
                <a:effectLst/>
                <a:latin typeface="Raleway" panose="020B0503030101060003" pitchFamily="34" charset="77"/>
              </a:rPr>
              <a:t>hanging the landscape of catastrophe modelling </a:t>
            </a:r>
          </a:p>
        </p:txBody>
      </p:sp>
      <p:pic>
        <p:nvPicPr>
          <p:cNvPr id="5" name="Picture 4" descr="A picture containing icon&#10;&#10;Description automatically generated">
            <a:extLst>
              <a:ext uri="{FF2B5EF4-FFF2-40B4-BE49-F238E27FC236}">
                <a16:creationId xmlns:a16="http://schemas.microsoft.com/office/drawing/2014/main" id="{D03B5F68-FF39-2C00-F89B-234810174E91}"/>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96000"/>
                    </a14:imgEffect>
                  </a14:imgLayer>
                </a14:imgProps>
              </a:ext>
              <a:ext uri="{28A0092B-C50C-407E-A947-70E740481C1C}">
                <a14:useLocalDpi xmlns:a14="http://schemas.microsoft.com/office/drawing/2010/main"/>
              </a:ext>
            </a:extLst>
          </a:blip>
          <a:stretch>
            <a:fillRect/>
          </a:stretch>
        </p:blipFill>
        <p:spPr>
          <a:xfrm>
            <a:off x="3115734" y="204891"/>
            <a:ext cx="5721685" cy="1513172"/>
          </a:xfrm>
          <a:prstGeom prst="rect">
            <a:avLst/>
          </a:prstGeom>
        </p:spPr>
      </p:pic>
      <p:sp>
        <p:nvSpPr>
          <p:cNvPr id="3" name="Subtitle 2">
            <a:extLst>
              <a:ext uri="{FF2B5EF4-FFF2-40B4-BE49-F238E27FC236}">
                <a16:creationId xmlns:a16="http://schemas.microsoft.com/office/drawing/2014/main" id="{A7FC003C-BFB2-DAF4-9F68-7756556A8190}"/>
              </a:ext>
            </a:extLst>
          </p:cNvPr>
          <p:cNvSpPr>
            <a:spLocks noGrp="1"/>
          </p:cNvSpPr>
          <p:nvPr>
            <p:ph type="subTitle" idx="1"/>
          </p:nvPr>
        </p:nvSpPr>
        <p:spPr>
          <a:xfrm>
            <a:off x="8049051" y="6760195"/>
            <a:ext cx="4142929" cy="251447"/>
          </a:xfrm>
        </p:spPr>
        <p:txBody>
          <a:bodyPr anchor="ctr">
            <a:normAutofit fontScale="92500" lnSpcReduction="10000"/>
          </a:bodyPr>
          <a:lstStyle/>
          <a:p>
            <a:pPr algn="r"/>
            <a:r>
              <a:rPr lang="en-GB" sz="1400" dirty="0">
                <a:latin typeface="Raleway"/>
              </a:rPr>
              <a:t>Established as a not-for-profit Company in 2012</a:t>
            </a:r>
          </a:p>
          <a:p>
            <a:pPr algn="r"/>
            <a:endParaRPr lang="en-GB" sz="1900" dirty="0"/>
          </a:p>
        </p:txBody>
      </p:sp>
      <p:sp>
        <p:nvSpPr>
          <p:cNvPr id="7" name="Rectangle 6">
            <a:extLst>
              <a:ext uri="{FF2B5EF4-FFF2-40B4-BE49-F238E27FC236}">
                <a16:creationId xmlns:a16="http://schemas.microsoft.com/office/drawing/2014/main" id="{53DA98B2-E386-EAFB-FE50-A8A3825FC5C3}"/>
              </a:ext>
            </a:extLst>
          </p:cNvPr>
          <p:cNvSpPr/>
          <p:nvPr/>
        </p:nvSpPr>
        <p:spPr>
          <a:xfrm>
            <a:off x="20" y="1791019"/>
            <a:ext cx="12191980" cy="960120"/>
          </a:xfrm>
          <a:prstGeom prst="rect">
            <a:avLst/>
          </a:prstGeom>
          <a:solidFill>
            <a:schemeClr val="bg1">
              <a:alpha val="5749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52026D60-9632-E7EA-6EC6-62486EA96247}"/>
              </a:ext>
            </a:extLst>
          </p:cNvPr>
          <p:cNvSpPr txBox="1">
            <a:spLocks/>
          </p:cNvSpPr>
          <p:nvPr/>
        </p:nvSpPr>
        <p:spPr>
          <a:xfrm>
            <a:off x="2037643" y="1955350"/>
            <a:ext cx="8116709" cy="1210748"/>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6600" dirty="0">
                <a:solidFill>
                  <a:schemeClr val="tx2"/>
                </a:solidFill>
                <a:latin typeface="Raleway"/>
              </a:rPr>
              <a:t>OASIS MEMBERSHIP</a:t>
            </a:r>
          </a:p>
          <a:p>
            <a:pPr algn="r"/>
            <a:endParaRPr lang="en-GB" dirty="0"/>
          </a:p>
        </p:txBody>
      </p:sp>
    </p:spTree>
    <p:extLst>
      <p:ext uri="{BB962C8B-B14F-4D97-AF65-F5344CB8AC3E}">
        <p14:creationId xmlns:p14="http://schemas.microsoft.com/office/powerpoint/2010/main" val="1741081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455</TotalTime>
  <Words>399</Words>
  <Application>Microsoft Office PowerPoint</Application>
  <PresentationFormat>Widescreen</PresentationFormat>
  <Paragraphs>56</Paragraphs>
  <Slides>9</Slides>
  <Notes>4</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Changing the landscape of catastrophe modelling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Dickie Whitaker</dc:creator>
  <cp:lastModifiedBy>Dickie Whitaker</cp:lastModifiedBy>
  <cp:revision>114</cp:revision>
  <dcterms:created xsi:type="dcterms:W3CDTF">2025-04-21T07:51:16Z</dcterms:created>
  <dcterms:modified xsi:type="dcterms:W3CDTF">2025-04-29T15:03:56Z</dcterms:modified>
</cp:coreProperties>
</file>